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8" r:id="rId2"/>
    <p:sldMasterId id="2147483661" r:id="rId3"/>
    <p:sldMasterId id="2147483675" r:id="rId4"/>
  </p:sldMasterIdLst>
  <p:sldIdLst>
    <p:sldId id="266" r:id="rId5"/>
    <p:sldId id="267" r:id="rId6"/>
    <p:sldId id="285" r:id="rId7"/>
    <p:sldId id="286" r:id="rId8"/>
    <p:sldId id="270" r:id="rId9"/>
    <p:sldId id="287" r:id="rId10"/>
    <p:sldId id="288" r:id="rId11"/>
    <p:sldId id="289" r:id="rId12"/>
    <p:sldId id="271" r:id="rId13"/>
    <p:sldId id="272" r:id="rId14"/>
    <p:sldId id="273" r:id="rId15"/>
    <p:sldId id="290" r:id="rId16"/>
    <p:sldId id="291" r:id="rId17"/>
    <p:sldId id="292" r:id="rId18"/>
    <p:sldId id="269" r:id="rId19"/>
    <p:sldId id="284" r:id="rId20"/>
    <p:sldId id="268" r:id="rId21"/>
    <p:sldId id="28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hleigh Drummond" initials="AD" lastIdx="4" clrIdx="0">
    <p:extLst>
      <p:ext uri="{19B8F6BF-5375-455C-9EA6-DF929625EA0E}">
        <p15:presenceInfo xmlns:p15="http://schemas.microsoft.com/office/powerpoint/2012/main" userId="S::Ashleigh.Drummond@nzqa.govt.nz::f41e5e7c-6cb5-456c-b8c7-54a9fdffcb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p:cViewPr varScale="1">
        <p:scale>
          <a:sx n="86" d="100"/>
          <a:sy n="86" d="100"/>
        </p:scale>
        <p:origin x="1248"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NZ"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NZ"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53" y="4896021"/>
            <a:ext cx="9132747" cy="1984850"/>
          </a:xfrm>
          <a:prstGeom prst="rect">
            <a:avLst/>
          </a:prstGeom>
        </p:spPr>
      </p:pic>
      <p:sp>
        <p:nvSpPr>
          <p:cNvPr id="4" name="Date Placeholder 3"/>
          <p:cNvSpPr>
            <a:spLocks noGrp="1"/>
          </p:cNvSpPr>
          <p:nvPr>
            <p:ph type="dt" sz="half" idx="10"/>
          </p:nvPr>
        </p:nvSpPr>
        <p:spPr>
          <a:xfrm>
            <a:off x="457200" y="6356350"/>
            <a:ext cx="2133600" cy="365125"/>
          </a:xfrm>
          <a:prstGeom prst="rect">
            <a:avLst/>
          </a:prstGeom>
        </p:spPr>
        <p:txBody>
          <a:bodyPr/>
          <a:lstStyle/>
          <a:p>
            <a:fld id="{C95AC2CA-D342-4E33-AE13-4877FB0269B6}" type="datetimeFigureOut">
              <a:rPr lang="en-NZ" smtClean="0"/>
              <a:pPr/>
              <a:t>11/11/2019</a:t>
            </a:fld>
            <a:endParaRPr lang="en-NZ"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4DA9711-30B4-48E5-BDCB-DA0534EE4947}" type="slidenum">
              <a:rPr lang="en-NZ" smtClean="0"/>
              <a:pPr/>
              <a:t>‹#›</a:t>
            </a:fld>
            <a:endParaRPr lang="en-NZ"/>
          </a:p>
        </p:txBody>
      </p:sp>
    </p:spTree>
    <p:extLst>
      <p:ext uri="{BB962C8B-B14F-4D97-AF65-F5344CB8AC3E}">
        <p14:creationId xmlns:p14="http://schemas.microsoft.com/office/powerpoint/2010/main" val="3849916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95AC2CA-D342-4E33-AE13-4877FB0269B6}" type="datetimeFigureOut">
              <a:rPr lang="en-NZ" smtClean="0"/>
              <a:pPr/>
              <a:t>11/11/2019</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4DA9711-30B4-48E5-BDCB-DA0534EE4947}" type="slidenum">
              <a:rPr lang="en-NZ" smtClean="0"/>
              <a:pPr/>
              <a:t>‹#›</a:t>
            </a:fld>
            <a:endParaRPr lang="en-NZ"/>
          </a:p>
        </p:txBody>
      </p:sp>
    </p:spTree>
    <p:extLst>
      <p:ext uri="{BB962C8B-B14F-4D97-AF65-F5344CB8AC3E}">
        <p14:creationId xmlns:p14="http://schemas.microsoft.com/office/powerpoint/2010/main" val="1251537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95AC2CA-D342-4E33-AE13-4877FB0269B6}" type="datetimeFigureOut">
              <a:rPr lang="en-NZ" smtClean="0"/>
              <a:pPr/>
              <a:t>11/11/2019</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4DA9711-30B4-48E5-BDCB-DA0534EE4947}" type="slidenum">
              <a:rPr lang="en-NZ" smtClean="0"/>
              <a:pPr/>
              <a:t>‹#›</a:t>
            </a:fld>
            <a:endParaRPr lang="en-NZ"/>
          </a:p>
        </p:txBody>
      </p:sp>
    </p:spTree>
    <p:extLst>
      <p:ext uri="{BB962C8B-B14F-4D97-AF65-F5344CB8AC3E}">
        <p14:creationId xmlns:p14="http://schemas.microsoft.com/office/powerpoint/2010/main" val="1824111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95AC2CA-D342-4E33-AE13-4877FB0269B6}" type="datetimeFigureOut">
              <a:rPr lang="en-NZ" smtClean="0"/>
              <a:pPr/>
              <a:t>11/11/2019</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4DA9711-30B4-48E5-BDCB-DA0534EE4947}" type="slidenum">
              <a:rPr lang="en-NZ" smtClean="0"/>
              <a:pPr/>
              <a:t>‹#›</a:t>
            </a:fld>
            <a:endParaRPr lang="en-NZ"/>
          </a:p>
        </p:txBody>
      </p:sp>
    </p:spTree>
    <p:extLst>
      <p:ext uri="{BB962C8B-B14F-4D97-AF65-F5344CB8AC3E}">
        <p14:creationId xmlns:p14="http://schemas.microsoft.com/office/powerpoint/2010/main" val="24170535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95AC2CA-D342-4E33-AE13-4877FB0269B6}" type="datetimeFigureOut">
              <a:rPr lang="en-NZ" smtClean="0"/>
              <a:pPr/>
              <a:t>11/11/2019</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4DA9711-30B4-48E5-BDCB-DA0534EE4947}" type="slidenum">
              <a:rPr lang="en-NZ" smtClean="0"/>
              <a:pPr/>
              <a:t>‹#›</a:t>
            </a:fld>
            <a:endParaRPr lang="en-NZ"/>
          </a:p>
        </p:txBody>
      </p:sp>
    </p:spTree>
    <p:extLst>
      <p:ext uri="{BB962C8B-B14F-4D97-AF65-F5344CB8AC3E}">
        <p14:creationId xmlns:p14="http://schemas.microsoft.com/office/powerpoint/2010/main" val="23842744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95AC2CA-D342-4E33-AE13-4877FB0269B6}" type="datetimeFigureOut">
              <a:rPr lang="en-NZ" smtClean="0"/>
              <a:pPr/>
              <a:t>11/11/2019</a:t>
            </a:fld>
            <a:endParaRPr lang="en-NZ"/>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NZ"/>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D4DA9711-30B4-48E5-BDCB-DA0534EE4947}" type="slidenum">
              <a:rPr lang="en-NZ" smtClean="0"/>
              <a:pPr/>
              <a:t>‹#›</a:t>
            </a:fld>
            <a:endParaRPr lang="en-NZ"/>
          </a:p>
        </p:txBody>
      </p:sp>
    </p:spTree>
    <p:extLst>
      <p:ext uri="{BB962C8B-B14F-4D97-AF65-F5344CB8AC3E}">
        <p14:creationId xmlns:p14="http://schemas.microsoft.com/office/powerpoint/2010/main" val="8646894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a:p>
        </p:txBody>
      </p:sp>
      <p:sp>
        <p:nvSpPr>
          <p:cNvPr id="4" name="Date Placeholder 3"/>
          <p:cNvSpPr>
            <a:spLocks noGrp="1"/>
          </p:cNvSpPr>
          <p:nvPr>
            <p:ph type="dt" sz="half" idx="10"/>
          </p:nvPr>
        </p:nvSpPr>
        <p:spPr/>
        <p:txBody>
          <a:bodyPr/>
          <a:lstStyle/>
          <a:p>
            <a:fld id="{B5F0C903-EA01-4139-A2C5-598ECBBB044F}" type="datetimeFigureOut">
              <a:rPr lang="en-NZ" smtClean="0"/>
              <a:pPr/>
              <a:t>11/11/2019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FD86107-3524-4CD0-A308-35DF3D314C10}" type="slidenum">
              <a:rPr lang="en-NZ" smtClean="0"/>
              <a:pPr/>
              <a:t>‹#›</a:t>
            </a:fld>
            <a:endParaRPr lang="en-NZ"/>
          </a:p>
        </p:txBody>
      </p:sp>
    </p:spTree>
    <p:extLst>
      <p:ext uri="{BB962C8B-B14F-4D97-AF65-F5344CB8AC3E}">
        <p14:creationId xmlns:p14="http://schemas.microsoft.com/office/powerpoint/2010/main" val="31261474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B5F0C903-EA01-4139-A2C5-598ECBBB044F}" type="datetimeFigureOut">
              <a:rPr lang="en-NZ" smtClean="0"/>
              <a:pPr/>
              <a:t>11/11/2019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FD86107-3524-4CD0-A308-35DF3D314C10}" type="slidenum">
              <a:rPr lang="en-NZ" smtClean="0"/>
              <a:pPr/>
              <a:t>‹#›</a:t>
            </a:fld>
            <a:endParaRPr lang="en-NZ"/>
          </a:p>
        </p:txBody>
      </p:sp>
    </p:spTree>
    <p:extLst>
      <p:ext uri="{BB962C8B-B14F-4D97-AF65-F5344CB8AC3E}">
        <p14:creationId xmlns:p14="http://schemas.microsoft.com/office/powerpoint/2010/main" val="10427063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F0C903-EA01-4139-A2C5-598ECBBB044F}" type="datetimeFigureOut">
              <a:rPr lang="en-NZ" smtClean="0"/>
              <a:pPr/>
              <a:t>11/11/2019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FD86107-3524-4CD0-A308-35DF3D314C10}" type="slidenum">
              <a:rPr lang="en-NZ" smtClean="0"/>
              <a:pPr/>
              <a:t>‹#›</a:t>
            </a:fld>
            <a:endParaRPr lang="en-NZ"/>
          </a:p>
        </p:txBody>
      </p:sp>
    </p:spTree>
    <p:extLst>
      <p:ext uri="{BB962C8B-B14F-4D97-AF65-F5344CB8AC3E}">
        <p14:creationId xmlns:p14="http://schemas.microsoft.com/office/powerpoint/2010/main" val="13477511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p:txBody>
          <a:bodyPr/>
          <a:lstStyle/>
          <a:p>
            <a:fld id="{B5F0C903-EA01-4139-A2C5-598ECBBB044F}" type="datetimeFigureOut">
              <a:rPr lang="en-NZ" smtClean="0"/>
              <a:pPr/>
              <a:t>11/11/2019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6FD86107-3524-4CD0-A308-35DF3D314C10}" type="slidenum">
              <a:rPr lang="en-NZ" smtClean="0"/>
              <a:pPr/>
              <a:t>‹#›</a:t>
            </a:fld>
            <a:endParaRPr lang="en-NZ"/>
          </a:p>
        </p:txBody>
      </p:sp>
    </p:spTree>
    <p:extLst>
      <p:ext uri="{BB962C8B-B14F-4D97-AF65-F5344CB8AC3E}">
        <p14:creationId xmlns:p14="http://schemas.microsoft.com/office/powerpoint/2010/main" val="36575601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p:cNvSpPr>
            <a:spLocks noGrp="1"/>
          </p:cNvSpPr>
          <p:nvPr>
            <p:ph type="dt" sz="half" idx="10"/>
          </p:nvPr>
        </p:nvSpPr>
        <p:spPr/>
        <p:txBody>
          <a:bodyPr/>
          <a:lstStyle/>
          <a:p>
            <a:fld id="{B5F0C903-EA01-4139-A2C5-598ECBBB044F}" type="datetimeFigureOut">
              <a:rPr lang="en-NZ" smtClean="0"/>
              <a:pPr/>
              <a:t>11/11/2019</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6FD86107-3524-4CD0-A308-35DF3D314C10}" type="slidenum">
              <a:rPr lang="en-NZ" smtClean="0"/>
              <a:pPr/>
              <a:t>‹#›</a:t>
            </a:fld>
            <a:endParaRPr lang="en-NZ"/>
          </a:p>
        </p:txBody>
      </p:sp>
    </p:spTree>
    <p:extLst>
      <p:ext uri="{BB962C8B-B14F-4D97-AF65-F5344CB8AC3E}">
        <p14:creationId xmlns:p14="http://schemas.microsoft.com/office/powerpoint/2010/main" val="345254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NZ"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NZ"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53" y="4896021"/>
            <a:ext cx="9132747" cy="1984850"/>
          </a:xfrm>
          <a:prstGeom prst="rect">
            <a:avLst/>
          </a:prstGeom>
        </p:spPr>
      </p:pic>
      <p:sp>
        <p:nvSpPr>
          <p:cNvPr id="4" name="Date Placeholder 3"/>
          <p:cNvSpPr>
            <a:spLocks noGrp="1"/>
          </p:cNvSpPr>
          <p:nvPr>
            <p:ph type="dt" sz="half" idx="10"/>
          </p:nvPr>
        </p:nvSpPr>
        <p:spPr>
          <a:xfrm>
            <a:off x="457200" y="6356350"/>
            <a:ext cx="2133600" cy="365125"/>
          </a:xfrm>
          <a:prstGeom prst="rect">
            <a:avLst/>
          </a:prstGeom>
        </p:spPr>
        <p:txBody>
          <a:bodyPr/>
          <a:lstStyle/>
          <a:p>
            <a:fld id="{C95AC2CA-D342-4E33-AE13-4877FB0269B6}" type="datetimeFigureOut">
              <a:rPr lang="en-NZ" smtClean="0"/>
              <a:pPr/>
              <a:t>11/11/2019</a:t>
            </a:fld>
            <a:endParaRPr lang="en-NZ"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4DA9711-30B4-48E5-BDCB-DA0534EE4947}" type="slidenum">
              <a:rPr lang="en-NZ" smtClean="0"/>
              <a:pPr/>
              <a:t>‹#›</a:t>
            </a:fld>
            <a:endParaRPr lang="en-NZ"/>
          </a:p>
        </p:txBody>
      </p:sp>
    </p:spTree>
    <p:extLst>
      <p:ext uri="{BB962C8B-B14F-4D97-AF65-F5344CB8AC3E}">
        <p14:creationId xmlns:p14="http://schemas.microsoft.com/office/powerpoint/2010/main" val="38114260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p:txBody>
          <a:bodyPr/>
          <a:lstStyle/>
          <a:p>
            <a:fld id="{B5F0C903-EA01-4139-A2C5-598ECBBB044F}" type="datetimeFigureOut">
              <a:rPr lang="en-NZ" smtClean="0"/>
              <a:pPr/>
              <a:t>11/11/2019</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6FD86107-3524-4CD0-A308-35DF3D314C10}" type="slidenum">
              <a:rPr lang="en-NZ" smtClean="0"/>
              <a:pPr/>
              <a:t>‹#›</a:t>
            </a:fld>
            <a:endParaRPr lang="en-NZ"/>
          </a:p>
        </p:txBody>
      </p:sp>
    </p:spTree>
    <p:extLst>
      <p:ext uri="{BB962C8B-B14F-4D97-AF65-F5344CB8AC3E}">
        <p14:creationId xmlns:p14="http://schemas.microsoft.com/office/powerpoint/2010/main" val="12327933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F0C903-EA01-4139-A2C5-598ECBBB044F}" type="datetimeFigureOut">
              <a:rPr lang="en-NZ" smtClean="0"/>
              <a:pPr/>
              <a:t>11/11/2019</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6FD86107-3524-4CD0-A308-35DF3D314C10}" type="slidenum">
              <a:rPr lang="en-NZ" smtClean="0"/>
              <a:pPr/>
              <a:t>‹#›</a:t>
            </a:fld>
            <a:endParaRPr lang="en-NZ"/>
          </a:p>
        </p:txBody>
      </p:sp>
    </p:spTree>
    <p:extLst>
      <p:ext uri="{BB962C8B-B14F-4D97-AF65-F5344CB8AC3E}">
        <p14:creationId xmlns:p14="http://schemas.microsoft.com/office/powerpoint/2010/main" val="18867479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F0C903-EA01-4139-A2C5-598ECBBB044F}" type="datetimeFigureOut">
              <a:rPr lang="en-NZ" smtClean="0"/>
              <a:pPr/>
              <a:t>11/11/2019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6FD86107-3524-4CD0-A308-35DF3D314C10}" type="slidenum">
              <a:rPr lang="en-NZ" smtClean="0"/>
              <a:pPr/>
              <a:t>‹#›</a:t>
            </a:fld>
            <a:endParaRPr lang="en-NZ"/>
          </a:p>
        </p:txBody>
      </p:sp>
    </p:spTree>
    <p:extLst>
      <p:ext uri="{BB962C8B-B14F-4D97-AF65-F5344CB8AC3E}">
        <p14:creationId xmlns:p14="http://schemas.microsoft.com/office/powerpoint/2010/main" val="11771752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F0C903-EA01-4139-A2C5-598ECBBB044F}" type="datetimeFigureOut">
              <a:rPr lang="en-NZ" smtClean="0"/>
              <a:pPr/>
              <a:t>11/11/2019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6FD86107-3524-4CD0-A308-35DF3D314C10}" type="slidenum">
              <a:rPr lang="en-NZ" smtClean="0"/>
              <a:pPr/>
              <a:t>‹#›</a:t>
            </a:fld>
            <a:endParaRPr lang="en-NZ"/>
          </a:p>
        </p:txBody>
      </p:sp>
    </p:spTree>
    <p:extLst>
      <p:ext uri="{BB962C8B-B14F-4D97-AF65-F5344CB8AC3E}">
        <p14:creationId xmlns:p14="http://schemas.microsoft.com/office/powerpoint/2010/main" val="36698940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B5F0C903-EA01-4139-A2C5-598ECBBB044F}" type="datetimeFigureOut">
              <a:rPr lang="en-NZ" smtClean="0"/>
              <a:pPr/>
              <a:t>11/11/2019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FD86107-3524-4CD0-A308-35DF3D314C10}" type="slidenum">
              <a:rPr lang="en-NZ" smtClean="0"/>
              <a:pPr/>
              <a:t>‹#›</a:t>
            </a:fld>
            <a:endParaRPr lang="en-NZ"/>
          </a:p>
        </p:txBody>
      </p:sp>
    </p:spTree>
    <p:extLst>
      <p:ext uri="{BB962C8B-B14F-4D97-AF65-F5344CB8AC3E}">
        <p14:creationId xmlns:p14="http://schemas.microsoft.com/office/powerpoint/2010/main" val="26844259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B5F0C903-EA01-4139-A2C5-598ECBBB044F}" type="datetimeFigureOut">
              <a:rPr lang="en-NZ" smtClean="0"/>
              <a:pPr/>
              <a:t>11/11/2019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FD86107-3524-4CD0-A308-35DF3D314C10}" type="slidenum">
              <a:rPr lang="en-NZ" smtClean="0"/>
              <a:pPr/>
              <a:t>‹#›</a:t>
            </a:fld>
            <a:endParaRPr lang="en-NZ"/>
          </a:p>
        </p:txBody>
      </p:sp>
    </p:spTree>
    <p:extLst>
      <p:ext uri="{BB962C8B-B14F-4D97-AF65-F5344CB8AC3E}">
        <p14:creationId xmlns:p14="http://schemas.microsoft.com/office/powerpoint/2010/main" val="11838208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a:p>
        </p:txBody>
      </p:sp>
      <p:sp>
        <p:nvSpPr>
          <p:cNvPr id="4" name="Date Placeholder 3"/>
          <p:cNvSpPr>
            <a:spLocks noGrp="1"/>
          </p:cNvSpPr>
          <p:nvPr>
            <p:ph type="dt" sz="half" idx="10"/>
          </p:nvPr>
        </p:nvSpPr>
        <p:spPr/>
        <p:txBody>
          <a:bodyPr/>
          <a:lstStyle/>
          <a:p>
            <a:fld id="{3FA81F2B-161E-4F40-893A-3E049957C6B4}" type="datetimeFigureOut">
              <a:rPr lang="en-NZ" smtClean="0"/>
              <a:pPr/>
              <a:t>11/11/2019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61DC70E-9620-4EC7-B69C-68273C3C926C}" type="slidenum">
              <a:rPr lang="en-NZ" smtClean="0"/>
              <a:pPr/>
              <a:t>‹#›</a:t>
            </a:fld>
            <a:endParaRPr lang="en-NZ"/>
          </a:p>
        </p:txBody>
      </p:sp>
    </p:spTree>
    <p:extLst>
      <p:ext uri="{BB962C8B-B14F-4D97-AF65-F5344CB8AC3E}">
        <p14:creationId xmlns:p14="http://schemas.microsoft.com/office/powerpoint/2010/main" val="4292791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3FA81F2B-161E-4F40-893A-3E049957C6B4}" type="datetimeFigureOut">
              <a:rPr lang="en-NZ" smtClean="0"/>
              <a:pPr/>
              <a:t>11/11/2019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61DC70E-9620-4EC7-B69C-68273C3C926C}" type="slidenum">
              <a:rPr lang="en-NZ" smtClean="0"/>
              <a:pPr/>
              <a:t>‹#›</a:t>
            </a:fld>
            <a:endParaRPr lang="en-NZ"/>
          </a:p>
        </p:txBody>
      </p:sp>
    </p:spTree>
    <p:extLst>
      <p:ext uri="{BB962C8B-B14F-4D97-AF65-F5344CB8AC3E}">
        <p14:creationId xmlns:p14="http://schemas.microsoft.com/office/powerpoint/2010/main" val="39030050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A81F2B-161E-4F40-893A-3E049957C6B4}" type="datetimeFigureOut">
              <a:rPr lang="en-NZ" smtClean="0"/>
              <a:pPr/>
              <a:t>11/11/2019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61DC70E-9620-4EC7-B69C-68273C3C926C}" type="slidenum">
              <a:rPr lang="en-NZ" smtClean="0"/>
              <a:pPr/>
              <a:t>‹#›</a:t>
            </a:fld>
            <a:endParaRPr lang="en-NZ"/>
          </a:p>
        </p:txBody>
      </p:sp>
    </p:spTree>
    <p:extLst>
      <p:ext uri="{BB962C8B-B14F-4D97-AF65-F5344CB8AC3E}">
        <p14:creationId xmlns:p14="http://schemas.microsoft.com/office/powerpoint/2010/main" val="2175699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p:txBody>
          <a:bodyPr/>
          <a:lstStyle/>
          <a:p>
            <a:fld id="{3FA81F2B-161E-4F40-893A-3E049957C6B4}" type="datetimeFigureOut">
              <a:rPr lang="en-NZ" smtClean="0"/>
              <a:pPr/>
              <a:t>11/11/2019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561DC70E-9620-4EC7-B69C-68273C3C926C}" type="slidenum">
              <a:rPr lang="en-NZ" smtClean="0"/>
              <a:pPr/>
              <a:t>‹#›</a:t>
            </a:fld>
            <a:endParaRPr lang="en-NZ"/>
          </a:p>
        </p:txBody>
      </p:sp>
    </p:spTree>
    <p:extLst>
      <p:ext uri="{BB962C8B-B14F-4D97-AF65-F5344CB8AC3E}">
        <p14:creationId xmlns:p14="http://schemas.microsoft.com/office/powerpoint/2010/main" val="2840951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95AC2CA-D342-4E33-AE13-4877FB0269B6}" type="datetimeFigureOut">
              <a:rPr lang="en-NZ" smtClean="0"/>
              <a:pPr/>
              <a:t>11/11/2019</a:t>
            </a:fld>
            <a:endParaRPr lang="en-NZ"/>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NZ"/>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D4DA9711-30B4-48E5-BDCB-DA0534EE4947}" type="slidenum">
              <a:rPr lang="en-NZ" smtClean="0"/>
              <a:pPr/>
              <a:t>‹#›</a:t>
            </a:fld>
            <a:endParaRPr lang="en-NZ"/>
          </a:p>
        </p:txBody>
      </p:sp>
    </p:spTree>
    <p:extLst>
      <p:ext uri="{BB962C8B-B14F-4D97-AF65-F5344CB8AC3E}">
        <p14:creationId xmlns:p14="http://schemas.microsoft.com/office/powerpoint/2010/main" val="39205687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p:cNvSpPr>
            <a:spLocks noGrp="1"/>
          </p:cNvSpPr>
          <p:nvPr>
            <p:ph type="dt" sz="half" idx="10"/>
          </p:nvPr>
        </p:nvSpPr>
        <p:spPr/>
        <p:txBody>
          <a:bodyPr/>
          <a:lstStyle/>
          <a:p>
            <a:fld id="{3FA81F2B-161E-4F40-893A-3E049957C6B4}" type="datetimeFigureOut">
              <a:rPr lang="en-NZ" smtClean="0"/>
              <a:pPr/>
              <a:t>11/11/2019</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561DC70E-9620-4EC7-B69C-68273C3C926C}" type="slidenum">
              <a:rPr lang="en-NZ" smtClean="0"/>
              <a:pPr/>
              <a:t>‹#›</a:t>
            </a:fld>
            <a:endParaRPr lang="en-NZ"/>
          </a:p>
        </p:txBody>
      </p:sp>
    </p:spTree>
    <p:extLst>
      <p:ext uri="{BB962C8B-B14F-4D97-AF65-F5344CB8AC3E}">
        <p14:creationId xmlns:p14="http://schemas.microsoft.com/office/powerpoint/2010/main" val="40226316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p:txBody>
          <a:bodyPr/>
          <a:lstStyle/>
          <a:p>
            <a:fld id="{3FA81F2B-161E-4F40-893A-3E049957C6B4}" type="datetimeFigureOut">
              <a:rPr lang="en-NZ" smtClean="0"/>
              <a:pPr/>
              <a:t>11/11/2019</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561DC70E-9620-4EC7-B69C-68273C3C926C}" type="slidenum">
              <a:rPr lang="en-NZ" smtClean="0"/>
              <a:pPr/>
              <a:t>‹#›</a:t>
            </a:fld>
            <a:endParaRPr lang="en-NZ"/>
          </a:p>
        </p:txBody>
      </p:sp>
    </p:spTree>
    <p:extLst>
      <p:ext uri="{BB962C8B-B14F-4D97-AF65-F5344CB8AC3E}">
        <p14:creationId xmlns:p14="http://schemas.microsoft.com/office/powerpoint/2010/main" val="15305800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81F2B-161E-4F40-893A-3E049957C6B4}" type="datetimeFigureOut">
              <a:rPr lang="en-NZ" smtClean="0"/>
              <a:pPr/>
              <a:t>11/11/2019</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561DC70E-9620-4EC7-B69C-68273C3C926C}" type="slidenum">
              <a:rPr lang="en-NZ" smtClean="0"/>
              <a:pPr/>
              <a:t>‹#›</a:t>
            </a:fld>
            <a:endParaRPr lang="en-NZ"/>
          </a:p>
        </p:txBody>
      </p:sp>
    </p:spTree>
    <p:extLst>
      <p:ext uri="{BB962C8B-B14F-4D97-AF65-F5344CB8AC3E}">
        <p14:creationId xmlns:p14="http://schemas.microsoft.com/office/powerpoint/2010/main" val="41209808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A81F2B-161E-4F40-893A-3E049957C6B4}" type="datetimeFigureOut">
              <a:rPr lang="en-NZ" smtClean="0"/>
              <a:pPr/>
              <a:t>11/11/2019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561DC70E-9620-4EC7-B69C-68273C3C926C}" type="slidenum">
              <a:rPr lang="en-NZ" smtClean="0"/>
              <a:pPr/>
              <a:t>‹#›</a:t>
            </a:fld>
            <a:endParaRPr lang="en-NZ"/>
          </a:p>
        </p:txBody>
      </p:sp>
    </p:spTree>
    <p:extLst>
      <p:ext uri="{BB962C8B-B14F-4D97-AF65-F5344CB8AC3E}">
        <p14:creationId xmlns:p14="http://schemas.microsoft.com/office/powerpoint/2010/main" val="353222629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A81F2B-161E-4F40-893A-3E049957C6B4}" type="datetimeFigureOut">
              <a:rPr lang="en-NZ" smtClean="0"/>
              <a:pPr/>
              <a:t>11/11/2019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561DC70E-9620-4EC7-B69C-68273C3C926C}" type="slidenum">
              <a:rPr lang="en-NZ" smtClean="0"/>
              <a:pPr/>
              <a:t>‹#›</a:t>
            </a:fld>
            <a:endParaRPr lang="en-NZ"/>
          </a:p>
        </p:txBody>
      </p:sp>
    </p:spTree>
    <p:extLst>
      <p:ext uri="{BB962C8B-B14F-4D97-AF65-F5344CB8AC3E}">
        <p14:creationId xmlns:p14="http://schemas.microsoft.com/office/powerpoint/2010/main" val="32509593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3FA81F2B-161E-4F40-893A-3E049957C6B4}" type="datetimeFigureOut">
              <a:rPr lang="en-NZ" smtClean="0"/>
              <a:pPr/>
              <a:t>11/11/2019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61DC70E-9620-4EC7-B69C-68273C3C926C}" type="slidenum">
              <a:rPr lang="en-NZ" smtClean="0"/>
              <a:pPr/>
              <a:t>‹#›</a:t>
            </a:fld>
            <a:endParaRPr lang="en-NZ"/>
          </a:p>
        </p:txBody>
      </p:sp>
    </p:spTree>
    <p:extLst>
      <p:ext uri="{BB962C8B-B14F-4D97-AF65-F5344CB8AC3E}">
        <p14:creationId xmlns:p14="http://schemas.microsoft.com/office/powerpoint/2010/main" val="28732980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3FA81F2B-161E-4F40-893A-3E049957C6B4}" type="datetimeFigureOut">
              <a:rPr lang="en-NZ" smtClean="0"/>
              <a:pPr/>
              <a:t>11/11/2019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61DC70E-9620-4EC7-B69C-68273C3C926C}" type="slidenum">
              <a:rPr lang="en-NZ" smtClean="0"/>
              <a:pPr/>
              <a:t>‹#›</a:t>
            </a:fld>
            <a:endParaRPr lang="en-NZ"/>
          </a:p>
        </p:txBody>
      </p:sp>
    </p:spTree>
    <p:extLst>
      <p:ext uri="{BB962C8B-B14F-4D97-AF65-F5344CB8AC3E}">
        <p14:creationId xmlns:p14="http://schemas.microsoft.com/office/powerpoint/2010/main" val="24031540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NZ" dirty="0"/>
          </a:p>
        </p:txBody>
      </p:sp>
      <p:sp>
        <p:nvSpPr>
          <p:cNvPr id="3" name="Date Placeholder 2"/>
          <p:cNvSpPr>
            <a:spLocks noGrp="1"/>
          </p:cNvSpPr>
          <p:nvPr>
            <p:ph type="dt" sz="half" idx="10"/>
          </p:nvPr>
        </p:nvSpPr>
        <p:spPr/>
        <p:txBody>
          <a:bodyPr/>
          <a:lstStyle/>
          <a:p>
            <a:fld id="{3FA81F2B-161E-4F40-893A-3E049957C6B4}" type="datetimeFigureOut">
              <a:rPr lang="en-NZ" smtClean="0"/>
              <a:pPr/>
              <a:t>11/11/2019</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561DC70E-9620-4EC7-B69C-68273C3C926C}" type="slidenum">
              <a:rPr lang="en-NZ" smtClean="0"/>
              <a:pPr/>
              <a:t>‹#›</a:t>
            </a:fld>
            <a:endParaRPr lang="en-NZ"/>
          </a:p>
        </p:txBody>
      </p:sp>
    </p:spTree>
    <p:extLst>
      <p:ext uri="{BB962C8B-B14F-4D97-AF65-F5344CB8AC3E}">
        <p14:creationId xmlns:p14="http://schemas.microsoft.com/office/powerpoint/2010/main" val="264882897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p:txBody>
          <a:bodyPr/>
          <a:lstStyle/>
          <a:p>
            <a:fld id="{3FA81F2B-161E-4F40-893A-3E049957C6B4}" type="datetimeFigureOut">
              <a:rPr lang="en-NZ" smtClean="0"/>
              <a:pPr/>
              <a:t>11/11/2019</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561DC70E-9620-4EC7-B69C-68273C3C926C}" type="slidenum">
              <a:rPr lang="en-NZ" smtClean="0"/>
              <a:pPr/>
              <a:t>‹#›</a:t>
            </a:fld>
            <a:endParaRPr lang="en-NZ"/>
          </a:p>
        </p:txBody>
      </p:sp>
    </p:spTree>
    <p:extLst>
      <p:ext uri="{BB962C8B-B14F-4D97-AF65-F5344CB8AC3E}">
        <p14:creationId xmlns:p14="http://schemas.microsoft.com/office/powerpoint/2010/main" val="14575147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a:p>
        </p:txBody>
      </p:sp>
      <p:sp>
        <p:nvSpPr>
          <p:cNvPr id="4" name="Date Placeholder 3"/>
          <p:cNvSpPr>
            <a:spLocks noGrp="1"/>
          </p:cNvSpPr>
          <p:nvPr>
            <p:ph type="dt" sz="half" idx="10"/>
          </p:nvPr>
        </p:nvSpPr>
        <p:spPr/>
        <p:txBody>
          <a:bodyPr/>
          <a:lstStyle/>
          <a:p>
            <a:fld id="{C95AC2CA-D342-4E33-AE13-4877FB0269B6}" type="datetimeFigureOut">
              <a:rPr lang="en-NZ" smtClean="0"/>
              <a:pPr/>
              <a:t>11/11/2019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4DA9711-30B4-48E5-BDCB-DA0534EE4947}" type="slidenum">
              <a:rPr lang="en-NZ" smtClean="0"/>
              <a:pPr/>
              <a:t>‹#›</a:t>
            </a:fld>
            <a:endParaRPr lang="en-NZ"/>
          </a:p>
        </p:txBody>
      </p:sp>
    </p:spTree>
    <p:extLst>
      <p:ext uri="{BB962C8B-B14F-4D97-AF65-F5344CB8AC3E}">
        <p14:creationId xmlns:p14="http://schemas.microsoft.com/office/powerpoint/2010/main" val="1495030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95AC2CA-D342-4E33-AE13-4877FB0269B6}" type="datetimeFigureOut">
              <a:rPr lang="en-NZ" smtClean="0"/>
              <a:pPr/>
              <a:t>11/11/2019</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4DA9711-30B4-48E5-BDCB-DA0534EE4947}" type="slidenum">
              <a:rPr lang="en-NZ" smtClean="0"/>
              <a:pPr/>
              <a:t>‹#›</a:t>
            </a:fld>
            <a:endParaRPr lang="en-NZ"/>
          </a:p>
        </p:txBody>
      </p:sp>
    </p:spTree>
    <p:extLst>
      <p:ext uri="{BB962C8B-B14F-4D97-AF65-F5344CB8AC3E}">
        <p14:creationId xmlns:p14="http://schemas.microsoft.com/office/powerpoint/2010/main" val="375381824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C95AC2CA-D342-4E33-AE13-4877FB0269B6}" type="datetimeFigureOut">
              <a:rPr lang="en-NZ" smtClean="0"/>
              <a:pPr/>
              <a:t>11/11/2019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4DA9711-30B4-48E5-BDCB-DA0534EE4947}" type="slidenum">
              <a:rPr lang="en-NZ" smtClean="0"/>
              <a:pPr/>
              <a:t>‹#›</a:t>
            </a:fld>
            <a:endParaRPr lang="en-NZ"/>
          </a:p>
        </p:txBody>
      </p:sp>
    </p:spTree>
    <p:extLst>
      <p:ext uri="{BB962C8B-B14F-4D97-AF65-F5344CB8AC3E}">
        <p14:creationId xmlns:p14="http://schemas.microsoft.com/office/powerpoint/2010/main" val="23142651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5AC2CA-D342-4E33-AE13-4877FB0269B6}" type="datetimeFigureOut">
              <a:rPr lang="en-NZ" smtClean="0"/>
              <a:pPr/>
              <a:t>11/11/2019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4DA9711-30B4-48E5-BDCB-DA0534EE4947}" type="slidenum">
              <a:rPr lang="en-NZ" smtClean="0"/>
              <a:pPr/>
              <a:t>‹#›</a:t>
            </a:fld>
            <a:endParaRPr lang="en-NZ"/>
          </a:p>
        </p:txBody>
      </p:sp>
    </p:spTree>
    <p:extLst>
      <p:ext uri="{BB962C8B-B14F-4D97-AF65-F5344CB8AC3E}">
        <p14:creationId xmlns:p14="http://schemas.microsoft.com/office/powerpoint/2010/main" val="277979037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p:txBody>
          <a:bodyPr/>
          <a:lstStyle/>
          <a:p>
            <a:fld id="{C95AC2CA-D342-4E33-AE13-4877FB0269B6}" type="datetimeFigureOut">
              <a:rPr lang="en-NZ" smtClean="0"/>
              <a:pPr/>
              <a:t>11/11/2019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D4DA9711-30B4-48E5-BDCB-DA0534EE4947}" type="slidenum">
              <a:rPr lang="en-NZ" smtClean="0"/>
              <a:pPr/>
              <a:t>‹#›</a:t>
            </a:fld>
            <a:endParaRPr lang="en-NZ"/>
          </a:p>
        </p:txBody>
      </p:sp>
    </p:spTree>
    <p:extLst>
      <p:ext uri="{BB962C8B-B14F-4D97-AF65-F5344CB8AC3E}">
        <p14:creationId xmlns:p14="http://schemas.microsoft.com/office/powerpoint/2010/main" val="340188015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p:cNvSpPr>
            <a:spLocks noGrp="1"/>
          </p:cNvSpPr>
          <p:nvPr>
            <p:ph type="dt" sz="half" idx="10"/>
          </p:nvPr>
        </p:nvSpPr>
        <p:spPr/>
        <p:txBody>
          <a:bodyPr/>
          <a:lstStyle/>
          <a:p>
            <a:fld id="{C95AC2CA-D342-4E33-AE13-4877FB0269B6}" type="datetimeFigureOut">
              <a:rPr lang="en-NZ" smtClean="0"/>
              <a:pPr/>
              <a:t>11/11/2019</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D4DA9711-30B4-48E5-BDCB-DA0534EE4947}" type="slidenum">
              <a:rPr lang="en-NZ" smtClean="0"/>
              <a:pPr/>
              <a:t>‹#›</a:t>
            </a:fld>
            <a:endParaRPr lang="en-NZ"/>
          </a:p>
        </p:txBody>
      </p:sp>
    </p:spTree>
    <p:extLst>
      <p:ext uri="{BB962C8B-B14F-4D97-AF65-F5344CB8AC3E}">
        <p14:creationId xmlns:p14="http://schemas.microsoft.com/office/powerpoint/2010/main" val="334574375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p:txBody>
          <a:bodyPr/>
          <a:lstStyle/>
          <a:p>
            <a:fld id="{C95AC2CA-D342-4E33-AE13-4877FB0269B6}" type="datetimeFigureOut">
              <a:rPr lang="en-NZ" smtClean="0"/>
              <a:pPr/>
              <a:t>11/11/2019</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D4DA9711-30B4-48E5-BDCB-DA0534EE4947}" type="slidenum">
              <a:rPr lang="en-NZ" smtClean="0"/>
              <a:pPr/>
              <a:t>‹#›</a:t>
            </a:fld>
            <a:endParaRPr lang="en-NZ"/>
          </a:p>
        </p:txBody>
      </p:sp>
    </p:spTree>
    <p:extLst>
      <p:ext uri="{BB962C8B-B14F-4D97-AF65-F5344CB8AC3E}">
        <p14:creationId xmlns:p14="http://schemas.microsoft.com/office/powerpoint/2010/main" val="427479273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5AC2CA-D342-4E33-AE13-4877FB0269B6}" type="datetimeFigureOut">
              <a:rPr lang="en-NZ" smtClean="0"/>
              <a:pPr/>
              <a:t>11/11/2019</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D4DA9711-30B4-48E5-BDCB-DA0534EE4947}" type="slidenum">
              <a:rPr lang="en-NZ" smtClean="0"/>
              <a:pPr/>
              <a:t>‹#›</a:t>
            </a:fld>
            <a:endParaRPr lang="en-NZ"/>
          </a:p>
        </p:txBody>
      </p:sp>
    </p:spTree>
    <p:extLst>
      <p:ext uri="{BB962C8B-B14F-4D97-AF65-F5344CB8AC3E}">
        <p14:creationId xmlns:p14="http://schemas.microsoft.com/office/powerpoint/2010/main" val="195051239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5AC2CA-D342-4E33-AE13-4877FB0269B6}" type="datetimeFigureOut">
              <a:rPr lang="en-NZ" smtClean="0"/>
              <a:pPr/>
              <a:t>11/11/2019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D4DA9711-30B4-48E5-BDCB-DA0534EE4947}" type="slidenum">
              <a:rPr lang="en-NZ" smtClean="0"/>
              <a:pPr/>
              <a:t>‹#›</a:t>
            </a:fld>
            <a:endParaRPr lang="en-NZ"/>
          </a:p>
        </p:txBody>
      </p:sp>
    </p:spTree>
    <p:extLst>
      <p:ext uri="{BB962C8B-B14F-4D97-AF65-F5344CB8AC3E}">
        <p14:creationId xmlns:p14="http://schemas.microsoft.com/office/powerpoint/2010/main" val="88839278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5AC2CA-D342-4E33-AE13-4877FB0269B6}" type="datetimeFigureOut">
              <a:rPr lang="en-NZ" smtClean="0"/>
              <a:pPr/>
              <a:t>11/11/2019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D4DA9711-30B4-48E5-BDCB-DA0534EE4947}" type="slidenum">
              <a:rPr lang="en-NZ" smtClean="0"/>
              <a:pPr/>
              <a:t>‹#›</a:t>
            </a:fld>
            <a:endParaRPr lang="en-NZ"/>
          </a:p>
        </p:txBody>
      </p:sp>
    </p:spTree>
    <p:extLst>
      <p:ext uri="{BB962C8B-B14F-4D97-AF65-F5344CB8AC3E}">
        <p14:creationId xmlns:p14="http://schemas.microsoft.com/office/powerpoint/2010/main" val="185885965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C95AC2CA-D342-4E33-AE13-4877FB0269B6}" type="datetimeFigureOut">
              <a:rPr lang="en-NZ" smtClean="0"/>
              <a:pPr/>
              <a:t>11/11/2019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4DA9711-30B4-48E5-BDCB-DA0534EE4947}" type="slidenum">
              <a:rPr lang="en-NZ" smtClean="0"/>
              <a:pPr/>
              <a:t>‹#›</a:t>
            </a:fld>
            <a:endParaRPr lang="en-NZ"/>
          </a:p>
        </p:txBody>
      </p:sp>
    </p:spTree>
    <p:extLst>
      <p:ext uri="{BB962C8B-B14F-4D97-AF65-F5344CB8AC3E}">
        <p14:creationId xmlns:p14="http://schemas.microsoft.com/office/powerpoint/2010/main" val="331346879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C95AC2CA-D342-4E33-AE13-4877FB0269B6}" type="datetimeFigureOut">
              <a:rPr lang="en-NZ" smtClean="0"/>
              <a:pPr/>
              <a:t>11/11/2019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4DA9711-30B4-48E5-BDCB-DA0534EE4947}" type="slidenum">
              <a:rPr lang="en-NZ" smtClean="0"/>
              <a:pPr/>
              <a:t>‹#›</a:t>
            </a:fld>
            <a:endParaRPr lang="en-NZ"/>
          </a:p>
        </p:txBody>
      </p:sp>
    </p:spTree>
    <p:extLst>
      <p:ext uri="{BB962C8B-B14F-4D97-AF65-F5344CB8AC3E}">
        <p14:creationId xmlns:p14="http://schemas.microsoft.com/office/powerpoint/2010/main" val="2027653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95AC2CA-D342-4E33-AE13-4877FB0269B6}" type="datetimeFigureOut">
              <a:rPr lang="en-NZ" smtClean="0"/>
              <a:pPr/>
              <a:t>11/11/2019</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4DA9711-30B4-48E5-BDCB-DA0534EE4947}" type="slidenum">
              <a:rPr lang="en-NZ" smtClean="0"/>
              <a:pPr/>
              <a:t>‹#›</a:t>
            </a:fld>
            <a:endParaRPr lang="en-NZ"/>
          </a:p>
        </p:txBody>
      </p:sp>
    </p:spTree>
    <p:extLst>
      <p:ext uri="{BB962C8B-B14F-4D97-AF65-F5344CB8AC3E}">
        <p14:creationId xmlns:p14="http://schemas.microsoft.com/office/powerpoint/2010/main" val="3788711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95AC2CA-D342-4E33-AE13-4877FB0269B6}" type="datetimeFigureOut">
              <a:rPr lang="en-NZ" smtClean="0"/>
              <a:pPr/>
              <a:t>11/11/2019</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4DA9711-30B4-48E5-BDCB-DA0534EE4947}" type="slidenum">
              <a:rPr lang="en-NZ" smtClean="0"/>
              <a:pPr/>
              <a:t>‹#›</a:t>
            </a:fld>
            <a:endParaRPr lang="en-NZ"/>
          </a:p>
        </p:txBody>
      </p:sp>
    </p:spTree>
    <p:extLst>
      <p:ext uri="{BB962C8B-B14F-4D97-AF65-F5344CB8AC3E}">
        <p14:creationId xmlns:p14="http://schemas.microsoft.com/office/powerpoint/2010/main" val="1372320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en-NZ"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95AC2CA-D342-4E33-AE13-4877FB0269B6}" type="datetimeFigureOut">
              <a:rPr lang="en-NZ" smtClean="0"/>
              <a:pPr/>
              <a:t>11/11/2019</a:t>
            </a:fld>
            <a:endParaRPr lang="en-NZ"/>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NZ"/>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D4DA9711-30B4-48E5-BDCB-DA0534EE4947}" type="slidenum">
              <a:rPr lang="en-NZ" smtClean="0"/>
              <a:pPr/>
              <a:t>‹#›</a:t>
            </a:fld>
            <a:endParaRPr lang="en-NZ"/>
          </a:p>
        </p:txBody>
      </p:sp>
    </p:spTree>
    <p:extLst>
      <p:ext uri="{BB962C8B-B14F-4D97-AF65-F5344CB8AC3E}">
        <p14:creationId xmlns:p14="http://schemas.microsoft.com/office/powerpoint/2010/main" val="571165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95AC2CA-D342-4E33-AE13-4877FB0269B6}" type="datetimeFigureOut">
              <a:rPr lang="en-NZ" smtClean="0"/>
              <a:pPr/>
              <a:t>11/11/2019</a:t>
            </a:fld>
            <a:endParaRPr lang="en-NZ"/>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NZ"/>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D4DA9711-30B4-48E5-BDCB-DA0534EE4947}" type="slidenum">
              <a:rPr lang="en-NZ" smtClean="0"/>
              <a:pPr/>
              <a:t>‹#›</a:t>
            </a:fld>
            <a:endParaRPr lang="en-NZ"/>
          </a:p>
        </p:txBody>
      </p:sp>
    </p:spTree>
    <p:extLst>
      <p:ext uri="{BB962C8B-B14F-4D97-AF65-F5344CB8AC3E}">
        <p14:creationId xmlns:p14="http://schemas.microsoft.com/office/powerpoint/2010/main" val="4140463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95AC2CA-D342-4E33-AE13-4877FB0269B6}" type="datetimeFigureOut">
              <a:rPr lang="en-NZ" smtClean="0"/>
              <a:pPr/>
              <a:t>11/11/2019</a:t>
            </a:fld>
            <a:endParaRPr lang="en-NZ"/>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NZ"/>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4DA9711-30B4-48E5-BDCB-DA0534EE4947}" type="slidenum">
              <a:rPr lang="en-NZ" smtClean="0"/>
              <a:pPr/>
              <a:t>‹#›</a:t>
            </a:fld>
            <a:endParaRPr lang="en-NZ"/>
          </a:p>
        </p:txBody>
      </p:sp>
    </p:spTree>
    <p:extLst>
      <p:ext uri="{BB962C8B-B14F-4D97-AF65-F5344CB8AC3E}">
        <p14:creationId xmlns:p14="http://schemas.microsoft.com/office/powerpoint/2010/main" val="298909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theme" Target="../theme/theme4.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64704"/>
            <a:ext cx="8229600" cy="1512168"/>
          </a:xfrm>
          <a:prstGeom prst="rect">
            <a:avLst/>
          </a:prstGeom>
        </p:spPr>
        <p:txBody>
          <a:bodyPr vert="horz" lIns="91440" tIns="45720" rIns="91440" bIns="45720" rtlCol="0" anchor="ctr">
            <a:normAutofit/>
          </a:bodyPr>
          <a:lstStyle/>
          <a:p>
            <a:r>
              <a:rPr lang="en-NZ" dirty="0"/>
              <a:t>Click to add title</a:t>
            </a:r>
          </a:p>
        </p:txBody>
      </p:sp>
      <p:sp>
        <p:nvSpPr>
          <p:cNvPr id="3" name="Text Placeholder 2"/>
          <p:cNvSpPr>
            <a:spLocks noGrp="1"/>
          </p:cNvSpPr>
          <p:nvPr>
            <p:ph type="body" idx="1"/>
          </p:nvPr>
        </p:nvSpPr>
        <p:spPr>
          <a:xfrm>
            <a:off x="457200" y="2708920"/>
            <a:ext cx="8229600" cy="1440160"/>
          </a:xfrm>
          <a:prstGeom prst="rect">
            <a:avLst/>
          </a:prstGeom>
        </p:spPr>
        <p:txBody>
          <a:bodyPr vert="horz" lIns="91440" tIns="45720" rIns="91440" bIns="45720" rtlCol="0">
            <a:normAutofit/>
          </a:bodyPr>
          <a:lstStyle/>
          <a:p>
            <a:pPr lvl="0"/>
            <a:r>
              <a:rPr lang="en-US" dirty="0"/>
              <a:t>Click to add subtitle / presenter</a:t>
            </a:r>
          </a:p>
        </p:txBody>
      </p:sp>
      <p:pic>
        <p:nvPicPr>
          <p:cNvPr id="7" name="Picture 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4869160"/>
            <a:ext cx="9144000" cy="19888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1253" y="4896021"/>
            <a:ext cx="9132747" cy="1984850"/>
          </a:xfrm>
          <a:prstGeom prst="rect">
            <a:avLst/>
          </a:prstGeom>
        </p:spPr>
      </p:pic>
    </p:spTree>
    <p:extLst>
      <p:ext uri="{BB962C8B-B14F-4D97-AF65-F5344CB8AC3E}">
        <p14:creationId xmlns:p14="http://schemas.microsoft.com/office/powerpoint/2010/main" val="929470288"/>
      </p:ext>
    </p:extLst>
  </p:cSld>
  <p:clrMap bg1="lt1" tx1="dk1" bg2="lt2" tx2="dk2" accent1="accent1" accent2="accent2" accent3="accent3" accent4="accent4" accent5="accent5" accent6="accent6" hlink="hlink" folHlink="folHlink"/>
  <p:sldLayoutIdLst>
    <p:sldLayoutId id="2147483649" r:id="rId1"/>
    <p:sldLayoutId id="2147483700" r:id="rId2"/>
    <p:sldLayoutId id="2147483660"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87" r:id="rId14"/>
  </p:sldLayoutIdLst>
  <p:txStyles>
    <p:titleStyle>
      <a:lvl1pPr algn="ctr" defTabSz="914400" rtl="0" eaLnBrk="1" latinLnBrk="0" hangingPunct="1">
        <a:spcBef>
          <a:spcPct val="0"/>
        </a:spcBef>
        <a:buNone/>
        <a:defRPr sz="4400" kern="1200" baseline="0">
          <a:solidFill>
            <a:schemeClr val="tx1"/>
          </a:solidFill>
          <a:latin typeface="+mj-lt"/>
          <a:ea typeface="+mj-ea"/>
          <a:cs typeface="+mj-cs"/>
        </a:defRPr>
      </a:lvl1pPr>
    </p:titleStyle>
    <p:bodyStyle>
      <a:lvl1pPr marL="342900" indent="-342900" algn="ctr" defTabSz="914400" rtl="0" eaLnBrk="1" latinLnBrk="0" hangingPunct="1">
        <a:spcBef>
          <a:spcPct val="20000"/>
        </a:spcBef>
        <a:buFont typeface="Arial" panose="020B0604020202020204" pitchFamily="34" charset="0"/>
        <a:buChar char="•"/>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F0C903-EA01-4139-A2C5-598ECBBB044F}" type="datetimeFigureOut">
              <a:rPr lang="en-NZ" smtClean="0"/>
              <a:pPr/>
              <a:t>11/11/2019</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D86107-3524-4CD0-A308-35DF3D314C10}" type="slidenum">
              <a:rPr lang="en-NZ" smtClean="0"/>
              <a:pPr/>
              <a:t>‹#›</a:t>
            </a:fld>
            <a:endParaRPr lang="en-NZ"/>
          </a:p>
        </p:txBody>
      </p:sp>
    </p:spTree>
    <p:extLst>
      <p:ext uri="{BB962C8B-B14F-4D97-AF65-F5344CB8AC3E}">
        <p14:creationId xmlns:p14="http://schemas.microsoft.com/office/powerpoint/2010/main" val="57716187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A81F2B-161E-4F40-893A-3E049957C6B4}" type="datetimeFigureOut">
              <a:rPr lang="en-NZ" smtClean="0"/>
              <a:pPr/>
              <a:t>11/11/2019</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1DC70E-9620-4EC7-B69C-68273C3C926C}" type="slidenum">
              <a:rPr lang="en-NZ" smtClean="0"/>
              <a:pPr/>
              <a:t>‹#›</a:t>
            </a:fld>
            <a:endParaRPr lang="en-NZ"/>
          </a:p>
        </p:txBody>
      </p:sp>
    </p:spTree>
    <p:extLst>
      <p:ext uri="{BB962C8B-B14F-4D97-AF65-F5344CB8AC3E}">
        <p14:creationId xmlns:p14="http://schemas.microsoft.com/office/powerpoint/2010/main" val="419927234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5AC2CA-D342-4E33-AE13-4877FB0269B6}" type="datetimeFigureOut">
              <a:rPr lang="en-NZ" smtClean="0"/>
              <a:pPr/>
              <a:t>11/11/2019</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DA9711-30B4-48E5-BDCB-DA0534EE4947}" type="slidenum">
              <a:rPr lang="en-NZ" smtClean="0"/>
              <a:pPr/>
              <a:t>‹#›</a:t>
            </a:fld>
            <a:endParaRPr lang="en-NZ"/>
          </a:p>
        </p:txBody>
      </p:sp>
    </p:spTree>
    <p:extLst>
      <p:ext uri="{BB962C8B-B14F-4D97-AF65-F5344CB8AC3E}">
        <p14:creationId xmlns:p14="http://schemas.microsoft.com/office/powerpoint/2010/main" val="1947869657"/>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eil.marshall@nzqa.govt.nz" TargetMode="Externa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new.censusatschool.org.nz/" TargetMode="External"/><Relationship Id="rId2" Type="http://schemas.openxmlformats.org/officeDocument/2006/relationships/hyperlink" Target="https://sdse.online/" TargetMode="External"/><Relationship Id="rId1" Type="http://schemas.openxmlformats.org/officeDocument/2006/relationships/slideLayout" Target="../slideLayouts/slideLayout4.xml"/><Relationship Id="rId6" Type="http://schemas.openxmlformats.org/officeDocument/2006/relationships/hyperlink" Target="http://karekareeducation.co.nz/about/" TargetMode="External"/><Relationship Id="rId5" Type="http://schemas.openxmlformats.org/officeDocument/2006/relationships/hyperlink" Target="https://drdalrymple.wordpress.com/author/drdalrymple/" TargetMode="External"/><Relationship Id="rId4" Type="http://schemas.openxmlformats.org/officeDocument/2006/relationships/hyperlink" Target="https://teaching.statistics-is-awesome.org/"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eniorsecondary.tki.org.nz/Mathematics-and-statistics" TargetMode="Externa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nzqa.govt.nz/ncea/subjects/mathematics/levels/" TargetMode="Externa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a:latin typeface="Arial" panose="020B0604020202020204" pitchFamily="34" charset="0"/>
                <a:cs typeface="Arial" panose="020B0604020202020204" pitchFamily="34" charset="0"/>
              </a:rPr>
              <a:t>Auckland University Statistics Day Workshop – November 2019</a:t>
            </a:r>
            <a:br>
              <a:rPr lang="en-NZ" dirty="0">
                <a:latin typeface="Arial" panose="020B0604020202020204" pitchFamily="34" charset="0"/>
                <a:cs typeface="Arial" panose="020B0604020202020204" pitchFamily="34" charset="0"/>
              </a:rPr>
            </a:br>
            <a:endParaRPr lang="en-NZ"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55000" lnSpcReduction="20000"/>
          </a:bodyPr>
          <a:lstStyle/>
          <a:p>
            <a:pPr marL="0" indent="0">
              <a:buNone/>
            </a:pPr>
            <a:r>
              <a:rPr lang="en-NZ" dirty="0">
                <a:latin typeface="Arial" panose="020B0604020202020204" pitchFamily="34" charset="0"/>
                <a:cs typeface="Arial" panose="020B0604020202020204" pitchFamily="34" charset="0"/>
              </a:rPr>
              <a:t>Neil Marshall</a:t>
            </a:r>
          </a:p>
          <a:p>
            <a:pPr marL="0" indent="0">
              <a:buNone/>
            </a:pPr>
            <a:r>
              <a:rPr lang="en-NZ" dirty="0">
                <a:latin typeface="Arial" panose="020B0604020202020204" pitchFamily="34" charset="0"/>
                <a:cs typeface="Arial" panose="020B0604020202020204" pitchFamily="34" charset="0"/>
              </a:rPr>
              <a:t>National Assessment Leader – Mathematics &amp; Statistics</a:t>
            </a:r>
          </a:p>
          <a:p>
            <a:pPr marL="0" indent="0">
              <a:buNone/>
            </a:pPr>
            <a:endParaRPr lang="en-NZ" dirty="0">
              <a:latin typeface="Arial" panose="020B0604020202020204" pitchFamily="34" charset="0"/>
              <a:cs typeface="Arial" panose="020B0604020202020204" pitchFamily="34" charset="0"/>
            </a:endParaRPr>
          </a:p>
          <a:p>
            <a:pPr marL="0" indent="0">
              <a:buNone/>
            </a:pPr>
            <a:r>
              <a:rPr lang="en-NZ" dirty="0">
                <a:latin typeface="Arial" panose="020B0604020202020204" pitchFamily="34" charset="0"/>
                <a:cs typeface="Arial" panose="020B0604020202020204" pitchFamily="34" charset="0"/>
                <a:hlinkClick r:id="rId2"/>
              </a:rPr>
              <a:t>neil.marshall@nzqa.govt.nz</a:t>
            </a:r>
            <a:endParaRPr lang="en-NZ" dirty="0">
              <a:latin typeface="Arial" panose="020B0604020202020204" pitchFamily="34" charset="0"/>
              <a:cs typeface="Arial" panose="020B0604020202020204" pitchFamily="34" charset="0"/>
            </a:endParaRPr>
          </a:p>
          <a:p>
            <a:pPr marL="0" indent="0">
              <a:buNone/>
            </a:pPr>
            <a:r>
              <a:rPr lang="en-NZ" dirty="0"/>
              <a:t>027 2693255</a:t>
            </a:r>
            <a:endParaRPr lang="en-N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6237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20080"/>
          </a:xfrm>
        </p:spPr>
        <p:txBody>
          <a:bodyPr>
            <a:noAutofit/>
          </a:bodyPr>
          <a:lstStyle/>
          <a:p>
            <a:r>
              <a:rPr lang="en-NZ" sz="2800" dirty="0">
                <a:latin typeface="Arial" panose="020B0604020202020204" pitchFamily="34" charset="0"/>
                <a:cs typeface="Arial" panose="020B0604020202020204" pitchFamily="34" charset="0"/>
              </a:rPr>
              <a:t>Excellence</a:t>
            </a:r>
          </a:p>
        </p:txBody>
      </p:sp>
      <p:sp>
        <p:nvSpPr>
          <p:cNvPr id="3" name="Content Placeholder 2"/>
          <p:cNvSpPr>
            <a:spLocks noGrp="1"/>
          </p:cNvSpPr>
          <p:nvPr>
            <p:ph idx="1"/>
          </p:nvPr>
        </p:nvSpPr>
        <p:spPr>
          <a:xfrm>
            <a:off x="457200" y="980728"/>
            <a:ext cx="8229600" cy="4176464"/>
          </a:xfrm>
        </p:spPr>
        <p:txBody>
          <a:bodyPr>
            <a:normAutofit fontScale="70000" lnSpcReduction="20000"/>
          </a:bodyPr>
          <a:lstStyle/>
          <a:p>
            <a:pPr marL="0" indent="0" algn="l">
              <a:buNone/>
            </a:pPr>
            <a:r>
              <a:rPr lang="en-NZ" sz="2400" dirty="0"/>
              <a:t>91035</a:t>
            </a:r>
          </a:p>
          <a:p>
            <a:pPr marL="0" indent="0" algn="l">
              <a:buNone/>
            </a:pPr>
            <a:r>
              <a:rPr lang="en-NZ" sz="2400" dirty="0"/>
              <a:t>Using the statistical enquiry cycle with statistical insight involves integrating statistical and contextual knowledge throughout the statistical enquiry cycle, and may involve reflecting on the process or considering other explanations for the findings. </a:t>
            </a:r>
          </a:p>
          <a:p>
            <a:pPr marL="0" indent="0" algn="l">
              <a:buNone/>
            </a:pPr>
            <a:endParaRPr lang="en-NZ" sz="2400" dirty="0"/>
          </a:p>
          <a:p>
            <a:pPr marL="0" indent="0" algn="l">
              <a:buNone/>
            </a:pPr>
            <a:r>
              <a:rPr lang="en-NZ" sz="2400" dirty="0"/>
              <a:t>91036</a:t>
            </a:r>
          </a:p>
          <a:p>
            <a:pPr marL="0" indent="0" algn="l">
              <a:buNone/>
            </a:pPr>
            <a:r>
              <a:rPr lang="en-NZ" sz="2400" dirty="0"/>
              <a:t>Using the statistical enquiry cycle with statistical insight involves integrating statistical and contextual knowledge throughout the statistical enquiry cycle, and may involve reflecting on the process or considering other explanations for the findings. </a:t>
            </a:r>
          </a:p>
          <a:p>
            <a:pPr marL="0" indent="0" algn="l">
              <a:buNone/>
            </a:pPr>
            <a:endParaRPr lang="en-NZ" sz="2400" dirty="0"/>
          </a:p>
          <a:p>
            <a:pPr marL="0" indent="0" algn="l">
              <a:buNone/>
            </a:pPr>
            <a:r>
              <a:rPr lang="en-NZ" sz="2400" dirty="0"/>
              <a:t>91038</a:t>
            </a:r>
          </a:p>
          <a:p>
            <a:pPr marL="0" indent="0" algn="l">
              <a:buNone/>
            </a:pPr>
            <a:r>
              <a:rPr lang="en-NZ" sz="2400" dirty="0"/>
              <a:t>Investigate, showing statistical insight involves integrating contextual information and knowledge with an understanding of applications of probability and may involve considering the possible effects of other related variables or factors. </a:t>
            </a:r>
          </a:p>
        </p:txBody>
      </p:sp>
    </p:spTree>
    <p:extLst>
      <p:ext uri="{BB962C8B-B14F-4D97-AF65-F5344CB8AC3E}">
        <p14:creationId xmlns:p14="http://schemas.microsoft.com/office/powerpoint/2010/main" val="4067254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20080"/>
          </a:xfrm>
        </p:spPr>
        <p:txBody>
          <a:bodyPr>
            <a:noAutofit/>
          </a:bodyPr>
          <a:lstStyle/>
          <a:p>
            <a:pPr algn="l"/>
            <a:r>
              <a:rPr lang="en-NZ" sz="2800" dirty="0">
                <a:latin typeface="Arial" panose="020B0604020202020204" pitchFamily="34" charset="0"/>
                <a:cs typeface="Arial" panose="020B0604020202020204" pitchFamily="34" charset="0"/>
              </a:rPr>
              <a:t>Common messages</a:t>
            </a:r>
          </a:p>
        </p:txBody>
      </p:sp>
      <p:sp>
        <p:nvSpPr>
          <p:cNvPr id="3" name="Content Placeholder 2"/>
          <p:cNvSpPr>
            <a:spLocks noGrp="1"/>
          </p:cNvSpPr>
          <p:nvPr>
            <p:ph idx="1"/>
          </p:nvPr>
        </p:nvSpPr>
        <p:spPr>
          <a:xfrm>
            <a:off x="457200" y="980728"/>
            <a:ext cx="8229600" cy="4176464"/>
          </a:xfrm>
        </p:spPr>
        <p:txBody>
          <a:bodyPr>
            <a:normAutofit fontScale="85000" lnSpcReduction="20000"/>
          </a:bodyPr>
          <a:lstStyle/>
          <a:p>
            <a:pPr marL="0" indent="0" algn="l">
              <a:buNone/>
            </a:pPr>
            <a:r>
              <a:rPr lang="en-NZ" sz="2400" dirty="0"/>
              <a:t>The big idea – telling stories that we see in the data.</a:t>
            </a:r>
          </a:p>
          <a:p>
            <a:pPr marL="0" indent="0" algn="l">
              <a:buNone/>
            </a:pPr>
            <a:endParaRPr lang="en-NZ" sz="2400" dirty="0"/>
          </a:p>
          <a:p>
            <a:pPr marL="0" indent="0" algn="l">
              <a:buNone/>
            </a:pPr>
            <a:r>
              <a:rPr lang="en-NZ" sz="2400" dirty="0"/>
              <a:t>Students look at the displays and tell us what they see (Achieved).</a:t>
            </a:r>
          </a:p>
          <a:p>
            <a:pPr marL="0" indent="0" algn="l">
              <a:buNone/>
            </a:pPr>
            <a:r>
              <a:rPr lang="en-NZ" sz="2400" dirty="0"/>
              <a:t>Students justify these statements using the summary statistics, features of the displays and link the statements fully to the context (Merit).</a:t>
            </a:r>
          </a:p>
          <a:p>
            <a:pPr marL="0" indent="0" algn="l">
              <a:buNone/>
            </a:pPr>
            <a:r>
              <a:rPr lang="en-NZ" sz="2400" dirty="0"/>
              <a:t>Students show insight by linking these justified statements to the context and integrating contextual knowledge </a:t>
            </a:r>
            <a:r>
              <a:rPr lang="en-NZ" sz="2400"/>
              <a:t>(Excellence).</a:t>
            </a:r>
            <a:endParaRPr lang="en-NZ" sz="2400" dirty="0"/>
          </a:p>
          <a:p>
            <a:pPr marL="0" indent="0" algn="l">
              <a:buNone/>
            </a:pPr>
            <a:endParaRPr lang="en-NZ" sz="2400" dirty="0"/>
          </a:p>
          <a:p>
            <a:pPr marL="0" indent="0" algn="l">
              <a:buNone/>
            </a:pPr>
            <a:r>
              <a:rPr lang="en-NZ" sz="2400" dirty="0"/>
              <a:t>Level 1: the contextual knowledge is intuitive because the students are very familiar with the context.</a:t>
            </a:r>
          </a:p>
          <a:p>
            <a:pPr marL="0" indent="0" algn="l">
              <a:buNone/>
            </a:pPr>
            <a:r>
              <a:rPr lang="en-NZ" sz="2400" dirty="0"/>
              <a:t>Level 2: the context is less familiar and the activity provides appropriate contextual knowledge.</a:t>
            </a:r>
          </a:p>
          <a:p>
            <a:pPr marL="0" indent="0" algn="l">
              <a:buNone/>
            </a:pPr>
            <a:r>
              <a:rPr lang="en-NZ" sz="2400" dirty="0"/>
              <a:t>Level 3: the context is unfamiliar and students conduct research to gain their contextual knowledge.</a:t>
            </a:r>
          </a:p>
        </p:txBody>
      </p:sp>
    </p:spTree>
    <p:extLst>
      <p:ext uri="{BB962C8B-B14F-4D97-AF65-F5344CB8AC3E}">
        <p14:creationId xmlns:p14="http://schemas.microsoft.com/office/powerpoint/2010/main" val="2273420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20080"/>
          </a:xfrm>
        </p:spPr>
        <p:txBody>
          <a:bodyPr>
            <a:noAutofit/>
          </a:bodyPr>
          <a:lstStyle/>
          <a:p>
            <a:pPr algn="l"/>
            <a:r>
              <a:rPr lang="en-NZ" sz="2800" dirty="0">
                <a:latin typeface="Arial" panose="020B0604020202020204" pitchFamily="34" charset="0"/>
                <a:cs typeface="Arial" panose="020B0604020202020204" pitchFamily="34" charset="0"/>
              </a:rPr>
              <a:t>Making judgements - holistically</a:t>
            </a:r>
          </a:p>
        </p:txBody>
      </p:sp>
      <p:sp>
        <p:nvSpPr>
          <p:cNvPr id="3" name="Content Placeholder 2"/>
          <p:cNvSpPr>
            <a:spLocks noGrp="1"/>
          </p:cNvSpPr>
          <p:nvPr>
            <p:ph idx="1"/>
          </p:nvPr>
        </p:nvSpPr>
        <p:spPr>
          <a:xfrm>
            <a:off x="457200" y="980728"/>
            <a:ext cx="8229600" cy="4176464"/>
          </a:xfrm>
        </p:spPr>
        <p:txBody>
          <a:bodyPr>
            <a:normAutofit fontScale="62500" lnSpcReduction="20000"/>
          </a:bodyPr>
          <a:lstStyle/>
          <a:p>
            <a:pPr marL="0" indent="0" algn="l">
              <a:buNone/>
            </a:pPr>
            <a:r>
              <a:rPr lang="en-NZ" dirty="0"/>
              <a:t>Every bullet point of Explanatory Note 3 needs to be ticked off for every level of achievement.</a:t>
            </a:r>
          </a:p>
          <a:p>
            <a:pPr marL="0" indent="0" algn="l">
              <a:buNone/>
            </a:pPr>
            <a:endParaRPr lang="en-NZ" dirty="0"/>
          </a:p>
          <a:p>
            <a:pPr marL="0" indent="0" algn="l">
              <a:buNone/>
            </a:pPr>
            <a:r>
              <a:rPr lang="en-NZ" dirty="0"/>
              <a:t>The evidence may not be where you expect it so look across the whole script.</a:t>
            </a:r>
          </a:p>
          <a:p>
            <a:pPr marL="0" indent="0" algn="l">
              <a:buNone/>
            </a:pPr>
            <a:endParaRPr lang="en-NZ" dirty="0"/>
          </a:p>
          <a:p>
            <a:pPr marL="0" indent="0" algn="l">
              <a:buNone/>
            </a:pPr>
            <a:r>
              <a:rPr lang="en-NZ" dirty="0"/>
              <a:t>The evidence will not be of the same quality for each bullet point – so once they are all ticked off, step back and make a holistic call as to whether to give an E, an M or an A.</a:t>
            </a:r>
          </a:p>
          <a:p>
            <a:pPr marL="0" indent="0" algn="l">
              <a:buNone/>
            </a:pPr>
            <a:endParaRPr lang="en-NZ" dirty="0"/>
          </a:p>
          <a:p>
            <a:pPr marL="0" indent="0" algn="l">
              <a:buNone/>
            </a:pPr>
            <a:r>
              <a:rPr lang="en-NZ" dirty="0"/>
              <a:t>There must be justification (for M) and insight (for E) linked to the big idea of the standard. So for the inference standards look for E or M around the inference statement and then some support for elsewhere.</a:t>
            </a:r>
          </a:p>
        </p:txBody>
      </p:sp>
    </p:spTree>
    <p:extLst>
      <p:ext uri="{BB962C8B-B14F-4D97-AF65-F5344CB8AC3E}">
        <p14:creationId xmlns:p14="http://schemas.microsoft.com/office/powerpoint/2010/main" val="451006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20080"/>
          </a:xfrm>
        </p:spPr>
        <p:txBody>
          <a:bodyPr>
            <a:noAutofit/>
          </a:bodyPr>
          <a:lstStyle/>
          <a:p>
            <a:pPr algn="l"/>
            <a:r>
              <a:rPr lang="en-NZ" sz="2800" dirty="0">
                <a:latin typeface="Arial" panose="020B0604020202020204" pitchFamily="34" charset="0"/>
                <a:cs typeface="Arial" panose="020B0604020202020204" pitchFamily="34" charset="0"/>
              </a:rPr>
              <a:t>Conditions of Assessment</a:t>
            </a:r>
          </a:p>
        </p:txBody>
      </p:sp>
      <p:sp>
        <p:nvSpPr>
          <p:cNvPr id="3" name="Content Placeholder 2"/>
          <p:cNvSpPr>
            <a:spLocks noGrp="1"/>
          </p:cNvSpPr>
          <p:nvPr>
            <p:ph idx="1"/>
          </p:nvPr>
        </p:nvSpPr>
        <p:spPr>
          <a:xfrm>
            <a:off x="457200" y="980728"/>
            <a:ext cx="8229600" cy="4176464"/>
          </a:xfrm>
        </p:spPr>
        <p:txBody>
          <a:bodyPr>
            <a:normAutofit fontScale="77500" lnSpcReduction="20000"/>
          </a:bodyPr>
          <a:lstStyle/>
          <a:p>
            <a:pPr marL="0" indent="0" algn="l">
              <a:buNone/>
            </a:pPr>
            <a:endParaRPr lang="en-NZ" dirty="0"/>
          </a:p>
          <a:p>
            <a:pPr marL="0" indent="0" algn="l">
              <a:buNone/>
            </a:pPr>
            <a:r>
              <a:rPr lang="en-NZ" dirty="0"/>
              <a:t>Give you a licence to design the assessment activity in a format which best suits the needs of your students and reflects the teaching and learning environment. </a:t>
            </a:r>
          </a:p>
          <a:p>
            <a:pPr marL="0" indent="0" algn="l">
              <a:buNone/>
            </a:pPr>
            <a:endParaRPr lang="en-NZ" dirty="0"/>
          </a:p>
          <a:p>
            <a:pPr marL="0" indent="0" algn="l">
              <a:buNone/>
            </a:pPr>
            <a:r>
              <a:rPr lang="en-NZ" dirty="0"/>
              <a:t>Open book, google docs, group work, projects…</a:t>
            </a:r>
          </a:p>
          <a:p>
            <a:pPr marL="0" indent="0" algn="l">
              <a:buNone/>
            </a:pPr>
            <a:endParaRPr lang="en-NZ" dirty="0"/>
          </a:p>
          <a:p>
            <a:pPr marL="0" indent="0" algn="l">
              <a:buNone/>
            </a:pPr>
            <a:r>
              <a:rPr lang="en-NZ" dirty="0"/>
              <a:t>Assessments do not have to be time bound.</a:t>
            </a:r>
          </a:p>
          <a:p>
            <a:pPr marL="0" indent="0" algn="l">
              <a:buNone/>
            </a:pPr>
            <a:endParaRPr lang="en-NZ" dirty="0"/>
          </a:p>
          <a:p>
            <a:pPr marL="0" indent="0" algn="l">
              <a:buNone/>
            </a:pPr>
            <a:r>
              <a:rPr lang="en-NZ" dirty="0"/>
              <a:t>You do need to assure authenticity.</a:t>
            </a:r>
          </a:p>
        </p:txBody>
      </p:sp>
    </p:spTree>
    <p:extLst>
      <p:ext uri="{BB962C8B-B14F-4D97-AF65-F5344CB8AC3E}">
        <p14:creationId xmlns:p14="http://schemas.microsoft.com/office/powerpoint/2010/main" val="605459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20080"/>
          </a:xfrm>
        </p:spPr>
        <p:txBody>
          <a:bodyPr>
            <a:noAutofit/>
          </a:bodyPr>
          <a:lstStyle/>
          <a:p>
            <a:pPr algn="l"/>
            <a:r>
              <a:rPr lang="en-NZ" sz="2800" dirty="0">
                <a:latin typeface="Arial" panose="020B0604020202020204" pitchFamily="34" charset="0"/>
                <a:cs typeface="Arial" panose="020B0604020202020204" pitchFamily="34" charset="0"/>
              </a:rPr>
              <a:t>Clarifications</a:t>
            </a:r>
          </a:p>
        </p:txBody>
      </p:sp>
      <p:sp>
        <p:nvSpPr>
          <p:cNvPr id="3" name="Content Placeholder 2"/>
          <p:cNvSpPr>
            <a:spLocks noGrp="1"/>
          </p:cNvSpPr>
          <p:nvPr>
            <p:ph idx="1"/>
          </p:nvPr>
        </p:nvSpPr>
        <p:spPr>
          <a:xfrm>
            <a:off x="457200" y="980728"/>
            <a:ext cx="8229600" cy="4176464"/>
          </a:xfrm>
        </p:spPr>
        <p:txBody>
          <a:bodyPr>
            <a:normAutofit/>
          </a:bodyPr>
          <a:lstStyle/>
          <a:p>
            <a:pPr marL="0" indent="0" algn="l">
              <a:buNone/>
            </a:pPr>
            <a:endParaRPr lang="en-NZ" dirty="0"/>
          </a:p>
          <a:p>
            <a:pPr marL="0" indent="0" algn="l">
              <a:buNone/>
            </a:pPr>
            <a:r>
              <a:rPr lang="en-NZ" sz="2800" dirty="0"/>
              <a:t>Give you guidance on making sound judgements</a:t>
            </a:r>
          </a:p>
        </p:txBody>
      </p:sp>
    </p:spTree>
    <p:extLst>
      <p:ext uri="{BB962C8B-B14F-4D97-AF65-F5344CB8AC3E}">
        <p14:creationId xmlns:p14="http://schemas.microsoft.com/office/powerpoint/2010/main" val="3218019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20080"/>
          </a:xfrm>
        </p:spPr>
        <p:txBody>
          <a:bodyPr>
            <a:normAutofit fontScale="90000"/>
          </a:bodyPr>
          <a:lstStyle/>
          <a:p>
            <a:r>
              <a:rPr lang="en-NZ" dirty="0">
                <a:latin typeface="Arial" panose="020B0604020202020204" pitchFamily="34" charset="0"/>
                <a:cs typeface="Arial" panose="020B0604020202020204" pitchFamily="34" charset="0"/>
              </a:rPr>
              <a:t>Exemplars</a:t>
            </a:r>
          </a:p>
        </p:txBody>
      </p:sp>
      <p:sp>
        <p:nvSpPr>
          <p:cNvPr id="3" name="Content Placeholder 2"/>
          <p:cNvSpPr>
            <a:spLocks noGrp="1"/>
          </p:cNvSpPr>
          <p:nvPr>
            <p:ph idx="1"/>
          </p:nvPr>
        </p:nvSpPr>
        <p:spPr>
          <a:xfrm>
            <a:off x="457200" y="980728"/>
            <a:ext cx="8229600" cy="4176464"/>
          </a:xfrm>
        </p:spPr>
        <p:txBody>
          <a:bodyPr>
            <a:normAutofit fontScale="62500" lnSpcReduction="20000"/>
          </a:bodyPr>
          <a:lstStyle/>
          <a:p>
            <a:pPr marL="0" indent="0" algn="l">
              <a:buNone/>
            </a:pPr>
            <a:r>
              <a:rPr lang="en-NZ" dirty="0"/>
              <a:t>The exemplars on the NZQA website are designed to help teachers identify the grade boundary. They are not intended to be "models" for students.</a:t>
            </a:r>
          </a:p>
          <a:p>
            <a:pPr marL="0" indent="0" algn="l">
              <a:buNone/>
            </a:pPr>
            <a:endParaRPr lang="en-NZ" dirty="0"/>
          </a:p>
          <a:p>
            <a:pPr marL="0" indent="0" algn="l">
              <a:buNone/>
            </a:pPr>
            <a:r>
              <a:rPr lang="en-NZ" dirty="0"/>
              <a:t>There is more than one way of getting each level of Achievement – the exemplars are “a” way not “the” way.</a:t>
            </a:r>
            <a:br>
              <a:rPr lang="en-NZ" dirty="0"/>
            </a:br>
            <a:br>
              <a:rPr lang="en-NZ" dirty="0"/>
            </a:br>
            <a:r>
              <a:rPr lang="en-NZ" dirty="0"/>
              <a:t>Read the annotations carefully.</a:t>
            </a:r>
            <a:br>
              <a:rPr lang="en-NZ" dirty="0"/>
            </a:br>
            <a:br>
              <a:rPr lang="en-NZ" dirty="0"/>
            </a:br>
            <a:r>
              <a:rPr lang="en-NZ" dirty="0"/>
              <a:t>The best exemplars you can use for students are from your own benchmarking folder (examples from your own students, in particular the student work that has been externally moderated). You should get students’ permission before using their work as exemplars for other students.</a:t>
            </a:r>
          </a:p>
          <a:p>
            <a:pPr marL="0" indent="0">
              <a:buNone/>
            </a:pPr>
            <a:br>
              <a:rPr lang="en-NZ" dirty="0"/>
            </a:br>
            <a:endParaRPr lang="en-NZ" dirty="0">
              <a:solidFill>
                <a:srgbClr val="30383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9164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5112568"/>
          </a:xfrm>
        </p:spPr>
        <p:txBody>
          <a:bodyPr>
            <a:normAutofit lnSpcReduction="10000"/>
          </a:bodyPr>
          <a:lstStyle/>
          <a:p>
            <a:pPr marL="0" indent="0">
              <a:buNone/>
            </a:pPr>
            <a:r>
              <a:rPr lang="en-NZ" sz="2400" dirty="0">
                <a:latin typeface="Arial" panose="020B0604020202020204" pitchFamily="34" charset="0"/>
                <a:cs typeface="Arial" panose="020B0604020202020204" pitchFamily="34" charset="0"/>
              </a:rPr>
              <a:t>Key, reliable, peer reviewed online resources for teaching and assessing statistics</a:t>
            </a:r>
          </a:p>
          <a:p>
            <a:pPr marL="0" indent="0" algn="l">
              <a:buNone/>
            </a:pPr>
            <a:endParaRPr lang="en-NZ" sz="2400" dirty="0"/>
          </a:p>
          <a:p>
            <a:pPr algn="l"/>
            <a:r>
              <a:rPr lang="en-NZ" sz="2400" dirty="0"/>
              <a:t>Statistics and Data Science Educator</a:t>
            </a:r>
          </a:p>
          <a:p>
            <a:pPr lvl="1"/>
            <a:r>
              <a:rPr lang="en-NZ" sz="2000" dirty="0">
                <a:hlinkClick r:id="rId2"/>
              </a:rPr>
              <a:t>https://sdse.online/</a:t>
            </a:r>
            <a:endParaRPr lang="en-NZ" sz="2000" dirty="0"/>
          </a:p>
          <a:p>
            <a:pPr algn="l"/>
            <a:r>
              <a:rPr lang="en-NZ" sz="2400" dirty="0"/>
              <a:t>Census at School</a:t>
            </a:r>
          </a:p>
          <a:p>
            <a:pPr lvl="1"/>
            <a:r>
              <a:rPr lang="en-NZ" sz="2000" dirty="0">
                <a:hlinkClick r:id="rId3"/>
              </a:rPr>
              <a:t>https://new.censusatschool.org.nz/</a:t>
            </a:r>
            <a:endParaRPr lang="en-NZ" sz="2000" dirty="0"/>
          </a:p>
          <a:p>
            <a:pPr algn="l"/>
            <a:r>
              <a:rPr lang="en-NZ" sz="2400" dirty="0"/>
              <a:t>Teaching Statistics is Awesome</a:t>
            </a:r>
          </a:p>
          <a:p>
            <a:pPr lvl="1"/>
            <a:r>
              <a:rPr lang="en-NZ" sz="2000" dirty="0">
                <a:hlinkClick r:id="rId4"/>
              </a:rPr>
              <a:t>https://teaching.statistics-is-awesome.org</a:t>
            </a:r>
            <a:endParaRPr lang="en-NZ" sz="2000" dirty="0"/>
          </a:p>
          <a:p>
            <a:pPr algn="l"/>
            <a:r>
              <a:rPr lang="en-NZ" sz="2400" dirty="0"/>
              <a:t>A teacher’s job is to never give up on their students</a:t>
            </a:r>
          </a:p>
          <a:p>
            <a:pPr lvl="1"/>
            <a:r>
              <a:rPr lang="en-NZ" sz="2000" dirty="0">
                <a:hlinkClick r:id="rId5"/>
              </a:rPr>
              <a:t>https://drdalrymple.wordpress.com/author/drdalrymple/</a:t>
            </a:r>
            <a:endParaRPr lang="en-NZ" sz="2000" dirty="0"/>
          </a:p>
          <a:p>
            <a:pPr algn="l"/>
            <a:r>
              <a:rPr lang="en-NZ" sz="2400" dirty="0" err="1"/>
              <a:t>Karekare</a:t>
            </a:r>
            <a:r>
              <a:rPr lang="en-NZ" sz="2400" dirty="0"/>
              <a:t> Education</a:t>
            </a:r>
          </a:p>
          <a:p>
            <a:pPr lvl="1"/>
            <a:r>
              <a:rPr lang="en-NZ" sz="2000" dirty="0">
                <a:hlinkClick r:id="rId6"/>
              </a:rPr>
              <a:t>http://karekareeducation.co.nz/about/</a:t>
            </a:r>
            <a:endParaRPr lang="en-NZ" sz="2000" dirty="0"/>
          </a:p>
          <a:p>
            <a:pPr algn="l"/>
            <a:endParaRPr lang="en-NZ" sz="2000" dirty="0"/>
          </a:p>
          <a:p>
            <a:pPr marL="0" indent="0" algn="l">
              <a:buNone/>
            </a:pPr>
            <a:endParaRPr lang="en-NZ" sz="2400" dirty="0"/>
          </a:p>
        </p:txBody>
      </p:sp>
    </p:spTree>
    <p:extLst>
      <p:ext uri="{BB962C8B-B14F-4D97-AF65-F5344CB8AC3E}">
        <p14:creationId xmlns:p14="http://schemas.microsoft.com/office/powerpoint/2010/main" val="1077181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20080"/>
          </a:xfrm>
        </p:spPr>
        <p:txBody>
          <a:bodyPr>
            <a:normAutofit fontScale="90000"/>
          </a:bodyPr>
          <a:lstStyle/>
          <a:p>
            <a:r>
              <a:rPr lang="en-NZ" dirty="0">
                <a:latin typeface="Arial" panose="020B0604020202020204" pitchFamily="34" charset="0"/>
                <a:cs typeface="Arial" panose="020B0604020202020204" pitchFamily="34" charset="0"/>
              </a:rPr>
              <a:t>Moderation</a:t>
            </a:r>
          </a:p>
        </p:txBody>
      </p:sp>
      <p:sp>
        <p:nvSpPr>
          <p:cNvPr id="3" name="Content Placeholder 2"/>
          <p:cNvSpPr>
            <a:spLocks noGrp="1"/>
          </p:cNvSpPr>
          <p:nvPr>
            <p:ph idx="1"/>
          </p:nvPr>
        </p:nvSpPr>
        <p:spPr>
          <a:xfrm>
            <a:off x="457200" y="980728"/>
            <a:ext cx="8229600" cy="4176464"/>
          </a:xfrm>
        </p:spPr>
        <p:txBody>
          <a:bodyPr>
            <a:normAutofit fontScale="55000" lnSpcReduction="20000"/>
          </a:bodyPr>
          <a:lstStyle/>
          <a:p>
            <a:pPr marL="0" indent="0" algn="l">
              <a:buNone/>
            </a:pPr>
            <a:r>
              <a:rPr lang="en-NZ" sz="3400" dirty="0">
                <a:solidFill>
                  <a:srgbClr val="30383A"/>
                </a:solidFill>
                <a:latin typeface="Arial" panose="020B0604020202020204" pitchFamily="34" charset="0"/>
                <a:cs typeface="Arial" panose="020B0604020202020204" pitchFamily="34" charset="0"/>
              </a:rPr>
              <a:t>The focus of the moderation process is to ensure that student evidence meets the criteria of the standard on a national basis.</a:t>
            </a:r>
            <a:br>
              <a:rPr lang="en-NZ" sz="3400" dirty="0">
                <a:solidFill>
                  <a:srgbClr val="30383A"/>
                </a:solidFill>
                <a:latin typeface="Arial" panose="020B0604020202020204" pitchFamily="34" charset="0"/>
                <a:cs typeface="Arial" panose="020B0604020202020204" pitchFamily="34" charset="0"/>
              </a:rPr>
            </a:br>
            <a:br>
              <a:rPr lang="en-NZ" sz="3400" dirty="0">
                <a:solidFill>
                  <a:srgbClr val="30383A"/>
                </a:solidFill>
                <a:latin typeface="Arial" panose="020B0604020202020204" pitchFamily="34" charset="0"/>
                <a:cs typeface="Arial" panose="020B0604020202020204" pitchFamily="34" charset="0"/>
              </a:rPr>
            </a:br>
            <a:r>
              <a:rPr lang="en-NZ" sz="3400" dirty="0">
                <a:solidFill>
                  <a:srgbClr val="30383A"/>
                </a:solidFill>
                <a:latin typeface="Arial" panose="020B0604020202020204" pitchFamily="34" charset="0"/>
                <a:cs typeface="Arial" panose="020B0604020202020204" pitchFamily="34" charset="0"/>
              </a:rPr>
              <a:t>The moderator will consider if the students’ evidence meets the requirements of the standard. They will moderate assessor judgments for the student work you submit against the standard, not your mark schedule.</a:t>
            </a:r>
            <a:br>
              <a:rPr lang="en-NZ" sz="3400" dirty="0">
                <a:solidFill>
                  <a:srgbClr val="30383A"/>
                </a:solidFill>
                <a:latin typeface="Arial" panose="020B0604020202020204" pitchFamily="34" charset="0"/>
                <a:cs typeface="Arial" panose="020B0604020202020204" pitchFamily="34" charset="0"/>
              </a:rPr>
            </a:br>
            <a:br>
              <a:rPr lang="en-NZ" sz="3400" dirty="0">
                <a:solidFill>
                  <a:srgbClr val="30383A"/>
                </a:solidFill>
                <a:latin typeface="Arial" panose="020B0604020202020204" pitchFamily="34" charset="0"/>
                <a:cs typeface="Arial" panose="020B0604020202020204" pitchFamily="34" charset="0"/>
              </a:rPr>
            </a:br>
            <a:r>
              <a:rPr lang="en-NZ" sz="3400" dirty="0">
                <a:solidFill>
                  <a:srgbClr val="30383A"/>
                </a:solidFill>
                <a:latin typeface="Arial" panose="020B0604020202020204" pitchFamily="34" charset="0"/>
                <a:cs typeface="Arial" panose="020B0604020202020204" pitchFamily="34" charset="0"/>
              </a:rPr>
              <a:t>They will not moderate your task unless they disagree with your judgements and the task is the reason for the grade disagreement.</a:t>
            </a:r>
            <a:br>
              <a:rPr lang="en-NZ" sz="3400" dirty="0">
                <a:solidFill>
                  <a:srgbClr val="30383A"/>
                </a:solidFill>
                <a:latin typeface="Arial" panose="020B0604020202020204" pitchFamily="34" charset="0"/>
                <a:cs typeface="Arial" panose="020B0604020202020204" pitchFamily="34" charset="0"/>
              </a:rPr>
            </a:br>
            <a:br>
              <a:rPr lang="en-NZ" sz="3400" dirty="0">
                <a:solidFill>
                  <a:srgbClr val="30383A"/>
                </a:solidFill>
                <a:latin typeface="Arial" panose="020B0604020202020204" pitchFamily="34" charset="0"/>
                <a:cs typeface="Arial" panose="020B0604020202020204" pitchFamily="34" charset="0"/>
              </a:rPr>
            </a:br>
            <a:r>
              <a:rPr lang="en-NZ" sz="3400" dirty="0">
                <a:solidFill>
                  <a:srgbClr val="30383A"/>
                </a:solidFill>
                <a:latin typeface="Arial" panose="020B0604020202020204" pitchFamily="34" charset="0"/>
                <a:cs typeface="Arial" panose="020B0604020202020204" pitchFamily="34" charset="0"/>
              </a:rPr>
              <a:t>You can submit a query if the moderation materials have been submitted digitally or physically.</a:t>
            </a:r>
          </a:p>
          <a:p>
            <a:pPr marL="0" indent="0" algn="l">
              <a:buNone/>
            </a:pPr>
            <a:endParaRPr lang="en-NZ" sz="3400" dirty="0">
              <a:solidFill>
                <a:srgbClr val="30383A"/>
              </a:solidFill>
              <a:latin typeface="Arial" panose="020B0604020202020204" pitchFamily="34" charset="0"/>
              <a:cs typeface="Arial" panose="020B0604020202020204" pitchFamily="34" charset="0"/>
            </a:endParaRPr>
          </a:p>
          <a:p>
            <a:pPr marL="0" indent="0" algn="l">
              <a:buNone/>
            </a:pPr>
            <a:r>
              <a:rPr lang="en-NZ" sz="3400" dirty="0">
                <a:solidFill>
                  <a:srgbClr val="30383A"/>
                </a:solidFill>
                <a:latin typeface="Arial" panose="020B0604020202020204" pitchFamily="34" charset="0"/>
                <a:cs typeface="Arial" panose="020B0604020202020204" pitchFamily="34" charset="0"/>
              </a:rPr>
              <a:t>You can always appeal (and re-appeal) if you disagree with moderation.</a:t>
            </a:r>
          </a:p>
          <a:p>
            <a:pPr marL="0" indent="0" algn="l">
              <a:buNone/>
            </a:pPr>
            <a:endParaRPr lang="en-NZ" dirty="0">
              <a:solidFill>
                <a:srgbClr val="30383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0068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3888432"/>
          </a:xfrm>
        </p:spPr>
        <p:txBody>
          <a:bodyPr>
            <a:normAutofit/>
          </a:bodyPr>
          <a:lstStyle/>
          <a:p>
            <a:r>
              <a:rPr lang="en-NZ">
                <a:latin typeface="Arial" panose="020B0604020202020204" pitchFamily="34" charset="0"/>
                <a:cs typeface="Arial" panose="020B0604020202020204" pitchFamily="34" charset="0"/>
              </a:rPr>
              <a:t>Any questions? </a:t>
            </a:r>
            <a:br>
              <a:rPr lang="en-NZ" dirty="0">
                <a:latin typeface="Arial" panose="020B0604020202020204" pitchFamily="34" charset="0"/>
                <a:cs typeface="Arial" panose="020B0604020202020204" pitchFamily="34" charset="0"/>
              </a:rPr>
            </a:br>
            <a:endParaRPr lang="en-N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4371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20080"/>
          </a:xfrm>
        </p:spPr>
        <p:txBody>
          <a:bodyPr>
            <a:normAutofit fontScale="90000"/>
          </a:bodyPr>
          <a:lstStyle/>
          <a:p>
            <a:r>
              <a:rPr lang="en-NZ" dirty="0"/>
              <a:t>Objectives</a:t>
            </a:r>
            <a:endParaRPr lang="en-NZ"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980728"/>
            <a:ext cx="8229600" cy="4176464"/>
          </a:xfrm>
        </p:spPr>
        <p:txBody>
          <a:bodyPr>
            <a:normAutofit/>
          </a:bodyPr>
          <a:lstStyle/>
          <a:p>
            <a:pPr marL="0" indent="0" algn="l">
              <a:buNone/>
            </a:pPr>
            <a:endParaRPr lang="en-NZ" sz="2400" dirty="0">
              <a:solidFill>
                <a:srgbClr val="30383A"/>
              </a:solidFill>
              <a:latin typeface="Arial" panose="020B0604020202020204" pitchFamily="34" charset="0"/>
              <a:cs typeface="Arial" panose="020B0604020202020204" pitchFamily="34" charset="0"/>
            </a:endParaRPr>
          </a:p>
          <a:p>
            <a:pPr marL="457200" indent="-457200" algn="l">
              <a:buFont typeface="+mj-lt"/>
              <a:buAutoNum type="arabicPeriod"/>
            </a:pPr>
            <a:r>
              <a:rPr lang="en-NZ" sz="2400" dirty="0">
                <a:solidFill>
                  <a:srgbClr val="30383A"/>
                </a:solidFill>
                <a:latin typeface="Arial" panose="020B0604020202020204" pitchFamily="34" charset="0"/>
                <a:cs typeface="Arial" panose="020B0604020202020204" pitchFamily="34" charset="0"/>
              </a:rPr>
              <a:t>To support teachers who are new to NCEA to make sound judgements at all levels of achievement for the statistics Achievement Standards. The focus will be on the Level 1 AS, but the messages apply equally to Levels 2 and 3.</a:t>
            </a:r>
          </a:p>
          <a:p>
            <a:pPr marL="457200" indent="-457200" algn="l">
              <a:buFont typeface="+mj-lt"/>
              <a:buAutoNum type="arabicPeriod"/>
            </a:pPr>
            <a:endParaRPr lang="en-NZ" sz="2400" dirty="0">
              <a:solidFill>
                <a:srgbClr val="30383A"/>
              </a:solidFill>
              <a:latin typeface="Arial" panose="020B0604020202020204" pitchFamily="34" charset="0"/>
              <a:cs typeface="Arial" panose="020B0604020202020204" pitchFamily="34" charset="0"/>
            </a:endParaRPr>
          </a:p>
          <a:p>
            <a:pPr marL="457200" indent="-457200" algn="l">
              <a:buFont typeface="+mj-lt"/>
              <a:buAutoNum type="arabicPeriod"/>
            </a:pPr>
            <a:r>
              <a:rPr lang="en-NZ" sz="2400" dirty="0">
                <a:solidFill>
                  <a:srgbClr val="30383A"/>
                </a:solidFill>
                <a:latin typeface="Arial" panose="020B0604020202020204" pitchFamily="34" charset="0"/>
                <a:cs typeface="Arial" panose="020B0604020202020204" pitchFamily="34" charset="0"/>
              </a:rPr>
              <a:t>General messages about moderation.</a:t>
            </a:r>
          </a:p>
          <a:p>
            <a:pPr marL="0" indent="0" algn="l">
              <a:buNone/>
            </a:pPr>
            <a:endParaRPr lang="en-NZ" dirty="0">
              <a:solidFill>
                <a:srgbClr val="30383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737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12033B-7CE6-4E91-80FB-74680CD8D078}"/>
              </a:ext>
            </a:extLst>
          </p:cNvPr>
          <p:cNvSpPr txBox="1"/>
          <p:nvPr/>
        </p:nvSpPr>
        <p:spPr>
          <a:xfrm>
            <a:off x="539552" y="260648"/>
            <a:ext cx="6297430" cy="646331"/>
          </a:xfrm>
          <a:prstGeom prst="rect">
            <a:avLst/>
          </a:prstGeom>
          <a:noFill/>
        </p:spPr>
        <p:txBody>
          <a:bodyPr wrap="none" rtlCol="0">
            <a:spAutoFit/>
          </a:bodyPr>
          <a:lstStyle/>
          <a:p>
            <a:r>
              <a:rPr lang="en-NZ" dirty="0"/>
              <a:t>Secondary teaching and Learning Guides </a:t>
            </a:r>
          </a:p>
          <a:p>
            <a:r>
              <a:rPr lang="en-NZ" dirty="0"/>
              <a:t> </a:t>
            </a:r>
            <a:r>
              <a:rPr lang="en-NZ" dirty="0">
                <a:hlinkClick r:id="rId2"/>
              </a:rPr>
              <a:t>http://seniorsecondary.tki.org.nz/Mathematics-and-statistics</a:t>
            </a:r>
            <a:endParaRPr lang="en-NZ" dirty="0"/>
          </a:p>
        </p:txBody>
      </p:sp>
      <p:pic>
        <p:nvPicPr>
          <p:cNvPr id="3" name="Picture 2">
            <a:extLst>
              <a:ext uri="{FF2B5EF4-FFF2-40B4-BE49-F238E27FC236}">
                <a16:creationId xmlns:a16="http://schemas.microsoft.com/office/drawing/2014/main" id="{0D25EC11-4899-4D55-891C-1A22FB5973AF}"/>
              </a:ext>
            </a:extLst>
          </p:cNvPr>
          <p:cNvPicPr>
            <a:picLocks noChangeAspect="1"/>
          </p:cNvPicPr>
          <p:nvPr/>
        </p:nvPicPr>
        <p:blipFill>
          <a:blip r:embed="rId3"/>
          <a:stretch>
            <a:fillRect/>
          </a:stretch>
        </p:blipFill>
        <p:spPr>
          <a:xfrm>
            <a:off x="1475656" y="980728"/>
            <a:ext cx="4948520" cy="4005064"/>
          </a:xfrm>
          <a:prstGeom prst="rect">
            <a:avLst/>
          </a:prstGeom>
        </p:spPr>
      </p:pic>
    </p:spTree>
    <p:extLst>
      <p:ext uri="{BB962C8B-B14F-4D97-AF65-F5344CB8AC3E}">
        <p14:creationId xmlns:p14="http://schemas.microsoft.com/office/powerpoint/2010/main" val="4052055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12033B-7CE6-4E91-80FB-74680CD8D078}"/>
              </a:ext>
            </a:extLst>
          </p:cNvPr>
          <p:cNvSpPr txBox="1"/>
          <p:nvPr/>
        </p:nvSpPr>
        <p:spPr>
          <a:xfrm>
            <a:off x="539552" y="260648"/>
            <a:ext cx="6297430" cy="646331"/>
          </a:xfrm>
          <a:prstGeom prst="rect">
            <a:avLst/>
          </a:prstGeom>
          <a:noFill/>
        </p:spPr>
        <p:txBody>
          <a:bodyPr wrap="none" rtlCol="0">
            <a:spAutoFit/>
          </a:bodyPr>
          <a:lstStyle/>
          <a:p>
            <a:r>
              <a:rPr lang="en-NZ" dirty="0"/>
              <a:t>NZQA landing page</a:t>
            </a:r>
          </a:p>
          <a:p>
            <a:r>
              <a:rPr lang="en-NZ" dirty="0">
                <a:hlinkClick r:id="rId2"/>
              </a:rPr>
              <a:t>https://www.nzqa.govt.nz/ncea/subjects/mathematics/levels/</a:t>
            </a:r>
            <a:endParaRPr lang="en-NZ" dirty="0"/>
          </a:p>
        </p:txBody>
      </p:sp>
      <p:pic>
        <p:nvPicPr>
          <p:cNvPr id="4" name="Picture 3">
            <a:extLst>
              <a:ext uri="{FF2B5EF4-FFF2-40B4-BE49-F238E27FC236}">
                <a16:creationId xmlns:a16="http://schemas.microsoft.com/office/drawing/2014/main" id="{20E7AA1C-E443-4748-8756-EE29CC04F844}"/>
              </a:ext>
            </a:extLst>
          </p:cNvPr>
          <p:cNvPicPr>
            <a:picLocks noChangeAspect="1"/>
          </p:cNvPicPr>
          <p:nvPr/>
        </p:nvPicPr>
        <p:blipFill>
          <a:blip r:embed="rId3"/>
          <a:stretch>
            <a:fillRect/>
          </a:stretch>
        </p:blipFill>
        <p:spPr>
          <a:xfrm>
            <a:off x="1619672" y="922943"/>
            <a:ext cx="4773762" cy="4111143"/>
          </a:xfrm>
          <a:prstGeom prst="rect">
            <a:avLst/>
          </a:prstGeom>
        </p:spPr>
      </p:pic>
    </p:spTree>
    <p:extLst>
      <p:ext uri="{BB962C8B-B14F-4D97-AF65-F5344CB8AC3E}">
        <p14:creationId xmlns:p14="http://schemas.microsoft.com/office/powerpoint/2010/main" val="1744017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20080"/>
          </a:xfrm>
        </p:spPr>
        <p:txBody>
          <a:bodyPr>
            <a:noAutofit/>
          </a:bodyPr>
          <a:lstStyle/>
          <a:p>
            <a:r>
              <a:rPr lang="en-NZ" sz="2800" dirty="0">
                <a:latin typeface="Arial" panose="020B0604020202020204" pitchFamily="34" charset="0"/>
                <a:cs typeface="Arial" panose="020B0604020202020204" pitchFamily="34" charset="0"/>
              </a:rPr>
              <a:t>Achieved</a:t>
            </a:r>
          </a:p>
        </p:txBody>
      </p:sp>
      <p:sp>
        <p:nvSpPr>
          <p:cNvPr id="3" name="Content Placeholder 2"/>
          <p:cNvSpPr>
            <a:spLocks noGrp="1"/>
          </p:cNvSpPr>
          <p:nvPr>
            <p:ph idx="1"/>
          </p:nvPr>
        </p:nvSpPr>
        <p:spPr>
          <a:xfrm>
            <a:off x="457200" y="980728"/>
            <a:ext cx="8229600" cy="4176464"/>
          </a:xfrm>
        </p:spPr>
        <p:txBody>
          <a:bodyPr>
            <a:normAutofit fontScale="85000" lnSpcReduction="10000"/>
          </a:bodyPr>
          <a:lstStyle/>
          <a:p>
            <a:pPr marL="0" indent="0" algn="l">
              <a:buNone/>
            </a:pPr>
            <a:r>
              <a:rPr lang="en-NZ" sz="2400" dirty="0"/>
              <a:t>91035 </a:t>
            </a:r>
          </a:p>
          <a:p>
            <a:pPr marL="0" indent="0" algn="l">
              <a:buNone/>
            </a:pPr>
            <a:r>
              <a:rPr lang="en-NZ" sz="2400" dirty="0"/>
              <a:t>Investigate a given multivariate data set using the statistical enquiry cycle. Using the statistical enquiry cycle involves using each component of the statistical enquiry cycle to make comparisons.</a:t>
            </a:r>
          </a:p>
          <a:p>
            <a:pPr marL="0" indent="0" algn="l">
              <a:buNone/>
            </a:pPr>
            <a:endParaRPr lang="en-NZ" sz="2400" dirty="0"/>
          </a:p>
          <a:p>
            <a:pPr marL="0" indent="0" algn="l">
              <a:buNone/>
            </a:pPr>
            <a:r>
              <a:rPr lang="en-NZ" sz="2400" dirty="0"/>
              <a:t>91036</a:t>
            </a:r>
          </a:p>
          <a:p>
            <a:pPr marL="0" indent="0" algn="l">
              <a:buNone/>
            </a:pPr>
            <a:r>
              <a:rPr lang="en-NZ" sz="2400" dirty="0"/>
              <a:t>Investigate bivariate numerical data using the statistical enquiry cycle. Using the statistical enquiry cycle involves using each component of the statistical enquiry cycle to investigate bivariate numerical data. </a:t>
            </a:r>
          </a:p>
          <a:p>
            <a:pPr marL="0" indent="0" algn="l">
              <a:buNone/>
            </a:pPr>
            <a:endParaRPr lang="en-NZ" sz="2400" dirty="0"/>
          </a:p>
          <a:p>
            <a:pPr marL="0" indent="0" algn="l">
              <a:buNone/>
            </a:pPr>
            <a:r>
              <a:rPr lang="en-NZ" sz="2400" dirty="0"/>
              <a:t>91038</a:t>
            </a:r>
          </a:p>
          <a:p>
            <a:pPr marL="0" indent="0" algn="l">
              <a:buNone/>
            </a:pPr>
            <a:r>
              <a:rPr lang="en-NZ" sz="2400" dirty="0"/>
              <a:t>Investigate a situation involving elements of chance. Investigate a situation involves using the experimental probability process.</a:t>
            </a:r>
          </a:p>
          <a:p>
            <a:pPr marL="0" indent="0" algn="l">
              <a:buNone/>
            </a:pPr>
            <a:endParaRPr lang="en-NZ" sz="2400" dirty="0"/>
          </a:p>
        </p:txBody>
      </p:sp>
    </p:spTree>
    <p:extLst>
      <p:ext uri="{BB962C8B-B14F-4D97-AF65-F5344CB8AC3E}">
        <p14:creationId xmlns:p14="http://schemas.microsoft.com/office/powerpoint/2010/main" val="2502628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20080"/>
          </a:xfrm>
        </p:spPr>
        <p:txBody>
          <a:bodyPr>
            <a:noAutofit/>
          </a:bodyPr>
          <a:lstStyle/>
          <a:p>
            <a:r>
              <a:rPr lang="en-NZ" sz="2400" dirty="0">
                <a:latin typeface="Arial" panose="020B0604020202020204" pitchFamily="34" charset="0"/>
                <a:cs typeface="Arial" panose="020B0604020202020204" pitchFamily="34" charset="0"/>
              </a:rPr>
              <a:t>The statistical enquiry cycle &amp; The experimental process are outlined in Explanatory note 3</a:t>
            </a:r>
          </a:p>
        </p:txBody>
      </p:sp>
      <p:sp>
        <p:nvSpPr>
          <p:cNvPr id="3" name="Content Placeholder 2"/>
          <p:cNvSpPr>
            <a:spLocks noGrp="1"/>
          </p:cNvSpPr>
          <p:nvPr>
            <p:ph idx="1"/>
          </p:nvPr>
        </p:nvSpPr>
        <p:spPr>
          <a:xfrm>
            <a:off x="457200" y="980728"/>
            <a:ext cx="8229600" cy="4176464"/>
          </a:xfrm>
        </p:spPr>
        <p:txBody>
          <a:bodyPr>
            <a:normAutofit fontScale="85000" lnSpcReduction="10000"/>
          </a:bodyPr>
          <a:lstStyle/>
          <a:p>
            <a:pPr marL="0" indent="0" algn="l">
              <a:buNone/>
            </a:pPr>
            <a:r>
              <a:rPr lang="en-NZ" sz="2400" dirty="0"/>
              <a:t>91035 </a:t>
            </a:r>
          </a:p>
          <a:p>
            <a:pPr marL="0" indent="0" algn="l">
              <a:buNone/>
            </a:pPr>
            <a:r>
              <a:rPr lang="en-NZ" sz="2400" dirty="0"/>
              <a:t>Students need to be familiar with the statistical enquiry cycle to investigate a given multivariate data set, which involves: </a:t>
            </a:r>
          </a:p>
          <a:p>
            <a:pPr algn="l"/>
            <a:r>
              <a:rPr lang="en-NZ" sz="2400" dirty="0"/>
              <a:t>investigating data that has been collected from a survey situation</a:t>
            </a:r>
          </a:p>
          <a:p>
            <a:pPr algn="l"/>
            <a:r>
              <a:rPr lang="en-NZ" sz="2400" dirty="0"/>
              <a:t>posing an appropriate comparison question using a given multivariate data set</a:t>
            </a:r>
          </a:p>
          <a:p>
            <a:pPr algn="l"/>
            <a:r>
              <a:rPr lang="en-NZ" sz="2400" dirty="0"/>
              <a:t>selecting and using appropriate display(s)</a:t>
            </a:r>
          </a:p>
          <a:p>
            <a:pPr algn="l"/>
            <a:r>
              <a:rPr lang="en-NZ" sz="2400" dirty="0"/>
              <a:t>giving summary statistics such as the five summary values (minimum, maximum, median, quartiles)</a:t>
            </a:r>
          </a:p>
          <a:p>
            <a:pPr algn="l"/>
            <a:r>
              <a:rPr lang="en-NZ" sz="2400" dirty="0"/>
              <a:t>discussing features of distributions comparatively, such as shape, middle 50%, shift, overlap, spread, unusual or interesting features</a:t>
            </a:r>
          </a:p>
          <a:p>
            <a:pPr algn="l"/>
            <a:r>
              <a:rPr lang="en-NZ" sz="2400" dirty="0"/>
              <a:t>communicating findings, such as informal inference and supporting evidence, in a conclusion.</a:t>
            </a:r>
          </a:p>
        </p:txBody>
      </p:sp>
    </p:spTree>
    <p:extLst>
      <p:ext uri="{BB962C8B-B14F-4D97-AF65-F5344CB8AC3E}">
        <p14:creationId xmlns:p14="http://schemas.microsoft.com/office/powerpoint/2010/main" val="1429442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20080"/>
          </a:xfrm>
        </p:spPr>
        <p:txBody>
          <a:bodyPr>
            <a:noAutofit/>
          </a:bodyPr>
          <a:lstStyle/>
          <a:p>
            <a:r>
              <a:rPr lang="en-NZ" sz="2400" dirty="0">
                <a:latin typeface="Arial" panose="020B0604020202020204" pitchFamily="34" charset="0"/>
                <a:cs typeface="Arial" panose="020B0604020202020204" pitchFamily="34" charset="0"/>
              </a:rPr>
              <a:t>The statistical enquiry cycle and The experimental process are outlined in Explanatory Note 3</a:t>
            </a:r>
          </a:p>
        </p:txBody>
      </p:sp>
      <p:sp>
        <p:nvSpPr>
          <p:cNvPr id="3" name="Content Placeholder 2"/>
          <p:cNvSpPr>
            <a:spLocks noGrp="1"/>
          </p:cNvSpPr>
          <p:nvPr>
            <p:ph idx="1"/>
          </p:nvPr>
        </p:nvSpPr>
        <p:spPr>
          <a:xfrm>
            <a:off x="457200" y="980728"/>
            <a:ext cx="8229600" cy="4176464"/>
          </a:xfrm>
        </p:spPr>
        <p:txBody>
          <a:bodyPr>
            <a:normAutofit fontScale="92500" lnSpcReduction="10000"/>
          </a:bodyPr>
          <a:lstStyle/>
          <a:p>
            <a:pPr marL="0" indent="0" algn="l">
              <a:buNone/>
            </a:pPr>
            <a:r>
              <a:rPr lang="en-NZ" sz="2400" dirty="0"/>
              <a:t>91036 </a:t>
            </a:r>
          </a:p>
          <a:p>
            <a:pPr marL="0" indent="0" algn="l">
              <a:buNone/>
            </a:pPr>
            <a:r>
              <a:rPr lang="en-NZ" sz="2400" dirty="0"/>
              <a:t>Students need to be familiar with using the statistical enquiry cycle to investigate bivariate numerical data, which involves:</a:t>
            </a:r>
          </a:p>
          <a:p>
            <a:pPr algn="l"/>
            <a:r>
              <a:rPr lang="en-NZ" sz="2400" dirty="0"/>
              <a:t>planning and conducting an investigation using bivariate numerical data</a:t>
            </a:r>
          </a:p>
          <a:p>
            <a:pPr algn="l"/>
            <a:r>
              <a:rPr lang="en-NZ" sz="2400" dirty="0"/>
              <a:t>working with a given relationship question</a:t>
            </a:r>
          </a:p>
          <a:p>
            <a:pPr algn="l"/>
            <a:r>
              <a:rPr lang="en-NZ" sz="2400" dirty="0"/>
              <a:t>determining appropriate variables and measures</a:t>
            </a:r>
          </a:p>
          <a:p>
            <a:pPr algn="l"/>
            <a:r>
              <a:rPr lang="en-NZ" sz="2400" dirty="0"/>
              <a:t>managing sources of variation</a:t>
            </a:r>
          </a:p>
          <a:p>
            <a:pPr algn="l"/>
            <a:r>
              <a:rPr lang="en-NZ" sz="2400" dirty="0"/>
              <a:t>gathering data</a:t>
            </a:r>
          </a:p>
          <a:p>
            <a:pPr algn="l"/>
            <a:r>
              <a:rPr lang="en-NZ" sz="2400" dirty="0"/>
              <a:t>selecting and using appropriate display(s)</a:t>
            </a:r>
          </a:p>
          <a:p>
            <a:pPr algn="l"/>
            <a:r>
              <a:rPr lang="en-NZ" sz="2400" dirty="0"/>
              <a:t>communicating relationship(s) in the data in a conclusion.</a:t>
            </a:r>
          </a:p>
        </p:txBody>
      </p:sp>
    </p:spTree>
    <p:extLst>
      <p:ext uri="{BB962C8B-B14F-4D97-AF65-F5344CB8AC3E}">
        <p14:creationId xmlns:p14="http://schemas.microsoft.com/office/powerpoint/2010/main" val="500146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20080"/>
          </a:xfrm>
        </p:spPr>
        <p:txBody>
          <a:bodyPr>
            <a:noAutofit/>
          </a:bodyPr>
          <a:lstStyle/>
          <a:p>
            <a:r>
              <a:rPr lang="en-NZ" sz="2400" dirty="0">
                <a:latin typeface="Arial" panose="020B0604020202020204" pitchFamily="34" charset="0"/>
                <a:cs typeface="Arial" panose="020B0604020202020204" pitchFamily="34" charset="0"/>
              </a:rPr>
              <a:t>The statistical enquiry cycle and The experimental process are outlined in Explanatory Note 3</a:t>
            </a:r>
          </a:p>
        </p:txBody>
      </p:sp>
      <p:sp>
        <p:nvSpPr>
          <p:cNvPr id="3" name="Content Placeholder 2"/>
          <p:cNvSpPr>
            <a:spLocks noGrp="1"/>
          </p:cNvSpPr>
          <p:nvPr>
            <p:ph idx="1"/>
          </p:nvPr>
        </p:nvSpPr>
        <p:spPr>
          <a:xfrm>
            <a:off x="457200" y="980728"/>
            <a:ext cx="8229600" cy="4176464"/>
          </a:xfrm>
        </p:spPr>
        <p:txBody>
          <a:bodyPr>
            <a:normAutofit fontScale="85000" lnSpcReduction="20000"/>
          </a:bodyPr>
          <a:lstStyle/>
          <a:p>
            <a:pPr marL="0" indent="0" algn="l">
              <a:buNone/>
            </a:pPr>
            <a:r>
              <a:rPr lang="en-NZ" sz="2400" dirty="0"/>
              <a:t>91038 </a:t>
            </a:r>
          </a:p>
          <a:p>
            <a:pPr marL="0" indent="0" algn="l">
              <a:buNone/>
            </a:pPr>
            <a:r>
              <a:rPr lang="en-NZ" sz="2400" dirty="0"/>
              <a:t>Students need to be familiar with the process of experimental probability, which involves:</a:t>
            </a:r>
          </a:p>
          <a:p>
            <a:pPr algn="l"/>
            <a:r>
              <a:rPr lang="en-NZ" sz="2400" dirty="0"/>
              <a:t>posing a question to explore a situation involving elements of chance</a:t>
            </a:r>
          </a:p>
          <a:p>
            <a:pPr algn="l"/>
            <a:r>
              <a:rPr lang="en-NZ" sz="2400" dirty="0"/>
              <a:t>planning an experiment to explore the situation (discussing and defining the set of possible outcomes and deciding the sample size)</a:t>
            </a:r>
          </a:p>
          <a:p>
            <a:pPr algn="l"/>
            <a:r>
              <a:rPr lang="en-NZ" sz="2400" dirty="0"/>
              <a:t>gathering data by performing the experiment</a:t>
            </a:r>
          </a:p>
          <a:p>
            <a:pPr algn="l"/>
            <a:r>
              <a:rPr lang="en-NZ" sz="2400" dirty="0"/>
              <a:t>selecting and using appropriate displays including experimental probability distributions</a:t>
            </a:r>
          </a:p>
          <a:p>
            <a:pPr algn="l"/>
            <a:r>
              <a:rPr lang="en-NZ" sz="2400" dirty="0"/>
              <a:t>identifying and communicating patterns in the data</a:t>
            </a:r>
          </a:p>
          <a:p>
            <a:pPr algn="l"/>
            <a:r>
              <a:rPr lang="en-NZ" sz="2400" dirty="0"/>
              <a:t>comparing discrete theoretical distributions and experimental distributions as appropriate</a:t>
            </a:r>
          </a:p>
          <a:p>
            <a:pPr algn="l"/>
            <a:r>
              <a:rPr lang="en-NZ" sz="2400" dirty="0"/>
              <a:t>communicating findings in a conclusion. </a:t>
            </a:r>
          </a:p>
        </p:txBody>
      </p:sp>
    </p:spTree>
    <p:extLst>
      <p:ext uri="{BB962C8B-B14F-4D97-AF65-F5344CB8AC3E}">
        <p14:creationId xmlns:p14="http://schemas.microsoft.com/office/powerpoint/2010/main" val="1315689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20080"/>
          </a:xfrm>
        </p:spPr>
        <p:txBody>
          <a:bodyPr>
            <a:noAutofit/>
          </a:bodyPr>
          <a:lstStyle/>
          <a:p>
            <a:r>
              <a:rPr lang="en-NZ" sz="2800" dirty="0">
                <a:latin typeface="Arial" panose="020B0604020202020204" pitchFamily="34" charset="0"/>
                <a:cs typeface="Arial" panose="020B0604020202020204" pitchFamily="34" charset="0"/>
              </a:rPr>
              <a:t>Merit</a:t>
            </a:r>
            <a:br>
              <a:rPr lang="en-NZ" sz="2800" dirty="0">
                <a:latin typeface="Arial" panose="020B0604020202020204" pitchFamily="34" charset="0"/>
                <a:cs typeface="Arial" panose="020B0604020202020204" pitchFamily="34" charset="0"/>
              </a:rPr>
            </a:br>
            <a:endParaRPr lang="en-NZ"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980728"/>
            <a:ext cx="8229600" cy="4176464"/>
          </a:xfrm>
        </p:spPr>
        <p:txBody>
          <a:bodyPr>
            <a:normAutofit fontScale="70000" lnSpcReduction="20000"/>
          </a:bodyPr>
          <a:lstStyle/>
          <a:p>
            <a:pPr marL="0" indent="0" algn="l">
              <a:buNone/>
            </a:pPr>
            <a:r>
              <a:rPr lang="en-NZ" sz="2400" dirty="0"/>
              <a:t>91035</a:t>
            </a:r>
          </a:p>
          <a:p>
            <a:pPr marL="0" indent="0" algn="l">
              <a:buNone/>
            </a:pPr>
            <a:r>
              <a:rPr lang="en-NZ" sz="2400" dirty="0"/>
              <a:t>Using the statistical enquiry cycle with justification involves linking aspects of the statistical enquiry cycle to the context and the population and making supporting statements which refer to evidence such as summary statistics, data values, trends or features of visual displays.</a:t>
            </a:r>
          </a:p>
          <a:p>
            <a:pPr marL="0" indent="0" algn="l">
              <a:buNone/>
            </a:pPr>
            <a:endParaRPr lang="en-NZ" sz="2400" dirty="0"/>
          </a:p>
          <a:p>
            <a:pPr marL="0" indent="0" algn="l">
              <a:buNone/>
            </a:pPr>
            <a:r>
              <a:rPr lang="en-NZ" sz="2400" dirty="0"/>
              <a:t>91036</a:t>
            </a:r>
          </a:p>
          <a:p>
            <a:pPr marL="0" indent="0" algn="l">
              <a:buNone/>
            </a:pPr>
            <a:r>
              <a:rPr lang="en-NZ" sz="2400" dirty="0"/>
              <a:t>Using the statistical enquiry cycle with justification involves linking aspects of the statistical enquiry cycle to the context and making supporting statements which refer to evidence such as summary statistics, data values, trends or features of visual displays.</a:t>
            </a:r>
          </a:p>
          <a:p>
            <a:pPr marL="0" indent="0" algn="l">
              <a:buNone/>
            </a:pPr>
            <a:endParaRPr lang="en-NZ" sz="2400" dirty="0"/>
          </a:p>
          <a:p>
            <a:pPr marL="0" indent="0" algn="l">
              <a:buNone/>
            </a:pPr>
            <a:r>
              <a:rPr lang="en-NZ" sz="2400" dirty="0"/>
              <a:t>91038</a:t>
            </a:r>
          </a:p>
          <a:p>
            <a:pPr marL="0" indent="0" algn="l">
              <a:buNone/>
            </a:pPr>
            <a:r>
              <a:rPr lang="en-NZ" sz="2400" dirty="0"/>
              <a:t>Investigate, with justification involves linking aspects of the investigation to the situation and making supporting statements which refer to evidence such as summary statistics, probabilities, trends or features of visual displays. </a:t>
            </a:r>
          </a:p>
        </p:txBody>
      </p:sp>
    </p:spTree>
    <p:extLst>
      <p:ext uri="{BB962C8B-B14F-4D97-AF65-F5344CB8AC3E}">
        <p14:creationId xmlns:p14="http://schemas.microsoft.com/office/powerpoint/2010/main" val="1457873167"/>
      </p:ext>
    </p:extLst>
  </p:cSld>
  <p:clrMapOvr>
    <a:masterClrMapping/>
  </p:clrMapOvr>
</p:sld>
</file>

<file path=ppt/theme/theme1.xml><?xml version="1.0" encoding="utf-8"?>
<a:theme xmlns:a="http://schemas.openxmlformats.org/drawingml/2006/main" name="Presentation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owerpoint slide update.potx" id="{45107342-7269-4C5B-B516-BE18E3B3DD63}" vid="{FAAADBC5-7B04-4D4B-B451-F4E968FDACA8}"/>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owerpoint slide update.potx" id="{45107342-7269-4C5B-B516-BE18E3B3DD63}" vid="{828D9E36-ECB1-450C-9A45-BD6B0EF1E88D}"/>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owerpoint slide update.potx" id="{45107342-7269-4C5B-B516-BE18E3B3DD63}" vid="{60832B31-7B48-447F-BA5F-8DEDC8AC8FAC}"/>
    </a:ext>
  </a:extLst>
</a:theme>
</file>

<file path=ppt/theme/theme4.xml><?xml version="1.0" encoding="utf-8"?>
<a:theme xmlns:a="http://schemas.openxmlformats.org/drawingml/2006/main" name="1_Presentation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owerpoint slide update.potx" id="{45107342-7269-4C5B-B516-BE18E3B3DD63}" vid="{7D5C419C-C874-4C17-85C7-4295F82BE879}"/>
    </a:ext>
  </a:extLst>
</a:theme>
</file>

<file path=docProps/app.xml><?xml version="1.0" encoding="utf-8"?>
<Properties xmlns="http://schemas.openxmlformats.org/officeDocument/2006/extended-properties" xmlns:vt="http://schemas.openxmlformats.org/officeDocument/2006/docPropsVTypes">
  <Template>NZQA powerpoint template March 2015</Template>
  <TotalTime>458</TotalTime>
  <Words>1208</Words>
  <Application>Microsoft Office PowerPoint</Application>
  <PresentationFormat>On-screen Show (4:3)</PresentationFormat>
  <Paragraphs>123</Paragraphs>
  <Slides>18</Slides>
  <Notes>0</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18</vt:i4>
      </vt:variant>
    </vt:vector>
  </HeadingPairs>
  <TitlesOfParts>
    <vt:vector size="24" baseType="lpstr">
      <vt:lpstr>Arial</vt:lpstr>
      <vt:lpstr>Calibri</vt:lpstr>
      <vt:lpstr>Presentation1</vt:lpstr>
      <vt:lpstr>1_Custom Design</vt:lpstr>
      <vt:lpstr>Custom Design</vt:lpstr>
      <vt:lpstr>1_Presentation1</vt:lpstr>
      <vt:lpstr>Auckland University Statistics Day Workshop – November 2019 </vt:lpstr>
      <vt:lpstr>Objectives</vt:lpstr>
      <vt:lpstr>PowerPoint Presentation</vt:lpstr>
      <vt:lpstr>PowerPoint Presentation</vt:lpstr>
      <vt:lpstr>Achieved</vt:lpstr>
      <vt:lpstr>The statistical enquiry cycle &amp; The experimental process are outlined in Explanatory note 3</vt:lpstr>
      <vt:lpstr>The statistical enquiry cycle and The experimental process are outlined in Explanatory Note 3</vt:lpstr>
      <vt:lpstr>The statistical enquiry cycle and The experimental process are outlined in Explanatory Note 3</vt:lpstr>
      <vt:lpstr>Merit </vt:lpstr>
      <vt:lpstr>Excellence</vt:lpstr>
      <vt:lpstr>Common messages</vt:lpstr>
      <vt:lpstr>Making judgements - holistically</vt:lpstr>
      <vt:lpstr>Conditions of Assessment</vt:lpstr>
      <vt:lpstr>Clarifications</vt:lpstr>
      <vt:lpstr>Exemplars</vt:lpstr>
      <vt:lpstr>PowerPoint Presentation</vt:lpstr>
      <vt:lpstr>Moderation</vt:lpstr>
      <vt:lpstr>Any questions?  </vt:lpstr>
    </vt:vector>
  </TitlesOfParts>
  <Company>New Zealand Qualifications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Gibbison</dc:creator>
  <cp:lastModifiedBy>Michael Conner</cp:lastModifiedBy>
  <cp:revision>46</cp:revision>
  <dcterms:created xsi:type="dcterms:W3CDTF">2015-06-26T01:28:51Z</dcterms:created>
  <dcterms:modified xsi:type="dcterms:W3CDTF">2019-11-11T03:41:01Z</dcterms:modified>
</cp:coreProperties>
</file>