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16"/>
  </p:notesMasterIdLst>
  <p:sldIdLst>
    <p:sldId id="256" r:id="rId4"/>
    <p:sldId id="267" r:id="rId5"/>
    <p:sldId id="259" r:id="rId6"/>
    <p:sldId id="258" r:id="rId7"/>
    <p:sldId id="265" r:id="rId8"/>
    <p:sldId id="257" r:id="rId9"/>
    <p:sldId id="266" r:id="rId10"/>
    <p:sldId id="263" r:id="rId11"/>
    <p:sldId id="260" r:id="rId12"/>
    <p:sldId id="262" r:id="rId13"/>
    <p:sldId id="264" r:id="rId14"/>
    <p:sldId id="26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50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3FF7B8-DACA-4D96-A316-F7FF8C6BBEA9}" type="datetimeFigureOut">
              <a:rPr lang="en-NZ" smtClean="0"/>
              <a:t>25/11/2018</a:t>
            </a:fld>
            <a:endParaRPr lang="en-NZ"/>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AACD9E-D186-4330-B326-F42784A01136}" type="slidenum">
              <a:rPr lang="en-NZ" smtClean="0"/>
              <a:t>‹#›</a:t>
            </a:fld>
            <a:endParaRPr lang="en-NZ"/>
          </a:p>
        </p:txBody>
      </p:sp>
    </p:spTree>
    <p:extLst>
      <p:ext uri="{BB962C8B-B14F-4D97-AF65-F5344CB8AC3E}">
        <p14:creationId xmlns:p14="http://schemas.microsoft.com/office/powerpoint/2010/main" val="9986460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NZ" baseline="0" dirty="0" smtClean="0"/>
              <a:t>In an attempt to deal with these issues some statistics education researchers have turned to a modelling approach to develop students inferential thinking in new ways. A modelling approach attempts to put the chance back into data and the data back into chance. The TinkerPlots Sampler uses linked random generating devices to produce simulated data that mimics the phenomenon and behaviour of real data. This model was built to simulate measurements taken of a single object, in this case it was the circumference of someone's head. The signal from the data was that the true but unknown value was 23.9cm, but there was of course variation or noise around this signal. This is accounted for in the 4 other spinners that mimic the variation seen in the real data. So an output of the model could be 23.9cm, no change, this means getting zero on every spinner or as high as 24.3cm or as low as 23.5cm. </a:t>
            </a:r>
            <a:r>
              <a:rPr lang="en-US" sz="1200" kern="1200" baseline="0" dirty="0" smtClean="0">
                <a:solidFill>
                  <a:schemeClr val="tx1"/>
                </a:solidFill>
                <a:effectLst/>
                <a:latin typeface="+mn-lt"/>
                <a:ea typeface="+mn-ea"/>
                <a:cs typeface="+mn-cs"/>
              </a:rPr>
              <a:t>O</a:t>
            </a:r>
            <a:r>
              <a:rPr lang="en-US" sz="1200" kern="1200" dirty="0" smtClean="0">
                <a:solidFill>
                  <a:schemeClr val="tx1"/>
                </a:solidFill>
                <a:effectLst/>
                <a:latin typeface="+mn-lt"/>
                <a:ea typeface="+mn-ea"/>
                <a:cs typeface="+mn-cs"/>
              </a:rPr>
              <a:t>nce models are built</a:t>
            </a:r>
            <a:r>
              <a:rPr lang="en-US" sz="1200" kern="1200" baseline="0" dirty="0" smtClean="0">
                <a:solidFill>
                  <a:schemeClr val="tx1"/>
                </a:solidFill>
                <a:effectLst/>
                <a:latin typeface="+mn-lt"/>
                <a:ea typeface="+mn-ea"/>
                <a:cs typeface="+mn-cs"/>
              </a:rPr>
              <a:t> and</a:t>
            </a:r>
            <a:r>
              <a:rPr lang="en-US" sz="1200" kern="1200" dirty="0" smtClean="0">
                <a:solidFill>
                  <a:schemeClr val="tx1"/>
                </a:solidFill>
                <a:effectLst/>
                <a:latin typeface="+mn-lt"/>
                <a:ea typeface="+mn-ea"/>
                <a:cs typeface="+mn-cs"/>
              </a:rPr>
              <a:t> validated against the real world situation they can be used for understanding the behavior of the system or predict future outcomes. </a:t>
            </a:r>
            <a:r>
              <a:rPr lang="en-NZ" sz="1200" kern="1200" baseline="0" dirty="0" smtClean="0">
                <a:solidFill>
                  <a:schemeClr val="tx1"/>
                </a:solidFill>
                <a:effectLst/>
                <a:latin typeface="+mn-lt"/>
                <a:ea typeface="+mn-ea"/>
                <a:cs typeface="+mn-cs"/>
              </a:rPr>
              <a:t> This approach lies at </a:t>
            </a:r>
            <a:r>
              <a:rPr lang="en-NZ" baseline="0" dirty="0" smtClean="0"/>
              <a:t>the heart of scientific thinking, which has the goal of unpacking and understanding factors that contribute to phenomena seen in data. This is were the power of statistical models to answer “what if” questions becomes apparent. There is also </a:t>
            </a:r>
            <a:r>
              <a:rPr lang="en-US" sz="1200" kern="1200" dirty="0" smtClean="0">
                <a:solidFill>
                  <a:schemeClr val="tx1"/>
                </a:solidFill>
                <a:effectLst/>
                <a:latin typeface="+mn-lt"/>
                <a:ea typeface="+mn-ea"/>
                <a:cs typeface="+mn-cs"/>
              </a:rPr>
              <a:t>an educational desire to </a:t>
            </a:r>
            <a:r>
              <a:rPr lang="en-US" sz="1200" kern="1200" dirty="0" err="1" smtClean="0">
                <a:solidFill>
                  <a:schemeClr val="tx1"/>
                </a:solidFill>
                <a:effectLst/>
                <a:latin typeface="+mn-lt"/>
                <a:ea typeface="+mn-ea"/>
                <a:cs typeface="+mn-cs"/>
              </a:rPr>
              <a:t>enculturate</a:t>
            </a:r>
            <a:r>
              <a:rPr lang="en-US" sz="1200" kern="1200" dirty="0" smtClean="0">
                <a:solidFill>
                  <a:schemeClr val="tx1"/>
                </a:solidFill>
                <a:effectLst/>
                <a:latin typeface="+mn-lt"/>
                <a:ea typeface="+mn-ea"/>
                <a:cs typeface="+mn-cs"/>
              </a:rPr>
              <a:t> students into the practice and thinking of applied mathematicians and statisticians. </a:t>
            </a:r>
          </a:p>
          <a:p>
            <a:pPr marL="0" marR="0" indent="0" algn="l" defTabSz="914400" rtl="0" eaLnBrk="1" fontAlgn="auto" latinLnBrk="0" hangingPunct="1">
              <a:lnSpc>
                <a:spcPct val="100000"/>
              </a:lnSpc>
              <a:spcBef>
                <a:spcPts val="0"/>
              </a:spcBef>
              <a:spcAft>
                <a:spcPts val="0"/>
              </a:spcAft>
              <a:buClrTx/>
              <a:buSzTx/>
              <a:buFontTx/>
              <a:buNone/>
              <a:tabLst/>
              <a:defRPr/>
            </a:pPr>
            <a:endParaRPr lang="en-NZ" baseline="0" dirty="0" smtClean="0"/>
          </a:p>
        </p:txBody>
      </p:sp>
      <p:sp>
        <p:nvSpPr>
          <p:cNvPr id="4" name="Slide Number Placeholder 3"/>
          <p:cNvSpPr>
            <a:spLocks noGrp="1"/>
          </p:cNvSpPr>
          <p:nvPr>
            <p:ph type="sldNum" sz="quarter" idx="10"/>
          </p:nvPr>
        </p:nvSpPr>
        <p:spPr/>
        <p:txBody>
          <a:bodyPr/>
          <a:lstStyle/>
          <a:p>
            <a:fld id="{6F76FBC8-4241-4278-8BE9-94C3C7FE9CE5}" type="slidenum">
              <a:rPr lang="en-NZ" smtClean="0">
                <a:solidFill>
                  <a:prstClr val="black"/>
                </a:solidFill>
              </a:rPr>
              <a:pPr/>
              <a:t>5</a:t>
            </a:fld>
            <a:endParaRPr lang="en-NZ">
              <a:solidFill>
                <a:prstClr val="black"/>
              </a:solidFill>
            </a:endParaRPr>
          </a:p>
        </p:txBody>
      </p:sp>
    </p:spTree>
    <p:extLst>
      <p:ext uri="{BB962C8B-B14F-4D97-AF65-F5344CB8AC3E}">
        <p14:creationId xmlns:p14="http://schemas.microsoft.com/office/powerpoint/2010/main" val="3667072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dirty="0" smtClean="0"/>
          </a:p>
          <a:p>
            <a:r>
              <a:rPr lang="en-NZ" dirty="0" smtClean="0"/>
              <a:t>This is a</a:t>
            </a:r>
            <a:r>
              <a:rPr lang="en-NZ" baseline="0" dirty="0" smtClean="0"/>
              <a:t> summary of the </a:t>
            </a:r>
            <a:r>
              <a:rPr lang="en-NZ" dirty="0" smtClean="0"/>
              <a:t>initial Statistical modelling framework that was produced from the analysis</a:t>
            </a:r>
            <a:r>
              <a:rPr lang="en-NZ" baseline="0" dirty="0" smtClean="0"/>
              <a:t> of</a:t>
            </a:r>
            <a:r>
              <a:rPr lang="en-NZ" dirty="0" smtClean="0"/>
              <a:t> a single pair of student data for the bag weight MEA. You have the complete framework with all the cognitive activities seen or not seen</a:t>
            </a:r>
            <a:r>
              <a:rPr lang="en-NZ" baseline="0" dirty="0" smtClean="0"/>
              <a:t> from the students, the cognitive activities included here but not observed by researchers when the students completed the modelling task is based on the research literature. The students did most of these things, it was the communication section that we saw the least evidence of these types of cognitive activities, perhaps not surprising, seeing as how it was their second attempt at an MEA, and explaining a what if situation based on a model constructed of random generating devices.</a:t>
            </a:r>
          </a:p>
          <a:p>
            <a:endParaRPr lang="en-NZ" baseline="0" dirty="0" smtClean="0"/>
          </a:p>
          <a:p>
            <a:endParaRPr lang="en-NZ" dirty="0"/>
          </a:p>
        </p:txBody>
      </p:sp>
      <p:sp>
        <p:nvSpPr>
          <p:cNvPr id="4" name="Slide Number Placeholder 3"/>
          <p:cNvSpPr>
            <a:spLocks noGrp="1"/>
          </p:cNvSpPr>
          <p:nvPr>
            <p:ph type="sldNum" sz="quarter" idx="10"/>
          </p:nvPr>
        </p:nvSpPr>
        <p:spPr/>
        <p:txBody>
          <a:bodyPr/>
          <a:lstStyle/>
          <a:p>
            <a:fld id="{6F76FBC8-4241-4278-8BE9-94C3C7FE9CE5}" type="slidenum">
              <a:rPr lang="en-NZ" smtClean="0">
                <a:solidFill>
                  <a:prstClr val="black"/>
                </a:solidFill>
              </a:rPr>
              <a:pPr/>
              <a:t>11</a:t>
            </a:fld>
            <a:endParaRPr lang="en-NZ">
              <a:solidFill>
                <a:prstClr val="black"/>
              </a:solidFill>
            </a:endParaRPr>
          </a:p>
        </p:txBody>
      </p:sp>
    </p:spTree>
    <p:extLst>
      <p:ext uri="{BB962C8B-B14F-4D97-AF65-F5344CB8AC3E}">
        <p14:creationId xmlns:p14="http://schemas.microsoft.com/office/powerpoint/2010/main" val="198358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5C464EC3-F3B6-46A3-B588-B7795DE023BF}" type="datetimeFigureOut">
              <a:rPr lang="en-NZ" smtClean="0"/>
              <a:t>25/11/2018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2879934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C464EC3-F3B6-46A3-B588-B7795DE023BF}" type="datetimeFigureOut">
              <a:rPr lang="en-NZ" smtClean="0"/>
              <a:t>25/11/2018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752031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C464EC3-F3B6-46A3-B588-B7795DE023BF}" type="datetimeFigureOut">
              <a:rPr lang="en-NZ" smtClean="0"/>
              <a:t>25/11/2018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4352923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569226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751308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5172895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6922018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52600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6843627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6812554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13001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5C464EC3-F3B6-46A3-B588-B7795DE023BF}" type="datetimeFigureOut">
              <a:rPr lang="en-NZ" smtClean="0"/>
              <a:t>25/11/2018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27906995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041666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6687646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330407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7027078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640874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40923382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1270079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8" name="Footer Placeholder 7"/>
          <p:cNvSpPr>
            <a:spLocks noGrp="1"/>
          </p:cNvSpPr>
          <p:nvPr>
            <p:ph type="ftr" sz="quarter" idx="11"/>
          </p:nvPr>
        </p:nvSpPr>
        <p:spPr/>
        <p:txBody>
          <a:bodyPr/>
          <a:lstStyle/>
          <a:p>
            <a:endParaRPr lang="en-NZ">
              <a:solidFill>
                <a:prstClr val="black">
                  <a:tint val="75000"/>
                </a:prstClr>
              </a:solidFill>
            </a:endParaRPr>
          </a:p>
        </p:txBody>
      </p:sp>
      <p:sp>
        <p:nvSpPr>
          <p:cNvPr id="9" name="Slide Number Placeholder 8"/>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8260048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4" name="Footer Placeholder 3"/>
          <p:cNvSpPr>
            <a:spLocks noGrp="1"/>
          </p:cNvSpPr>
          <p:nvPr>
            <p:ph type="ftr" sz="quarter" idx="11"/>
          </p:nvPr>
        </p:nvSpPr>
        <p:spPr/>
        <p:txBody>
          <a:bodyPr/>
          <a:lstStyle/>
          <a:p>
            <a:endParaRPr lang="en-NZ">
              <a:solidFill>
                <a:prstClr val="black">
                  <a:tint val="75000"/>
                </a:prstClr>
              </a:solidFill>
            </a:endParaRPr>
          </a:p>
        </p:txBody>
      </p:sp>
      <p:sp>
        <p:nvSpPr>
          <p:cNvPr id="5" name="Slide Number Placeholder 4"/>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7398002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3" name="Footer Placeholder 2"/>
          <p:cNvSpPr>
            <a:spLocks noGrp="1"/>
          </p:cNvSpPr>
          <p:nvPr>
            <p:ph type="ftr" sz="quarter" idx="11"/>
          </p:nvPr>
        </p:nvSpPr>
        <p:spPr/>
        <p:txBody>
          <a:bodyPr/>
          <a:lstStyle/>
          <a:p>
            <a:endParaRPr lang="en-NZ">
              <a:solidFill>
                <a:prstClr val="black">
                  <a:tint val="75000"/>
                </a:prstClr>
              </a:solidFill>
            </a:endParaRPr>
          </a:p>
        </p:txBody>
      </p:sp>
      <p:sp>
        <p:nvSpPr>
          <p:cNvPr id="4" name="Slide Number Placeholder 3"/>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626350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464EC3-F3B6-46A3-B588-B7795DE023BF}" type="datetimeFigureOut">
              <a:rPr lang="en-NZ" smtClean="0"/>
              <a:t>25/11/2018</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29563041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848482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6" name="Footer Placeholder 5"/>
          <p:cNvSpPr>
            <a:spLocks noGrp="1"/>
          </p:cNvSpPr>
          <p:nvPr>
            <p:ph type="ftr" sz="quarter" idx="11"/>
          </p:nvPr>
        </p:nvSpPr>
        <p:spPr/>
        <p:txBody>
          <a:bodyPr/>
          <a:lstStyle/>
          <a:p>
            <a:endParaRPr lang="en-NZ">
              <a:solidFill>
                <a:prstClr val="black">
                  <a:tint val="75000"/>
                </a:prstClr>
              </a:solidFill>
            </a:endParaRPr>
          </a:p>
        </p:txBody>
      </p:sp>
      <p:sp>
        <p:nvSpPr>
          <p:cNvPr id="7" name="Slide Number Placeholder 6"/>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144219544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77614914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11"/>
          </p:nvPr>
        </p:nvSpPr>
        <p:spPr/>
        <p:txBody>
          <a:bodyPr/>
          <a:lstStyle/>
          <a:p>
            <a:endParaRPr lang="en-NZ">
              <a:solidFill>
                <a:prstClr val="black">
                  <a:tint val="75000"/>
                </a:prstClr>
              </a:solidFill>
            </a:endParaRPr>
          </a:p>
        </p:txBody>
      </p:sp>
      <p:sp>
        <p:nvSpPr>
          <p:cNvPr id="6" name="Slide Number Placeholder 5"/>
          <p:cNvSpPr>
            <a:spLocks noGrp="1"/>
          </p:cNvSpPr>
          <p:nvPr>
            <p:ph type="sldNum" sz="quarter" idx="12"/>
          </p:nvPr>
        </p:nvSpPr>
        <p:spPr/>
        <p:txBody>
          <a:body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965099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5C464EC3-F3B6-46A3-B588-B7795DE023BF}" type="datetimeFigureOut">
              <a:rPr lang="en-NZ" smtClean="0"/>
              <a:t>25/11/2018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94166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5C464EC3-F3B6-46A3-B588-B7795DE023BF}" type="datetimeFigureOut">
              <a:rPr lang="en-NZ" smtClean="0"/>
              <a:t>25/11/2018</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29157390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5C464EC3-F3B6-46A3-B588-B7795DE023BF}" type="datetimeFigureOut">
              <a:rPr lang="en-NZ" smtClean="0"/>
              <a:t>25/11/2018</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3406878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464EC3-F3B6-46A3-B588-B7795DE023BF}" type="datetimeFigureOut">
              <a:rPr lang="en-NZ" smtClean="0"/>
              <a:t>25/11/2018</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15059828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64EC3-F3B6-46A3-B588-B7795DE023BF}" type="datetimeFigureOut">
              <a:rPr lang="en-NZ" smtClean="0"/>
              <a:t>25/11/2018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1488711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464EC3-F3B6-46A3-B588-B7795DE023BF}" type="datetimeFigureOut">
              <a:rPr lang="en-NZ" smtClean="0"/>
              <a:t>25/11/2018</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E3170398-713A-47FB-9F95-91A8871F3DAE}" type="slidenum">
              <a:rPr lang="en-NZ" smtClean="0"/>
              <a:t>‹#›</a:t>
            </a:fld>
            <a:endParaRPr lang="en-NZ"/>
          </a:p>
        </p:txBody>
      </p:sp>
    </p:spTree>
    <p:extLst>
      <p:ext uri="{BB962C8B-B14F-4D97-AF65-F5344CB8AC3E}">
        <p14:creationId xmlns:p14="http://schemas.microsoft.com/office/powerpoint/2010/main" val="1356446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464EC3-F3B6-46A3-B588-B7795DE023BF}" type="datetimeFigureOut">
              <a:rPr lang="en-NZ" smtClean="0"/>
              <a:t>25/11/2018</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3170398-713A-47FB-9F95-91A8871F3DAE}" type="slidenum">
              <a:rPr lang="en-NZ" smtClean="0"/>
              <a:t>‹#›</a:t>
            </a:fld>
            <a:endParaRPr lang="en-NZ"/>
          </a:p>
        </p:txBody>
      </p:sp>
    </p:spTree>
    <p:extLst>
      <p:ext uri="{BB962C8B-B14F-4D97-AF65-F5344CB8AC3E}">
        <p14:creationId xmlns:p14="http://schemas.microsoft.com/office/powerpoint/2010/main" val="12153140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3362821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A9A063-B972-4465-BD03-709D6314333B}" type="datetimeFigureOut">
              <a:rPr lang="en-NZ" smtClean="0">
                <a:solidFill>
                  <a:prstClr val="black">
                    <a:tint val="75000"/>
                  </a:prstClr>
                </a:solidFill>
              </a:rPr>
              <a:pPr/>
              <a:t>25/11/2018</a:t>
            </a:fld>
            <a:endParaRPr lang="en-NZ">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DF835E-BE8B-4153-A358-92E9F3C8A994}" type="slidenum">
              <a:rPr lang="en-NZ" smtClean="0">
                <a:solidFill>
                  <a:prstClr val="black">
                    <a:tint val="75000"/>
                  </a:prstClr>
                </a:solidFill>
              </a:rPr>
              <a:pPr/>
              <a:t>‹#›</a:t>
            </a:fld>
            <a:endParaRPr lang="en-NZ">
              <a:solidFill>
                <a:prstClr val="black">
                  <a:tint val="75000"/>
                </a:prstClr>
              </a:solidFill>
            </a:endParaRPr>
          </a:p>
        </p:txBody>
      </p:sp>
    </p:spTree>
    <p:extLst>
      <p:ext uri="{BB962C8B-B14F-4D97-AF65-F5344CB8AC3E}">
        <p14:creationId xmlns:p14="http://schemas.microsoft.com/office/powerpoint/2010/main" val="214772289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hyperlink" Target="http://www.tlri.org.nz/sites/default/files/projects/9274_finalreport.pdf" TargetMode="External"/><Relationship Id="rId2" Type="http://schemas.openxmlformats.org/officeDocument/2006/relationships/hyperlink" Target="http://repositories.cdlib.org/uclastat/cts/tise/vol2/iss1/art1"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hyperlink" Target="TinkerPlots%20movie%202/TinkerPlots%20movie%202.mp4"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youtube.com/watch?v=j_ZmkzIebr0"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190382" y="1871040"/>
            <a:ext cx="8967993" cy="4986960"/>
          </a:xfrm>
          <a:prstGeom prst="rect">
            <a:avLst/>
          </a:prstGeom>
        </p:spPr>
      </p:pic>
      <p:sp>
        <p:nvSpPr>
          <p:cNvPr id="2" name="Title 1"/>
          <p:cNvSpPr>
            <a:spLocks noGrp="1"/>
          </p:cNvSpPr>
          <p:nvPr>
            <p:ph type="ctrTitle"/>
          </p:nvPr>
        </p:nvSpPr>
        <p:spPr>
          <a:xfrm>
            <a:off x="2947416" y="-108714"/>
            <a:ext cx="9144000" cy="2387600"/>
          </a:xfrm>
        </p:spPr>
        <p:txBody>
          <a:bodyPr/>
          <a:lstStyle/>
          <a:p>
            <a:r>
              <a:rPr lang="en-NZ" dirty="0" smtClean="0"/>
              <a:t>Data </a:t>
            </a:r>
            <a:r>
              <a:rPr lang="en-NZ" dirty="0" err="1" smtClean="0"/>
              <a:t>Modeling</a:t>
            </a:r>
            <a:r>
              <a:rPr lang="en-NZ" dirty="0" smtClean="0"/>
              <a:t>:</a:t>
            </a:r>
            <a:br>
              <a:rPr lang="en-NZ" dirty="0" smtClean="0"/>
            </a:br>
            <a:r>
              <a:rPr lang="en-NZ" dirty="0" smtClean="0"/>
              <a:t>A Model Eliciting Activity</a:t>
            </a:r>
            <a:endParaRPr lang="en-NZ" dirty="0"/>
          </a:p>
        </p:txBody>
      </p:sp>
      <p:sp>
        <p:nvSpPr>
          <p:cNvPr id="3" name="Subtitle 2"/>
          <p:cNvSpPr>
            <a:spLocks noGrp="1"/>
          </p:cNvSpPr>
          <p:nvPr>
            <p:ph type="subTitle" idx="1"/>
          </p:nvPr>
        </p:nvSpPr>
        <p:spPr>
          <a:xfrm>
            <a:off x="3441192" y="3122834"/>
            <a:ext cx="9144000" cy="1655762"/>
          </a:xfrm>
        </p:spPr>
        <p:txBody>
          <a:bodyPr>
            <a:normAutofit/>
          </a:bodyPr>
          <a:lstStyle/>
          <a:p>
            <a:r>
              <a:rPr lang="en-NZ" sz="3200" dirty="0" smtClean="0"/>
              <a:t>Anne Patel </a:t>
            </a:r>
          </a:p>
          <a:p>
            <a:r>
              <a:rPr lang="en-NZ" sz="3200" dirty="0" smtClean="0"/>
              <a:t>Doctoral research study</a:t>
            </a:r>
            <a:endParaRPr lang="en-NZ" sz="3200" dirty="0"/>
          </a:p>
        </p:txBody>
      </p:sp>
      <p:pic>
        <p:nvPicPr>
          <p:cNvPr id="5" name="Picture 4"/>
          <p:cNvPicPr>
            <a:picLocks noChangeAspect="1"/>
          </p:cNvPicPr>
          <p:nvPr/>
        </p:nvPicPr>
        <p:blipFill>
          <a:blip r:embed="rId3"/>
          <a:stretch>
            <a:fillRect/>
          </a:stretch>
        </p:blipFill>
        <p:spPr>
          <a:xfrm>
            <a:off x="0" y="-8996"/>
            <a:ext cx="3200677" cy="883997"/>
          </a:xfrm>
          <a:prstGeom prst="rect">
            <a:avLst/>
          </a:prstGeom>
        </p:spPr>
      </p:pic>
    </p:spTree>
    <p:extLst>
      <p:ext uri="{BB962C8B-B14F-4D97-AF65-F5344CB8AC3E}">
        <p14:creationId xmlns:p14="http://schemas.microsoft.com/office/powerpoint/2010/main" val="243080209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a:picLocks noChangeAspect="1"/>
          </p:cNvPicPr>
          <p:nvPr/>
        </p:nvPicPr>
        <p:blipFill>
          <a:blip r:embed="rId2"/>
          <a:stretch>
            <a:fillRect/>
          </a:stretch>
        </p:blipFill>
        <p:spPr>
          <a:xfrm>
            <a:off x="0" y="722376"/>
            <a:ext cx="12213207" cy="5171123"/>
          </a:xfrm>
          <a:prstGeom prst="rect">
            <a:avLst/>
          </a:prstGeom>
        </p:spPr>
      </p:pic>
    </p:spTree>
    <p:extLst>
      <p:ext uri="{BB962C8B-B14F-4D97-AF65-F5344CB8AC3E}">
        <p14:creationId xmlns:p14="http://schemas.microsoft.com/office/powerpoint/2010/main" val="42880943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2848" y="488104"/>
            <a:ext cx="8856984" cy="1426170"/>
          </a:xfrm>
        </p:spPr>
        <p:txBody>
          <a:bodyPr>
            <a:normAutofit/>
          </a:bodyPr>
          <a:lstStyle/>
          <a:p>
            <a:pPr algn="l"/>
            <a:r>
              <a:rPr lang="en-NZ" sz="4000" dirty="0">
                <a:solidFill>
                  <a:srgbClr val="00B050"/>
                </a:solidFill>
              </a:rPr>
              <a:t>Statistical Modelling Framework</a:t>
            </a:r>
            <a:r>
              <a:rPr lang="en-NZ" sz="4000" dirty="0" smtClean="0">
                <a:solidFill>
                  <a:srgbClr val="00B050"/>
                </a:solidFill>
              </a:rPr>
              <a:t>:</a:t>
            </a:r>
            <a:r>
              <a:rPr lang="en-NZ" dirty="0"/>
              <a:t/>
            </a:r>
            <a:br>
              <a:rPr lang="en-NZ" dirty="0"/>
            </a:br>
            <a:endParaRPr lang="en-NZ" dirty="0"/>
          </a:p>
        </p:txBody>
      </p:sp>
      <p:sp>
        <p:nvSpPr>
          <p:cNvPr id="3" name="Content Placeholder 2"/>
          <p:cNvSpPr>
            <a:spLocks noGrp="1"/>
          </p:cNvSpPr>
          <p:nvPr>
            <p:ph idx="1"/>
          </p:nvPr>
        </p:nvSpPr>
        <p:spPr>
          <a:xfrm>
            <a:off x="1735512" y="1402488"/>
            <a:ext cx="8496944" cy="6048672"/>
          </a:xfrm>
        </p:spPr>
        <p:txBody>
          <a:bodyPr>
            <a:normAutofit fontScale="55000" lnSpcReduction="20000"/>
          </a:bodyPr>
          <a:lstStyle/>
          <a:p>
            <a:pPr marL="0" indent="0">
              <a:buNone/>
            </a:pPr>
            <a:r>
              <a:rPr lang="en-AU" sz="4400" b="1" i="1" dirty="0"/>
              <a:t>Understanding the problem</a:t>
            </a:r>
            <a:endParaRPr lang="en-NZ" sz="4400" b="1" dirty="0"/>
          </a:p>
          <a:p>
            <a:pPr marL="0" indent="0">
              <a:buNone/>
            </a:pPr>
            <a:r>
              <a:rPr lang="en-AU" sz="4400" b="1" dirty="0"/>
              <a:t>	</a:t>
            </a:r>
            <a:r>
              <a:rPr lang="en-AU" sz="4400" dirty="0"/>
              <a:t>1. Understanding the situation (Real world)</a:t>
            </a:r>
            <a:endParaRPr lang="en-NZ" sz="4400" dirty="0"/>
          </a:p>
          <a:p>
            <a:pPr marL="0" indent="0">
              <a:buNone/>
            </a:pPr>
            <a:r>
              <a:rPr lang="en-AU" sz="4400" dirty="0"/>
              <a:t>	2. Understanding real data collected (Real world)</a:t>
            </a:r>
            <a:endParaRPr lang="en-AU" sz="4400" i="1" dirty="0"/>
          </a:p>
          <a:p>
            <a:pPr marL="0" indent="0">
              <a:buNone/>
            </a:pPr>
            <a:r>
              <a:rPr lang="en-AU" sz="4400" b="1" i="1" dirty="0"/>
              <a:t>Seeing and applying structure</a:t>
            </a:r>
            <a:endParaRPr lang="en-NZ" sz="4400" b="1" dirty="0"/>
          </a:p>
          <a:p>
            <a:pPr marL="0" indent="0">
              <a:buNone/>
            </a:pPr>
            <a:r>
              <a:rPr lang="en-AU" sz="4400" b="1" dirty="0"/>
              <a:t>	</a:t>
            </a:r>
            <a:r>
              <a:rPr lang="en-AU" sz="4400" dirty="0"/>
              <a:t>3. Forming structure for model (Real world – Model world) </a:t>
            </a:r>
          </a:p>
          <a:p>
            <a:pPr marL="0" indent="0">
              <a:buNone/>
            </a:pPr>
            <a:r>
              <a:rPr lang="en-AU" sz="4400" b="1" i="1" dirty="0"/>
              <a:t>Modelling</a:t>
            </a:r>
            <a:endParaRPr lang="en-NZ" sz="4400" b="1" dirty="0"/>
          </a:p>
          <a:p>
            <a:pPr marL="0" indent="0">
              <a:buNone/>
            </a:pPr>
            <a:r>
              <a:rPr lang="en-AU" sz="4400" b="1" dirty="0"/>
              <a:t>	</a:t>
            </a:r>
            <a:r>
              <a:rPr lang="en-AU" sz="4400" dirty="0"/>
              <a:t>4. Testing the model (Model world)</a:t>
            </a:r>
          </a:p>
          <a:p>
            <a:pPr marL="0" indent="0">
              <a:buNone/>
            </a:pPr>
            <a:r>
              <a:rPr lang="en-AU" sz="4400" dirty="0"/>
              <a:t>	5. Refining the model (Model world – Real world)</a:t>
            </a:r>
            <a:endParaRPr lang="en-AU" sz="4400" i="1" dirty="0"/>
          </a:p>
          <a:p>
            <a:pPr marL="0" indent="0">
              <a:buNone/>
            </a:pPr>
            <a:r>
              <a:rPr lang="en-AU" sz="4400" b="1" i="1" dirty="0"/>
              <a:t>Analysing simulated data </a:t>
            </a:r>
            <a:endParaRPr lang="en-NZ" sz="4400" b="1" dirty="0"/>
          </a:p>
          <a:p>
            <a:pPr marL="0" indent="0">
              <a:buNone/>
            </a:pPr>
            <a:r>
              <a:rPr lang="en-AU" sz="4400" b="1" dirty="0"/>
              <a:t>	</a:t>
            </a:r>
            <a:r>
              <a:rPr lang="en-AU" sz="4400" dirty="0"/>
              <a:t>6.   Interpreting results of simulated data (Model world)</a:t>
            </a:r>
            <a:endParaRPr lang="en-AU" sz="4400" i="1" dirty="0"/>
          </a:p>
          <a:p>
            <a:pPr marL="0" indent="0">
              <a:buNone/>
            </a:pPr>
            <a:r>
              <a:rPr lang="en-AU" sz="4400" b="1" i="1" dirty="0"/>
              <a:t>Communicating</a:t>
            </a:r>
            <a:endParaRPr lang="en-NZ" sz="4400" b="1" dirty="0"/>
          </a:p>
          <a:p>
            <a:pPr marL="0" indent="0">
              <a:buNone/>
            </a:pPr>
            <a:r>
              <a:rPr lang="en-AU" sz="4400" b="1" dirty="0"/>
              <a:t>	</a:t>
            </a:r>
            <a:r>
              <a:rPr lang="en-AU" sz="4400" dirty="0"/>
              <a:t>7.   Communicating findings (Model world – Real world)</a:t>
            </a:r>
            <a:endParaRPr lang="en-NZ" sz="4400" dirty="0"/>
          </a:p>
          <a:p>
            <a:pPr marL="0" indent="0">
              <a:buNone/>
            </a:pPr>
            <a:r>
              <a:rPr lang="en-AU" sz="4400" dirty="0"/>
              <a:t>	8.  Using model to explore problem further in context. </a:t>
            </a:r>
          </a:p>
          <a:p>
            <a:pPr marL="0" indent="0">
              <a:buNone/>
            </a:pPr>
            <a:r>
              <a:rPr lang="en-AU" sz="4400" dirty="0"/>
              <a:t>	(Real world - Model world - Real world)</a:t>
            </a:r>
            <a:endParaRPr lang="en-NZ" sz="4400" dirty="0"/>
          </a:p>
          <a:p>
            <a:endParaRPr lang="en-NZ" dirty="0"/>
          </a:p>
        </p:txBody>
      </p:sp>
    </p:spTree>
    <p:extLst>
      <p:ext uri="{BB962C8B-B14F-4D97-AF65-F5344CB8AC3E}">
        <p14:creationId xmlns:p14="http://schemas.microsoft.com/office/powerpoint/2010/main" val="360121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3024" y="383413"/>
            <a:ext cx="12938760" cy="1325563"/>
          </a:xfrm>
        </p:spPr>
        <p:txBody>
          <a:bodyPr/>
          <a:lstStyle/>
          <a:p>
            <a:r>
              <a:rPr lang="en-NZ" dirty="0" smtClean="0"/>
              <a:t>Further reading about a </a:t>
            </a:r>
            <a:br>
              <a:rPr lang="en-NZ" dirty="0" smtClean="0"/>
            </a:br>
            <a:r>
              <a:rPr lang="en-NZ" dirty="0" smtClean="0"/>
              <a:t>models and </a:t>
            </a:r>
            <a:r>
              <a:rPr lang="en-NZ" dirty="0" err="1" smtClean="0"/>
              <a:t>modeling</a:t>
            </a:r>
            <a:r>
              <a:rPr lang="en-NZ" dirty="0" smtClean="0"/>
              <a:t> approach:</a:t>
            </a:r>
            <a:endParaRPr lang="en-NZ" dirty="0"/>
          </a:p>
        </p:txBody>
      </p:sp>
      <p:sp>
        <p:nvSpPr>
          <p:cNvPr id="3" name="Content Placeholder 2"/>
          <p:cNvSpPr>
            <a:spLocks noGrp="1"/>
          </p:cNvSpPr>
          <p:nvPr>
            <p:ph idx="1"/>
          </p:nvPr>
        </p:nvSpPr>
        <p:spPr>
          <a:xfrm>
            <a:off x="838200" y="2111312"/>
            <a:ext cx="10515600" cy="4351338"/>
          </a:xfrm>
        </p:spPr>
        <p:txBody>
          <a:bodyPr>
            <a:normAutofit fontScale="85000" lnSpcReduction="20000"/>
          </a:bodyPr>
          <a:lstStyle/>
          <a:p>
            <a:r>
              <a:rPr lang="en-US" dirty="0" err="1"/>
              <a:t>Konold</a:t>
            </a:r>
            <a:r>
              <a:rPr lang="en-US" dirty="0"/>
              <a:t>, C. &amp; Kazak, S. (2008). Reconnecting data and chance. </a:t>
            </a:r>
            <a:r>
              <a:rPr lang="en-US" i="1" dirty="0"/>
              <a:t>Technology Innovations in Statistics Education,</a:t>
            </a:r>
            <a:r>
              <a:rPr lang="en-US" dirty="0"/>
              <a:t> </a:t>
            </a:r>
            <a:r>
              <a:rPr lang="en-US" i="1" dirty="0"/>
              <a:t>2</a:t>
            </a:r>
            <a:r>
              <a:rPr lang="en-US" dirty="0"/>
              <a:t>(1). </a:t>
            </a:r>
            <a:r>
              <a:rPr lang="en-US" u="sng" dirty="0">
                <a:hlinkClick r:id="rId2"/>
              </a:rPr>
              <a:t>http://repositories.cdlib.org/uclastat/cts/tise/vol2/iss1/art1</a:t>
            </a:r>
            <a:r>
              <a:rPr lang="en-US" dirty="0"/>
              <a:t>.</a:t>
            </a:r>
            <a:endParaRPr lang="en-NZ" dirty="0"/>
          </a:p>
          <a:p>
            <a:r>
              <a:rPr lang="en-US" dirty="0" smtClean="0"/>
              <a:t>Lehrer</a:t>
            </a:r>
            <a:r>
              <a:rPr lang="en-US" dirty="0"/>
              <a:t>, R. (2015). Developing practices of model-based informal inference. In </a:t>
            </a:r>
            <a:r>
              <a:rPr lang="en-US" i="1" dirty="0"/>
              <a:t>Proceedings of the Ninth International Research Forum on Statistical Reasoning, Thinking, and Literacy</a:t>
            </a:r>
            <a:r>
              <a:rPr lang="en-US" dirty="0"/>
              <a:t> </a:t>
            </a:r>
            <a:r>
              <a:rPr lang="en-US" i="1" dirty="0"/>
              <a:t>(SRTL9, 26 July–3 August, 2015) </a:t>
            </a:r>
            <a:r>
              <a:rPr lang="en-US" dirty="0"/>
              <a:t>(pp. 76–86). Paderborn, Germany: University of Paderborn.</a:t>
            </a:r>
            <a:endParaRPr lang="en-NZ" dirty="0"/>
          </a:p>
          <a:p>
            <a:r>
              <a:rPr lang="en-US" dirty="0" err="1"/>
              <a:t>Lesh</a:t>
            </a:r>
            <a:r>
              <a:rPr lang="en-US" dirty="0"/>
              <a:t>, R., &amp; </a:t>
            </a:r>
            <a:r>
              <a:rPr lang="en-US" dirty="0" err="1"/>
              <a:t>Doerr</a:t>
            </a:r>
            <a:r>
              <a:rPr lang="en-US" dirty="0"/>
              <a:t>, H. (Eds.). (2003). </a:t>
            </a:r>
            <a:r>
              <a:rPr lang="en-US" i="1" dirty="0"/>
              <a:t>Beyond constructivism: Models and modeling perspectives on mathematics problem solving, learning, and teaching.</a:t>
            </a:r>
            <a:r>
              <a:rPr lang="en-US" dirty="0"/>
              <a:t> Mahwah, NJ: Lawrence Erlbaum Associates</a:t>
            </a:r>
            <a:r>
              <a:rPr lang="en-US" dirty="0" smtClean="0"/>
              <a:t>.</a:t>
            </a:r>
          </a:p>
          <a:p>
            <a:r>
              <a:rPr lang="en-US" dirty="0"/>
              <a:t>Yoon, C., Patel, A., </a:t>
            </a:r>
            <a:r>
              <a:rPr lang="en-US" dirty="0" err="1"/>
              <a:t>Radonich</a:t>
            </a:r>
            <a:r>
              <a:rPr lang="en-US" dirty="0"/>
              <a:t>, P., &amp; Sullivan, N. (2011). Learning environments with mathematical modeling activities. </a:t>
            </a:r>
            <a:r>
              <a:rPr lang="en-US" i="1" dirty="0"/>
              <a:t>Teacher Learning Research Initiative</a:t>
            </a:r>
            <a:r>
              <a:rPr lang="en-US" dirty="0"/>
              <a:t>. Wellington, New Zealand: New Zealand Council for Educational Research. Retrieved from: </a:t>
            </a:r>
            <a:r>
              <a:rPr lang="en-US" u="sng" dirty="0">
                <a:hlinkClick r:id="rId3"/>
              </a:rPr>
              <a:t>http://www.tlri.org.nz/sites/default/files/projects/9274_finalreport.pdf</a:t>
            </a:r>
            <a:endParaRPr lang="en-NZ" dirty="0"/>
          </a:p>
          <a:p>
            <a:endParaRPr lang="en-NZ" dirty="0"/>
          </a:p>
          <a:p>
            <a:endParaRPr lang="en-NZ" dirty="0"/>
          </a:p>
        </p:txBody>
      </p:sp>
    </p:spTree>
    <p:extLst>
      <p:ext uri="{BB962C8B-B14F-4D97-AF65-F5344CB8AC3E}">
        <p14:creationId xmlns:p14="http://schemas.microsoft.com/office/powerpoint/2010/main" val="40504273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9336" y="329487"/>
            <a:ext cx="8607552" cy="6281625"/>
          </a:xfrm>
        </p:spPr>
        <p:txBody>
          <a:bodyPr>
            <a:normAutofit/>
          </a:bodyPr>
          <a:lstStyle/>
          <a:p>
            <a:r>
              <a:rPr lang="en-NZ" dirty="0" smtClean="0"/>
              <a:t>I notice…	</a:t>
            </a:r>
            <a:br>
              <a:rPr lang="en-NZ" dirty="0" smtClean="0"/>
            </a:br>
            <a:r>
              <a:rPr lang="en-NZ" dirty="0" smtClean="0"/>
              <a:t>I wonder….</a:t>
            </a:r>
            <a:br>
              <a:rPr lang="en-NZ" dirty="0" smtClean="0"/>
            </a:br>
            <a:r>
              <a:rPr lang="en-NZ" dirty="0" smtClean="0"/>
              <a:t>What are the possible </a:t>
            </a:r>
            <a:r>
              <a:rPr lang="en-NZ" i="1" dirty="0" smtClean="0"/>
              <a:t>factors</a:t>
            </a:r>
            <a:r>
              <a:rPr lang="en-NZ" dirty="0" smtClean="0"/>
              <a:t> that explain the variation in this chance distribution?</a:t>
            </a:r>
            <a:br>
              <a:rPr lang="en-NZ" dirty="0" smtClean="0"/>
            </a:br>
            <a:r>
              <a:rPr lang="en-NZ" dirty="0" smtClean="0"/>
              <a:t>Are there alternative explanations?</a:t>
            </a:r>
            <a:endParaRPr lang="en-NZ" dirty="0"/>
          </a:p>
        </p:txBody>
      </p:sp>
      <p:pic>
        <p:nvPicPr>
          <p:cNvPr id="4" name="Content Placeholder 3"/>
          <p:cNvPicPr>
            <a:picLocks noGrp="1" noChangeAspect="1"/>
          </p:cNvPicPr>
          <p:nvPr>
            <p:ph idx="1"/>
          </p:nvPr>
        </p:nvPicPr>
        <p:blipFill>
          <a:blip r:embed="rId2"/>
          <a:stretch>
            <a:fillRect/>
          </a:stretch>
        </p:blipFill>
        <p:spPr>
          <a:xfrm>
            <a:off x="838200" y="2300337"/>
            <a:ext cx="1780186" cy="3987130"/>
          </a:xfrm>
          <a:prstGeom prst="rect">
            <a:avLst/>
          </a:prstGeom>
        </p:spPr>
      </p:pic>
    </p:spTree>
    <p:extLst>
      <p:ext uri="{BB962C8B-B14F-4D97-AF65-F5344CB8AC3E}">
        <p14:creationId xmlns:p14="http://schemas.microsoft.com/office/powerpoint/2010/main" val="148663683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a:blip r:embed="rId2"/>
          <a:stretch>
            <a:fillRect/>
          </a:stretch>
        </p:blipFill>
        <p:spPr>
          <a:xfrm>
            <a:off x="0" y="-1633847"/>
            <a:ext cx="12664199" cy="9417937"/>
          </a:xfrm>
          <a:prstGeom prst="rect">
            <a:avLst/>
          </a:prstGeom>
        </p:spPr>
      </p:pic>
    </p:spTree>
    <p:extLst>
      <p:ext uri="{BB962C8B-B14F-4D97-AF65-F5344CB8AC3E}">
        <p14:creationId xmlns:p14="http://schemas.microsoft.com/office/powerpoint/2010/main" val="13291575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Prior </a:t>
            </a:r>
            <a:r>
              <a:rPr lang="en-NZ" dirty="0" err="1" smtClean="0"/>
              <a:t>modeling</a:t>
            </a:r>
            <a:r>
              <a:rPr lang="en-NZ" dirty="0" smtClean="0"/>
              <a:t> experiences in </a:t>
            </a:r>
            <a:r>
              <a:rPr lang="en-NZ" dirty="0" err="1" smtClean="0"/>
              <a:t>TinkerPlots</a:t>
            </a:r>
            <a:r>
              <a:rPr lang="en-NZ" dirty="0" smtClean="0"/>
              <a:t>:</a:t>
            </a:r>
            <a:endParaRPr lang="en-NZ" dirty="0"/>
          </a:p>
        </p:txBody>
      </p:sp>
      <p:sp>
        <p:nvSpPr>
          <p:cNvPr id="3" name="Content Placeholder 2"/>
          <p:cNvSpPr>
            <a:spLocks noGrp="1"/>
          </p:cNvSpPr>
          <p:nvPr>
            <p:ph idx="1"/>
          </p:nvPr>
        </p:nvSpPr>
        <p:spPr/>
        <p:txBody>
          <a:bodyPr/>
          <a:lstStyle/>
          <a:p>
            <a:r>
              <a:rPr lang="en-NZ" dirty="0" smtClean="0"/>
              <a:t>Transitioned from physical spinners to virtual spinners to explore large numbers of trials (more than can be physically done by hand)</a:t>
            </a:r>
          </a:p>
          <a:p>
            <a:r>
              <a:rPr lang="en-NZ" dirty="0" err="1" smtClean="0"/>
              <a:t>Modeling</a:t>
            </a:r>
            <a:r>
              <a:rPr lang="en-NZ" dirty="0" smtClean="0"/>
              <a:t> repeated measures.</a:t>
            </a:r>
          </a:p>
          <a:p>
            <a:r>
              <a:rPr lang="en-NZ" dirty="0" smtClean="0"/>
              <a:t>Students measured two characteristics of a </a:t>
            </a:r>
            <a:r>
              <a:rPr lang="en-NZ" dirty="0" err="1" smtClean="0"/>
              <a:t>moonhopper</a:t>
            </a:r>
            <a:r>
              <a:rPr lang="en-NZ" dirty="0" smtClean="0"/>
              <a:t> </a:t>
            </a:r>
          </a:p>
          <a:p>
            <a:r>
              <a:rPr lang="en-NZ" dirty="0" smtClean="0"/>
              <a:t>They discussed the </a:t>
            </a:r>
            <a:r>
              <a:rPr lang="en-NZ" i="1" dirty="0" smtClean="0"/>
              <a:t>variation</a:t>
            </a:r>
            <a:r>
              <a:rPr lang="en-NZ" dirty="0" smtClean="0"/>
              <a:t> in both sets of data</a:t>
            </a:r>
          </a:p>
          <a:p>
            <a:r>
              <a:rPr lang="en-NZ" dirty="0" smtClean="0"/>
              <a:t>They discussed the </a:t>
            </a:r>
            <a:r>
              <a:rPr lang="en-NZ" i="1" dirty="0" smtClean="0"/>
              <a:t>causes</a:t>
            </a:r>
            <a:r>
              <a:rPr lang="en-NZ" dirty="0" smtClean="0"/>
              <a:t> of the variation they observed in the data</a:t>
            </a:r>
          </a:p>
          <a:p>
            <a:r>
              <a:rPr lang="en-NZ" dirty="0" smtClean="0"/>
              <a:t>They built an </a:t>
            </a:r>
            <a:r>
              <a:rPr lang="en-NZ" i="1" dirty="0" smtClean="0"/>
              <a:t>additive model </a:t>
            </a:r>
            <a:r>
              <a:rPr lang="en-NZ" dirty="0" smtClean="0"/>
              <a:t>that produced </a:t>
            </a:r>
            <a:r>
              <a:rPr lang="en-NZ" i="1" dirty="0" smtClean="0"/>
              <a:t>simulated data </a:t>
            </a:r>
            <a:r>
              <a:rPr lang="en-NZ" dirty="0" smtClean="0"/>
              <a:t>that mimicked the </a:t>
            </a:r>
            <a:r>
              <a:rPr lang="en-NZ" i="1" dirty="0" smtClean="0"/>
              <a:t>real data</a:t>
            </a:r>
            <a:r>
              <a:rPr lang="en-NZ" dirty="0" smtClean="0"/>
              <a:t>.</a:t>
            </a:r>
          </a:p>
          <a:p>
            <a:r>
              <a:rPr lang="en-NZ" dirty="0" smtClean="0"/>
              <a:t>They had to judge if their model was a “</a:t>
            </a:r>
            <a:r>
              <a:rPr lang="en-NZ" i="1" dirty="0" smtClean="0"/>
              <a:t>good</a:t>
            </a:r>
            <a:r>
              <a:rPr lang="en-NZ" dirty="0" smtClean="0"/>
              <a:t>” model</a:t>
            </a:r>
          </a:p>
          <a:p>
            <a:pPr marL="0" indent="0">
              <a:buNone/>
            </a:pPr>
            <a:endParaRPr lang="en-NZ" dirty="0" smtClean="0"/>
          </a:p>
          <a:p>
            <a:endParaRPr lang="en-NZ" dirty="0" smtClean="0"/>
          </a:p>
          <a:p>
            <a:endParaRPr lang="en-NZ" dirty="0"/>
          </a:p>
        </p:txBody>
      </p:sp>
    </p:spTree>
    <p:extLst>
      <p:ext uri="{BB962C8B-B14F-4D97-AF65-F5344CB8AC3E}">
        <p14:creationId xmlns:p14="http://schemas.microsoft.com/office/powerpoint/2010/main" val="14800593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3755301" y="497546"/>
            <a:ext cx="2919016" cy="2745921"/>
          </a:xfrm>
          <a:prstGeom prst="rect">
            <a:avLst/>
          </a:prstGeom>
        </p:spPr>
      </p:pic>
      <p:sp>
        <p:nvSpPr>
          <p:cNvPr id="2" name="Title 1"/>
          <p:cNvSpPr>
            <a:spLocks noGrp="1"/>
          </p:cNvSpPr>
          <p:nvPr>
            <p:ph type="title"/>
          </p:nvPr>
        </p:nvSpPr>
        <p:spPr>
          <a:xfrm>
            <a:off x="1922994" y="188076"/>
            <a:ext cx="8229600" cy="1143000"/>
          </a:xfrm>
        </p:spPr>
        <p:txBody>
          <a:bodyPr>
            <a:normAutofit fontScale="90000"/>
          </a:bodyPr>
          <a:lstStyle/>
          <a:p>
            <a:pPr algn="l"/>
            <a:r>
              <a:rPr lang="en-NZ" dirty="0" smtClean="0"/>
              <a:t>TinkerPlots Sampler </a:t>
            </a:r>
            <a:r>
              <a:rPr lang="en-NZ" dirty="0" err="1"/>
              <a:t>M</a:t>
            </a:r>
            <a:r>
              <a:rPr lang="en-NZ" dirty="0" err="1" smtClean="0"/>
              <a:t>icroworld</a:t>
            </a:r>
            <a:r>
              <a:rPr lang="en-NZ" dirty="0"/>
              <a:t/>
            </a:r>
            <a:br>
              <a:rPr lang="en-NZ" dirty="0"/>
            </a:br>
            <a:endParaRPr lang="en-NZ" dirty="0"/>
          </a:p>
        </p:txBody>
      </p:sp>
      <p:sp>
        <p:nvSpPr>
          <p:cNvPr id="3" name="Content Placeholder 2"/>
          <p:cNvSpPr>
            <a:spLocks noGrp="1"/>
          </p:cNvSpPr>
          <p:nvPr>
            <p:ph idx="1"/>
          </p:nvPr>
        </p:nvSpPr>
        <p:spPr>
          <a:xfrm>
            <a:off x="1631504" y="2900376"/>
            <a:ext cx="9252520" cy="5616624"/>
          </a:xfrm>
        </p:spPr>
        <p:txBody>
          <a:bodyPr>
            <a:normAutofit/>
          </a:bodyPr>
          <a:lstStyle/>
          <a:p>
            <a:r>
              <a:rPr lang="en-NZ" dirty="0" smtClean="0"/>
              <a:t>New technology </a:t>
            </a:r>
            <a:r>
              <a:rPr lang="en-NZ" sz="2000" dirty="0"/>
              <a:t>(</a:t>
            </a:r>
            <a:r>
              <a:rPr lang="en-NZ" sz="2000" dirty="0" err="1"/>
              <a:t>Konold</a:t>
            </a:r>
            <a:r>
              <a:rPr lang="en-NZ" sz="2000" dirty="0"/>
              <a:t> &amp; Miller, 2011)</a:t>
            </a:r>
          </a:p>
          <a:p>
            <a:endParaRPr lang="en-NZ" dirty="0" smtClean="0"/>
          </a:p>
          <a:p>
            <a:pPr marL="0" indent="0">
              <a:buNone/>
            </a:pPr>
            <a:endParaRPr lang="en-NZ" dirty="0"/>
          </a:p>
          <a:p>
            <a:endParaRPr lang="en-NZ" dirty="0" smtClean="0"/>
          </a:p>
          <a:p>
            <a:endParaRPr lang="en-NZ" dirty="0"/>
          </a:p>
          <a:p>
            <a:r>
              <a:rPr lang="en-NZ" dirty="0" smtClean="0">
                <a:hlinkClick r:id="rId4" action="ppaction://hlinkfile"/>
              </a:rPr>
              <a:t>Making a Repeated measures model in the Sampler</a:t>
            </a:r>
            <a:endParaRPr lang="en-NZ" dirty="0"/>
          </a:p>
        </p:txBody>
      </p:sp>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03513" y="2832578"/>
            <a:ext cx="8794455" cy="2876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p:cNvPicPr>
          <p:nvPr/>
        </p:nvPicPr>
        <p:blipFill>
          <a:blip r:embed="rId6"/>
          <a:stretch>
            <a:fillRect/>
          </a:stretch>
        </p:blipFill>
        <p:spPr>
          <a:xfrm>
            <a:off x="7176120" y="1103719"/>
            <a:ext cx="640322" cy="1533572"/>
          </a:xfrm>
          <a:prstGeom prst="rect">
            <a:avLst/>
          </a:prstGeom>
        </p:spPr>
      </p:pic>
    </p:spTree>
    <p:extLst>
      <p:ext uri="{BB962C8B-B14F-4D97-AF65-F5344CB8AC3E}">
        <p14:creationId xmlns:p14="http://schemas.microsoft.com/office/powerpoint/2010/main" val="205580332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MEA: Variation in a process</a:t>
            </a:r>
            <a:endParaRPr lang="en-NZ" dirty="0"/>
          </a:p>
        </p:txBody>
      </p:sp>
      <p:sp>
        <p:nvSpPr>
          <p:cNvPr id="3" name="Content Placeholder 2"/>
          <p:cNvSpPr>
            <a:spLocks noGrp="1"/>
          </p:cNvSpPr>
          <p:nvPr>
            <p:ph idx="1"/>
          </p:nvPr>
        </p:nvSpPr>
        <p:spPr>
          <a:xfrm>
            <a:off x="838200" y="1587880"/>
            <a:ext cx="10515600" cy="4950079"/>
          </a:xfrm>
        </p:spPr>
        <p:txBody>
          <a:bodyPr>
            <a:normAutofit fontScale="92500"/>
          </a:bodyPr>
          <a:lstStyle/>
          <a:p>
            <a:pPr marL="0" indent="0">
              <a:buNone/>
            </a:pPr>
            <a:r>
              <a:rPr lang="en-NZ" dirty="0" smtClean="0">
                <a:hlinkClick r:id="rId2"/>
              </a:rPr>
              <a:t>The hook…</a:t>
            </a:r>
            <a:r>
              <a:rPr lang="en-NZ" dirty="0"/>
              <a:t> </a:t>
            </a:r>
            <a:r>
              <a:rPr lang="en-NZ" dirty="0" smtClean="0"/>
              <a:t>         Readiness questions….</a:t>
            </a:r>
          </a:p>
          <a:p>
            <a:pPr marL="0" indent="0">
              <a:buNone/>
            </a:pPr>
            <a:endParaRPr lang="en-NZ" dirty="0"/>
          </a:p>
          <a:p>
            <a:pPr marL="0" indent="0">
              <a:buNone/>
            </a:pPr>
            <a:r>
              <a:rPr lang="en-NZ" dirty="0" smtClean="0"/>
              <a:t>The task…            </a:t>
            </a:r>
            <a:r>
              <a:rPr lang="en-NZ" i="1" dirty="0" smtClean="0"/>
              <a:t>Check </a:t>
            </a:r>
            <a:r>
              <a:rPr lang="en-NZ" dirty="0" smtClean="0"/>
              <a:t>students know what is required….</a:t>
            </a:r>
          </a:p>
          <a:p>
            <a:pPr marL="0" indent="0">
              <a:buNone/>
            </a:pPr>
            <a:endParaRPr lang="en-NZ" dirty="0"/>
          </a:p>
          <a:p>
            <a:pPr marL="0" indent="0">
              <a:buNone/>
            </a:pPr>
            <a:r>
              <a:rPr lang="en-NZ" i="1" dirty="0" smtClean="0"/>
              <a:t>Advise</a:t>
            </a:r>
            <a:r>
              <a:rPr lang="en-NZ" dirty="0" smtClean="0"/>
              <a:t>… this task will be completed in groups of 2-3 students independent of the teacher. </a:t>
            </a:r>
            <a:r>
              <a:rPr lang="en-NZ" dirty="0"/>
              <a:t>R</a:t>
            </a:r>
            <a:r>
              <a:rPr lang="en-NZ" dirty="0" smtClean="0"/>
              <a:t>esources will by provide and advice if you get </a:t>
            </a:r>
            <a:r>
              <a:rPr lang="en-NZ" i="1" dirty="0" smtClean="0"/>
              <a:t>really</a:t>
            </a:r>
            <a:r>
              <a:rPr lang="en-NZ" dirty="0" smtClean="0"/>
              <a:t> stuck but you should aim to complete the whole task unassisted.</a:t>
            </a:r>
          </a:p>
          <a:p>
            <a:pPr marL="0" indent="0">
              <a:buNone/>
            </a:pPr>
            <a:endParaRPr lang="en-NZ" dirty="0" smtClean="0"/>
          </a:p>
          <a:p>
            <a:pPr marL="0" indent="0">
              <a:buNone/>
            </a:pPr>
            <a:r>
              <a:rPr lang="en-NZ" i="1" dirty="0" smtClean="0"/>
              <a:t>Stand back </a:t>
            </a:r>
            <a:r>
              <a:rPr lang="en-NZ" dirty="0" smtClean="0"/>
              <a:t>and </a:t>
            </a:r>
            <a:r>
              <a:rPr lang="en-NZ" i="1" dirty="0" smtClean="0"/>
              <a:t>observe</a:t>
            </a:r>
            <a:r>
              <a:rPr lang="en-NZ" dirty="0" smtClean="0"/>
              <a:t> the students’ reasoning and group work. Be aware that some groups will not produce a working model. </a:t>
            </a:r>
          </a:p>
          <a:p>
            <a:pPr marL="0" indent="0">
              <a:buNone/>
            </a:pPr>
            <a:r>
              <a:rPr lang="en-NZ" dirty="0" smtClean="0"/>
              <a:t>That is fine! That is what </a:t>
            </a:r>
            <a:r>
              <a:rPr lang="en-NZ" i="1" dirty="0" smtClean="0"/>
              <a:t>Follow Up Tasks </a:t>
            </a:r>
            <a:r>
              <a:rPr lang="en-NZ" dirty="0" smtClean="0"/>
              <a:t>are for….</a:t>
            </a:r>
            <a:endParaRPr lang="en-NZ" dirty="0"/>
          </a:p>
        </p:txBody>
      </p:sp>
    </p:spTree>
    <p:extLst>
      <p:ext uri="{BB962C8B-B14F-4D97-AF65-F5344CB8AC3E}">
        <p14:creationId xmlns:p14="http://schemas.microsoft.com/office/powerpoint/2010/main" val="276124877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65125"/>
            <a:ext cx="10896600" cy="2149475"/>
          </a:xfrm>
        </p:spPr>
        <p:txBody>
          <a:bodyPr/>
          <a:lstStyle/>
          <a:p>
            <a:r>
              <a:rPr lang="en-NZ" dirty="0" smtClean="0"/>
              <a:t>Krista &amp; Mika’s Model</a:t>
            </a:r>
            <a:endParaRPr lang="en-NZ" dirty="0"/>
          </a:p>
        </p:txBody>
      </p:sp>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0" y="1985042"/>
            <a:ext cx="7223760" cy="3775678"/>
          </a:xfrm>
          <a:prstGeom prst="rect">
            <a:avLst/>
          </a:prstGeom>
          <a:noFill/>
          <a:ln>
            <a:noFill/>
          </a:ln>
        </p:spPr>
      </p:pic>
      <p:sp>
        <p:nvSpPr>
          <p:cNvPr id="6" name="Content Placeholder 5"/>
          <p:cNvSpPr>
            <a:spLocks noGrp="1"/>
          </p:cNvSpPr>
          <p:nvPr>
            <p:ph idx="1"/>
          </p:nvPr>
        </p:nvSpPr>
        <p:spPr>
          <a:xfrm>
            <a:off x="647700" y="6516497"/>
            <a:ext cx="10515600" cy="4351338"/>
          </a:xfrm>
        </p:spPr>
        <p:txBody>
          <a:bodyPr/>
          <a:lstStyle/>
          <a:p>
            <a:endParaRPr lang="en-NZ" dirty="0"/>
          </a:p>
        </p:txBody>
      </p:sp>
      <p:pic>
        <p:nvPicPr>
          <p:cNvPr id="7" name="Picture 6"/>
          <p:cNvPicPr>
            <a:picLocks noChangeAspect="1"/>
          </p:cNvPicPr>
          <p:nvPr/>
        </p:nvPicPr>
        <p:blipFill>
          <a:blip r:embed="rId3"/>
          <a:stretch>
            <a:fillRect/>
          </a:stretch>
        </p:blipFill>
        <p:spPr>
          <a:xfrm>
            <a:off x="7160225" y="1985042"/>
            <a:ext cx="5031775" cy="3775678"/>
          </a:xfrm>
          <a:prstGeom prst="rect">
            <a:avLst/>
          </a:prstGeom>
        </p:spPr>
      </p:pic>
    </p:spTree>
    <p:extLst>
      <p:ext uri="{BB962C8B-B14F-4D97-AF65-F5344CB8AC3E}">
        <p14:creationId xmlns:p14="http://schemas.microsoft.com/office/powerpoint/2010/main" val="17830356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725424" y="192024"/>
            <a:ext cx="11006328" cy="6518148"/>
          </a:xfrm>
          <a:prstGeom prst="rect">
            <a:avLst/>
          </a:prstGeom>
          <a:noFill/>
          <a:ln>
            <a:noFill/>
          </a:ln>
        </p:spPr>
      </p:pic>
    </p:spTree>
    <p:extLst>
      <p:ext uri="{BB962C8B-B14F-4D97-AF65-F5344CB8AC3E}">
        <p14:creationId xmlns:p14="http://schemas.microsoft.com/office/powerpoint/2010/main" val="20642300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Ali &amp; Leo’s model</a:t>
            </a:r>
            <a:endParaRPr lang="en-NZ" dirty="0"/>
          </a:p>
        </p:txBody>
      </p:sp>
      <p:pic>
        <p:nvPicPr>
          <p:cNvPr id="4" name="Content Placeholder 3"/>
          <p:cNvPicPr>
            <a:picLocks noGrp="1" noChangeAspect="1"/>
          </p:cNvPicPr>
          <p:nvPr>
            <p:ph idx="1"/>
          </p:nvPr>
        </p:nvPicPr>
        <p:blipFill>
          <a:blip r:embed="rId2"/>
          <a:stretch>
            <a:fillRect/>
          </a:stretch>
        </p:blipFill>
        <p:spPr>
          <a:xfrm>
            <a:off x="580682" y="2002536"/>
            <a:ext cx="11030635" cy="4083682"/>
          </a:xfrm>
          <a:prstGeom prst="rect">
            <a:avLst/>
          </a:prstGeom>
        </p:spPr>
      </p:pic>
    </p:spTree>
    <p:extLst>
      <p:ext uri="{BB962C8B-B14F-4D97-AF65-F5344CB8AC3E}">
        <p14:creationId xmlns:p14="http://schemas.microsoft.com/office/powerpoint/2010/main" val="318360586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799</Words>
  <Application>Microsoft Office PowerPoint</Application>
  <PresentationFormat>Widescreen</PresentationFormat>
  <Paragraphs>56</Paragraphs>
  <Slides>12</Slides>
  <Notes>2</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12</vt:i4>
      </vt:variant>
    </vt:vector>
  </HeadingPairs>
  <TitlesOfParts>
    <vt:vector size="18" baseType="lpstr">
      <vt:lpstr>Arial</vt:lpstr>
      <vt:lpstr>Calibri</vt:lpstr>
      <vt:lpstr>Calibri Light</vt:lpstr>
      <vt:lpstr>Office Theme</vt:lpstr>
      <vt:lpstr>1_Office Theme</vt:lpstr>
      <vt:lpstr>2_Office Theme</vt:lpstr>
      <vt:lpstr>Data Modeling: A Model Eliciting Activity</vt:lpstr>
      <vt:lpstr>I notice…  I wonder…. What are the possible factors that explain the variation in this chance distribution? Are there alternative explanations?</vt:lpstr>
      <vt:lpstr>PowerPoint Presentation</vt:lpstr>
      <vt:lpstr>Prior modeling experiences in TinkerPlots:</vt:lpstr>
      <vt:lpstr>TinkerPlots Sampler Microworld </vt:lpstr>
      <vt:lpstr>MEA: Variation in a process</vt:lpstr>
      <vt:lpstr>Krista &amp; Mika’s Model</vt:lpstr>
      <vt:lpstr>PowerPoint Presentation</vt:lpstr>
      <vt:lpstr>Ali &amp; Leo’s model</vt:lpstr>
      <vt:lpstr>PowerPoint Presentation</vt:lpstr>
      <vt:lpstr>Statistical Modelling Framework: </vt:lpstr>
      <vt:lpstr>Further reading about a  models and modeling approach:</vt:lpstr>
    </vt:vector>
  </TitlesOfParts>
  <Company>ACG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Anne Patel</dc:creator>
  <cp:lastModifiedBy>Anne Patel</cp:lastModifiedBy>
  <cp:revision>10</cp:revision>
  <dcterms:created xsi:type="dcterms:W3CDTF">2018-11-21T20:34:10Z</dcterms:created>
  <dcterms:modified xsi:type="dcterms:W3CDTF">2018-11-25T05:52:19Z</dcterms:modified>
</cp:coreProperties>
</file>