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3"/>
  </p:notesMasterIdLst>
  <p:sldIdLst>
    <p:sldId id="256" r:id="rId2"/>
    <p:sldId id="288" r:id="rId3"/>
    <p:sldId id="263" r:id="rId4"/>
    <p:sldId id="274" r:id="rId5"/>
    <p:sldId id="266" r:id="rId6"/>
    <p:sldId id="264" r:id="rId7"/>
    <p:sldId id="262" r:id="rId8"/>
    <p:sldId id="275" r:id="rId9"/>
    <p:sldId id="270" r:id="rId10"/>
    <p:sldId id="286" r:id="rId11"/>
    <p:sldId id="276" r:id="rId12"/>
    <p:sldId id="260" r:id="rId13"/>
    <p:sldId id="287" r:id="rId14"/>
    <p:sldId id="261" r:id="rId15"/>
    <p:sldId id="257" r:id="rId16"/>
    <p:sldId id="271" r:id="rId17"/>
    <p:sldId id="272" r:id="rId18"/>
    <p:sldId id="278" r:id="rId19"/>
    <p:sldId id="280" r:id="rId20"/>
    <p:sldId id="277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Mee KIM" initials="SMK" lastIdx="2" clrIdx="0">
    <p:extLst>
      <p:ext uri="{19B8F6BF-5375-455C-9EA6-DF929625EA0E}">
        <p15:presenceInfo xmlns:p15="http://schemas.microsoft.com/office/powerpoint/2012/main" userId="S-1-5-21-1482476501-746137067-839522115-59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7T11:56:44.404" idx="2">
    <p:pos x="10" y="10"/>
    <p:text>deaths!!</p:text>
    <p:extLst>
      <p:ext uri="{C676402C-5697-4E1C-873F-D02D1690AC5C}">
        <p15:threadingInfo xmlns:p15="http://schemas.microsoft.com/office/powerpoint/2012/main" timeZoneBias="-7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6942-3527-4222-977E-5C4F5A8EAB8C}" type="datetimeFigureOut">
              <a:rPr lang="en-NZ" smtClean="0"/>
              <a:t>28/11/2017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7DD6-011C-4442-80E2-B83561AB771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0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About</a:t>
            </a:r>
            <a:r>
              <a:rPr lang="en-NZ" baseline="0" dirty="0" smtClean="0"/>
              <a:t> 10 000 paper </a:t>
            </a:r>
            <a:r>
              <a:rPr lang="en-NZ" baseline="0" dirty="0" err="1" smtClean="0"/>
              <a:t>nationwise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7DD6-011C-4442-80E2-B83561AB771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721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Scan through</a:t>
            </a:r>
            <a:r>
              <a:rPr lang="en-NZ" baseline="0" dirty="0" smtClean="0"/>
              <a:t> the list of AO’s and identify what you are not sure.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7DD6-011C-4442-80E2-B83561AB7718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136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7DD6-011C-4442-80E2-B83561AB7718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483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 is</a:t>
            </a:r>
            <a:r>
              <a:rPr lang="en-NZ" baseline="0" dirty="0" smtClean="0"/>
              <a:t> the Variable of interest?</a:t>
            </a:r>
          </a:p>
          <a:p>
            <a:r>
              <a:rPr lang="en-NZ" baseline="0" dirty="0" smtClean="0"/>
              <a:t>What values X can take?</a:t>
            </a:r>
          </a:p>
          <a:p>
            <a:r>
              <a:rPr lang="en-NZ" dirty="0" smtClean="0"/>
              <a:t>What</a:t>
            </a:r>
            <a:r>
              <a:rPr lang="en-NZ" baseline="0" dirty="0" smtClean="0"/>
              <a:t> do you wonder? How many buttons for how many cookies?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7DD6-011C-4442-80E2-B83561AB7718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21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lz7aELjGy_Y&amp;index=3&amp;list=LL0iVPFad3gLyycBGsalAYB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niorsecondary.tki.org.nz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niorsecondary.tki.org.nz/Mathematics-and-statistics/Achievement-objectives/AOs-by-level/AO-S8-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niorsecondary.tki.org.nz/Mathematics-and-statistics/Achievement-objectives/AOs-by-level/AO-S8-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eniorsecondary.tki.org.nz/Mathematics-and-statistics/Achievement-objectives/AOs-by-level/AO-S8-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1320555"/>
            <a:ext cx="9068586" cy="2590800"/>
          </a:xfrm>
        </p:spPr>
        <p:txBody>
          <a:bodyPr/>
          <a:lstStyle/>
          <a:p>
            <a:r>
              <a:rPr lang="en-NZ" sz="4000" dirty="0" smtClean="0"/>
              <a:t>Unfolding Secondary </a:t>
            </a:r>
            <a:r>
              <a:rPr lang="en-NZ" sz="4000" dirty="0" err="1" smtClean="0"/>
              <a:t>tki</a:t>
            </a:r>
            <a:r>
              <a:rPr lang="en-NZ" sz="4000" dirty="0" smtClean="0"/>
              <a:t> Activities for L3 Probabilities</a:t>
            </a:r>
            <a:endParaRPr lang="en-NZ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NZ" dirty="0" smtClean="0"/>
              <a:t>Sun Mee Kim</a:t>
            </a:r>
          </a:p>
          <a:p>
            <a:pPr algn="r"/>
            <a:r>
              <a:rPr lang="en-NZ" dirty="0" smtClean="0"/>
              <a:t>Westlake Girls </a:t>
            </a:r>
            <a:r>
              <a:rPr lang="en-NZ" dirty="0" err="1" smtClean="0"/>
              <a:t>Highschool</a:t>
            </a:r>
            <a:endParaRPr lang="en-NZ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43" y="3911355"/>
            <a:ext cx="2528378" cy="1529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5243" y="3325947"/>
            <a:ext cx="699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- A </a:t>
            </a:r>
            <a:r>
              <a:rPr lang="en-NZ" sz="2000" dirty="0" err="1" smtClean="0"/>
              <a:t>Calc</a:t>
            </a:r>
            <a:r>
              <a:rPr lang="en-NZ" sz="2000" dirty="0" smtClean="0"/>
              <a:t> teacher’s learning journey for teaching L3 Stat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1369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 smtClean="0"/>
              <a:t>Matchin</a:t>
            </a:r>
            <a:r>
              <a:rPr lang="en-NZ" b="1" dirty="0" smtClean="0"/>
              <a:t>g </a:t>
            </a:r>
            <a:r>
              <a:rPr lang="en-NZ" b="1" dirty="0" smtClean="0"/>
              <a:t>Activity) </a:t>
            </a:r>
            <a:br>
              <a:rPr lang="en-NZ" b="1" dirty="0" smtClean="0"/>
            </a:br>
            <a:r>
              <a:rPr lang="en-NZ" b="1" dirty="0" smtClean="0"/>
              <a:t>Indicators </a:t>
            </a:r>
            <a:r>
              <a:rPr lang="en-NZ" b="1" dirty="0" smtClean="0"/>
              <a:t>and </a:t>
            </a:r>
            <a:r>
              <a:rPr lang="en-NZ" b="1" dirty="0" smtClean="0"/>
              <a:t>NCEA Questions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57302"/>
            <a:ext cx="10058400" cy="3931920"/>
          </a:xfrm>
        </p:spPr>
        <p:txBody>
          <a:bodyPr>
            <a:normAutofit/>
          </a:bodyPr>
          <a:lstStyle/>
          <a:p>
            <a:r>
              <a:rPr lang="en-NZ" sz="3600" dirty="0" smtClean="0"/>
              <a:t> Might be a good idea to dissect the questions and decide which indicator is being assessment in each questions.  </a:t>
            </a:r>
          </a:p>
          <a:p>
            <a:r>
              <a:rPr lang="en-NZ" sz="3600" dirty="0" smtClean="0"/>
              <a:t>For teacher PLD.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9643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5126" y="73152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NZ" dirty="0" smtClean="0"/>
              <a:t>What does it mean in terms of the Teaching ?</a:t>
            </a:r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 smtClean="0">
                <a:latin typeface="Script MT Bold" panose="03040602040607080904" pitchFamily="66" charset="0"/>
                <a:sym typeface="Wingdings" panose="05000000000000000000" pitchFamily="2" charset="2"/>
              </a:rPr>
              <a:t> </a:t>
            </a:r>
            <a:r>
              <a:rPr lang="en-NZ" sz="4000" dirty="0" smtClean="0">
                <a:latin typeface="Script MT Bold" panose="03040602040607080904" pitchFamily="66" charset="0"/>
              </a:rPr>
              <a:t> Introductory Activity  : Experiment and/or</a:t>
            </a:r>
          </a:p>
          <a:p>
            <a:pPr marL="0" indent="0">
              <a:buNone/>
            </a:pPr>
            <a:r>
              <a:rPr lang="en-NZ" sz="4000" dirty="0">
                <a:latin typeface="Script MT Bold" panose="03040602040607080904" pitchFamily="66" charset="0"/>
              </a:rPr>
              <a:t>	</a:t>
            </a:r>
            <a:r>
              <a:rPr lang="en-NZ" sz="4000" dirty="0" smtClean="0">
                <a:latin typeface="Script MT Bold" panose="03040602040607080904" pitchFamily="66" charset="0"/>
              </a:rPr>
              <a:t>					  Simulation</a:t>
            </a:r>
          </a:p>
          <a:p>
            <a:pPr marL="0" indent="0">
              <a:buNone/>
            </a:pPr>
            <a:r>
              <a:rPr lang="en-NZ" sz="4000" dirty="0" smtClean="0">
                <a:latin typeface="Script MT Bold" panose="03040602040607080904" pitchFamily="66" charset="0"/>
              </a:rPr>
              <a:t> </a:t>
            </a:r>
          </a:p>
          <a:p>
            <a:pPr marL="0" indent="0">
              <a:buNone/>
            </a:pPr>
            <a:r>
              <a:rPr lang="en-NZ" sz="4000" dirty="0" smtClean="0">
                <a:latin typeface="Script MT Bold" panose="03040602040607080904" pitchFamily="66" charset="0"/>
                <a:sym typeface="Wingdings" panose="05000000000000000000" pitchFamily="2" charset="2"/>
              </a:rPr>
              <a:t> </a:t>
            </a:r>
            <a:r>
              <a:rPr lang="en-NZ" sz="4000" dirty="0" smtClean="0">
                <a:latin typeface="Script MT Bold" panose="03040602040607080904" pitchFamily="66" charset="0"/>
              </a:rPr>
              <a:t> Start from the Graphs?  </a:t>
            </a:r>
          </a:p>
          <a:p>
            <a:pPr marL="0" indent="0">
              <a:buNone/>
            </a:pPr>
            <a:r>
              <a:rPr lang="en-NZ" sz="4000" dirty="0" smtClean="0">
                <a:latin typeface="Script MT Bold" panose="03040602040607080904" pitchFamily="66" charset="0"/>
                <a:sym typeface="Wingdings" panose="05000000000000000000" pitchFamily="2" charset="2"/>
              </a:rPr>
              <a:t>  Lots of </a:t>
            </a:r>
            <a:r>
              <a:rPr lang="en-NZ" sz="4000" dirty="0" smtClean="0">
                <a:latin typeface="Script MT Bold" panose="03040602040607080904" pitchFamily="66" charset="0"/>
                <a:sym typeface="Wingdings" panose="05000000000000000000" pitchFamily="2" charset="2"/>
              </a:rPr>
              <a:t>Graphs in context</a:t>
            </a:r>
            <a:endParaRPr lang="en-NZ" sz="40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423564" cy="95067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do you notice</a:t>
            </a:r>
            <a:r>
              <a:rPr lang="en-NZ" dirty="0" smtClean="0"/>
              <a:t>?/</a:t>
            </a:r>
            <a:br>
              <a:rPr lang="en-NZ" dirty="0" smtClean="0"/>
            </a:br>
            <a:r>
              <a:rPr lang="en-NZ" dirty="0" smtClean="0"/>
              <a:t>What do you wonder?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723900" y="5912323"/>
            <a:ext cx="10965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100" dirty="0" smtClean="0"/>
              <a:t>The </a:t>
            </a:r>
            <a:r>
              <a:rPr lang="en-NZ" sz="1100" dirty="0"/>
              <a:t>Poisson Distribution: https://www.umass.edu/wsp/resources/poisson/#features</a:t>
            </a:r>
          </a:p>
          <a:p>
            <a:r>
              <a:rPr lang="en-NZ" sz="1100" dirty="0" smtClean="0"/>
              <a:t>What’s going on this graph: https://www.nytimes.com/2017/09/06/learning/announcing-a-new-monthly-feature-whats-going-on-in-this-graph.html?_r=1</a:t>
            </a:r>
            <a:endParaRPr lang="en-NZ" sz="1100" dirty="0"/>
          </a:p>
        </p:txBody>
      </p:sp>
      <p:sp>
        <p:nvSpPr>
          <p:cNvPr id="6" name="Rectangle 5"/>
          <p:cNvSpPr/>
          <p:nvPr/>
        </p:nvSpPr>
        <p:spPr>
          <a:xfrm>
            <a:off x="682336" y="6343210"/>
            <a:ext cx="1043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100" dirty="0" smtClean="0"/>
              <a:t>Making sense of Noticing and Wondering: https</a:t>
            </a:r>
            <a:r>
              <a:rPr lang="en-NZ" sz="1100" dirty="0"/>
              <a:t>://www.youtube.com/watch?v=lz7aELjGy_Y&amp;index=3&amp;list=LL0iVPFad3gLyycBGsalAYBw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469" y="1730848"/>
            <a:ext cx="7134225" cy="41814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44429" y="2503615"/>
            <a:ext cx="5472545" cy="2553689"/>
            <a:chOff x="2244429" y="2503615"/>
            <a:chExt cx="5472545" cy="2553689"/>
          </a:xfrm>
        </p:grpSpPr>
        <p:sp>
          <p:nvSpPr>
            <p:cNvPr id="12" name="Freeform 11"/>
            <p:cNvSpPr/>
            <p:nvPr/>
          </p:nvSpPr>
          <p:spPr>
            <a:xfrm>
              <a:off x="2244429" y="2503615"/>
              <a:ext cx="1510146" cy="2128843"/>
            </a:xfrm>
            <a:custGeom>
              <a:avLst/>
              <a:gdLst>
                <a:gd name="connsiteX0" fmla="*/ 0 w 1690255"/>
                <a:gd name="connsiteY0" fmla="*/ 286585 h 2226221"/>
                <a:gd name="connsiteX1" fmla="*/ 443346 w 1690255"/>
                <a:gd name="connsiteY1" fmla="*/ 161894 h 2226221"/>
                <a:gd name="connsiteX2" fmla="*/ 1690255 w 1690255"/>
                <a:gd name="connsiteY2" fmla="*/ 2226221 h 222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0255" h="2226221">
                  <a:moveTo>
                    <a:pt x="0" y="286585"/>
                  </a:moveTo>
                  <a:cubicBezTo>
                    <a:pt x="80818" y="62603"/>
                    <a:pt x="161637" y="-161379"/>
                    <a:pt x="443346" y="161894"/>
                  </a:cubicBezTo>
                  <a:cubicBezTo>
                    <a:pt x="725055" y="485167"/>
                    <a:pt x="1207655" y="1355694"/>
                    <a:pt x="1690255" y="222622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Arc 12"/>
            <p:cNvSpPr/>
            <p:nvPr/>
          </p:nvSpPr>
          <p:spPr>
            <a:xfrm rot="10800000">
              <a:off x="3726865" y="4031673"/>
              <a:ext cx="3990109" cy="1025631"/>
            </a:xfrm>
            <a:prstGeom prst="arc">
              <a:avLst>
                <a:gd name="adj1" fmla="val 16200000"/>
                <a:gd name="adj2" fmla="val 215025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9702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19" y="1662544"/>
            <a:ext cx="9104570" cy="43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94" y="642594"/>
            <a:ext cx="4054388" cy="1371600"/>
          </a:xfrm>
        </p:spPr>
        <p:txBody>
          <a:bodyPr>
            <a:normAutofit/>
          </a:bodyPr>
          <a:lstStyle/>
          <a:p>
            <a:r>
              <a:rPr lang="en-NZ" b="1" dirty="0" err="1" smtClean="0"/>
              <a:t>Bortkiewicz</a:t>
            </a:r>
            <a:r>
              <a:rPr lang="en-NZ" b="1" dirty="0" smtClean="0"/>
              <a:t>	</a:t>
            </a:r>
            <a:endParaRPr lang="en-NZ" dirty="0"/>
          </a:p>
        </p:txBody>
      </p:sp>
      <p:pic>
        <p:nvPicPr>
          <p:cNvPr id="1026" name="Picture 2" descr="Image result for Bortkiewi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9" y="2014194"/>
            <a:ext cx="2757443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isson simeon denis biogra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02" y="1946881"/>
            <a:ext cx="3258914" cy="38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967" y="2134679"/>
            <a:ext cx="3451513" cy="3081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8802" y="866729"/>
            <a:ext cx="3650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5400" b="1" dirty="0">
                <a:latin typeface="Algerian" panose="04020705040A02060702" pitchFamily="82" charset="0"/>
              </a:rPr>
              <a:t>Poisson</a:t>
            </a:r>
            <a:endParaRPr lang="en-NZ" sz="5400" dirty="0"/>
          </a:p>
        </p:txBody>
      </p:sp>
      <p:sp>
        <p:nvSpPr>
          <p:cNvPr id="4" name="Rectangle 3"/>
          <p:cNvSpPr/>
          <p:nvPr/>
        </p:nvSpPr>
        <p:spPr>
          <a:xfrm>
            <a:off x="8740486" y="866729"/>
            <a:ext cx="3264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1" dirty="0">
                <a:latin typeface="Berlin Sans FB Demi" panose="020E0802020502020306" pitchFamily="34" charset="0"/>
              </a:rPr>
              <a:t>De </a:t>
            </a:r>
            <a:r>
              <a:rPr lang="en-NZ" sz="4400" b="1" dirty="0" err="1">
                <a:latin typeface="Berlin Sans FB Demi" panose="020E0802020502020306" pitchFamily="34" charset="0"/>
              </a:rPr>
              <a:t>Moivre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20812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Fatal Horse Kicks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132" y="2014194"/>
            <a:ext cx="5204868" cy="3147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1668" y="1328394"/>
            <a:ext cx="5490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Ten army corps were observed over 20 years, giving a total of 200 observations of one corps for a one year period. </a:t>
            </a:r>
            <a:endParaRPr lang="en-NZ" sz="2000" dirty="0" smtClean="0"/>
          </a:p>
          <a:p>
            <a:r>
              <a:rPr lang="en-NZ" sz="2000" dirty="0" smtClean="0"/>
              <a:t>The </a:t>
            </a:r>
            <a:r>
              <a:rPr lang="en-NZ" sz="2000" dirty="0"/>
              <a:t>total deaths from horse kicks were </a:t>
            </a:r>
            <a:r>
              <a:rPr lang="en-NZ" sz="2000" dirty="0" smtClean="0"/>
              <a:t>122.</a:t>
            </a:r>
          </a:p>
          <a:p>
            <a:endParaRPr lang="en-NZ" sz="2000" dirty="0"/>
          </a:p>
          <a:p>
            <a:r>
              <a:rPr lang="en-NZ" sz="2000" dirty="0" smtClean="0"/>
              <a:t>Rate  = 122/ 200 = 0.61</a:t>
            </a:r>
            <a:endParaRPr lang="en-NZ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0995"/>
              </p:ext>
            </p:extLst>
          </p:nvPr>
        </p:nvGraphicFramePr>
        <p:xfrm>
          <a:off x="6733307" y="3543883"/>
          <a:ext cx="50291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79">
                  <a:extLst>
                    <a:ext uri="{9D8B030D-6E8A-4147-A177-3AD203B41FA5}">
                      <a16:colId xmlns:a16="http://schemas.microsoft.com/office/drawing/2014/main" val="2924589776"/>
                    </a:ext>
                  </a:extLst>
                </a:gridCol>
                <a:gridCol w="1129651">
                  <a:extLst>
                    <a:ext uri="{9D8B030D-6E8A-4147-A177-3AD203B41FA5}">
                      <a16:colId xmlns:a16="http://schemas.microsoft.com/office/drawing/2014/main" val="2181092512"/>
                    </a:ext>
                  </a:extLst>
                </a:gridCol>
                <a:gridCol w="1355581">
                  <a:extLst>
                    <a:ext uri="{9D8B030D-6E8A-4147-A177-3AD203B41FA5}">
                      <a16:colId xmlns:a16="http://schemas.microsoft.com/office/drawing/2014/main" val="3222296514"/>
                    </a:ext>
                  </a:extLst>
                </a:gridCol>
                <a:gridCol w="1577488">
                  <a:extLst>
                    <a:ext uri="{9D8B030D-6E8A-4147-A177-3AD203B41FA5}">
                      <a16:colId xmlns:a16="http://schemas.microsoft.com/office/drawing/2014/main" val="3902453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Deaths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Model Estimate 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Expected Number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Actual deaths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7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109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7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65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22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3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5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58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8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6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1066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48" y="5029200"/>
            <a:ext cx="23812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704" y="158992"/>
            <a:ext cx="10058400" cy="1371600"/>
          </a:xfrm>
        </p:spPr>
        <p:txBody>
          <a:bodyPr>
            <a:normAutofit/>
          </a:bodyPr>
          <a:lstStyle/>
          <a:p>
            <a:pPr algn="r"/>
            <a:r>
              <a:rPr lang="en-NZ" dirty="0" smtClean="0"/>
              <a:t>Yummy </a:t>
            </a:r>
            <a:r>
              <a:rPr lang="en-NZ" dirty="0"/>
              <a:t>Experiment </a:t>
            </a:r>
            <a:br>
              <a:rPr lang="en-NZ" dirty="0"/>
            </a:br>
            <a:r>
              <a:rPr lang="en-NZ" sz="3200" dirty="0" smtClean="0"/>
              <a:t>Introduction </a:t>
            </a:r>
            <a:r>
              <a:rPr lang="en-NZ" sz="3200" dirty="0"/>
              <a:t>to Poisson Distribution Model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107569"/>
              </p:ext>
            </p:extLst>
          </p:nvPr>
        </p:nvGraphicFramePr>
        <p:xfrm>
          <a:off x="1755631" y="1440604"/>
          <a:ext cx="10058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255">
                  <a:extLst>
                    <a:ext uri="{9D8B030D-6E8A-4147-A177-3AD203B41FA5}">
                      <a16:colId xmlns:a16="http://schemas.microsoft.com/office/drawing/2014/main" val="794482054"/>
                    </a:ext>
                  </a:extLst>
                </a:gridCol>
                <a:gridCol w="1183573">
                  <a:extLst>
                    <a:ext uri="{9D8B030D-6E8A-4147-A177-3AD203B41FA5}">
                      <a16:colId xmlns:a16="http://schemas.microsoft.com/office/drawing/2014/main" val="403724721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973347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20077714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95244920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58506162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69918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346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76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073858"/>
                  </a:ext>
                </a:extLst>
              </a:tr>
            </a:tbl>
          </a:graphicData>
        </a:graphic>
      </p:graphicFrame>
      <p:pic>
        <p:nvPicPr>
          <p:cNvPr id="4" name="Picture 3" descr="Image result for choco chip cookie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4634" r="10248" b="19855"/>
          <a:stretch/>
        </p:blipFill>
        <p:spPr bwMode="auto">
          <a:xfrm>
            <a:off x="389083" y="588279"/>
            <a:ext cx="1495135" cy="1143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537" y="2658095"/>
            <a:ext cx="457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Dot Plot /Bar Graph</a:t>
            </a:r>
          </a:p>
          <a:p>
            <a:r>
              <a:rPr lang="en-NZ" dirty="0" smtClean="0"/>
              <a:t>-&gt; add  Experimental Estimate (Relative Frequency) axis</a:t>
            </a:r>
          </a:p>
          <a:p>
            <a:r>
              <a:rPr lang="en-NZ" dirty="0" smtClean="0"/>
              <a:t>-&gt; turn it into a probability distribution graph</a:t>
            </a:r>
          </a:p>
          <a:p>
            <a:endParaRPr lang="en-NZ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572561" y="2705528"/>
            <a:ext cx="6191543" cy="3067960"/>
            <a:chOff x="5126902" y="3343033"/>
            <a:chExt cx="6191543" cy="3067960"/>
          </a:xfrm>
        </p:grpSpPr>
        <p:pic>
          <p:nvPicPr>
            <p:cNvPr id="7" name="Picture 6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22127"/>
            <a:stretch/>
          </p:blipFill>
          <p:spPr bwMode="auto">
            <a:xfrm>
              <a:off x="5600325" y="3521592"/>
              <a:ext cx="5317057" cy="24219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5583382" y="3493981"/>
              <a:ext cx="13854" cy="244955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848110" y="3493980"/>
              <a:ext cx="13854" cy="24495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9826265" y="4496659"/>
              <a:ext cx="2645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rgbClr val="FF0000"/>
                  </a:solidFill>
                </a:rPr>
                <a:t>Relative Frequency</a:t>
              </a:r>
              <a:endParaRPr lang="en-NZ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973276" y="4549481"/>
              <a:ext cx="2645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600" dirty="0" smtClean="0">
                  <a:solidFill>
                    <a:srgbClr val="0070C0"/>
                  </a:solidFill>
                </a:rPr>
                <a:t>frequency</a:t>
              </a:r>
              <a:endParaRPr lang="en-NZ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597236" y="5899278"/>
              <a:ext cx="52508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68422" y="6041661"/>
              <a:ext cx="2776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# of chocolate buttons</a:t>
              </a:r>
              <a:endParaRPr lang="en-NZ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631" y="1416765"/>
            <a:ext cx="10058398" cy="4602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8537" y="41827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b="1" dirty="0" smtClean="0"/>
              <a:t>What </a:t>
            </a:r>
            <a:r>
              <a:rPr lang="en-NZ" b="1" dirty="0"/>
              <a:t>do you notice</a:t>
            </a:r>
            <a:r>
              <a:rPr lang="en-NZ" b="1" dirty="0" smtClean="0"/>
              <a:t>?</a:t>
            </a:r>
            <a:endParaRPr lang="en-NZ" b="1" dirty="0"/>
          </a:p>
        </p:txBody>
      </p:sp>
      <p:sp>
        <p:nvSpPr>
          <p:cNvPr id="16" name="Rectangle 15"/>
          <p:cNvSpPr/>
          <p:nvPr/>
        </p:nvSpPr>
        <p:spPr>
          <a:xfrm>
            <a:off x="268537" y="45601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b="1" dirty="0" smtClean="0"/>
              <a:t>Estimate the Mean , SD</a:t>
            </a:r>
          </a:p>
          <a:p>
            <a:endParaRPr lang="en-NZ" b="1" dirty="0"/>
          </a:p>
        </p:txBody>
      </p:sp>
      <p:sp>
        <p:nvSpPr>
          <p:cNvPr id="17" name="Rectangle 16"/>
          <p:cNvSpPr/>
          <p:nvPr/>
        </p:nvSpPr>
        <p:spPr>
          <a:xfrm>
            <a:off x="268537" y="5104476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/>
              <a:t>Calculate the Mean, SD</a:t>
            </a:r>
            <a:endParaRPr lang="en-NZ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32" y="5464541"/>
            <a:ext cx="3128014" cy="110719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40538" y="6042045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 smtClean="0"/>
              <a:t>Do some calculations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54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u="sng" dirty="0" smtClean="0"/>
              <a:t>Poisson Model</a:t>
            </a:r>
            <a:br>
              <a:rPr lang="en-NZ" u="sng" dirty="0" smtClean="0"/>
            </a:br>
            <a:r>
              <a:rPr lang="en-NZ" sz="3600" dirty="0" err="1" smtClean="0"/>
              <a:t>Model</a:t>
            </a:r>
            <a:r>
              <a:rPr lang="en-NZ" sz="3600" dirty="0" smtClean="0"/>
              <a:t> Estimates vs  Experimental Estimates</a:t>
            </a:r>
            <a:r>
              <a:rPr lang="en-NZ" dirty="0" smtClean="0"/>
              <a:t> </a:t>
            </a:r>
            <a:br>
              <a:rPr lang="en-NZ" dirty="0" smtClean="0"/>
            </a:b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85410"/>
              </p:ext>
            </p:extLst>
          </p:nvPr>
        </p:nvGraphicFramePr>
        <p:xfrm>
          <a:off x="900170" y="2138867"/>
          <a:ext cx="9823248" cy="2156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009">
                  <a:extLst>
                    <a:ext uri="{9D8B030D-6E8A-4147-A177-3AD203B41FA5}">
                      <a16:colId xmlns:a16="http://schemas.microsoft.com/office/drawing/2014/main" val="2348195062"/>
                    </a:ext>
                  </a:extLst>
                </a:gridCol>
                <a:gridCol w="7404239">
                  <a:extLst>
                    <a:ext uri="{9D8B030D-6E8A-4147-A177-3AD203B41FA5}">
                      <a16:colId xmlns:a16="http://schemas.microsoft.com/office/drawing/2014/main" val="1983504961"/>
                    </a:ext>
                  </a:extLst>
                </a:gridCol>
              </a:tblGrid>
              <a:tr h="48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x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0601955"/>
                  </a:ext>
                </a:extLst>
              </a:tr>
              <a:tr h="524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Frequency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 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942697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Experimental Estimates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 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080010"/>
                  </a:ext>
                </a:extLst>
              </a:tr>
              <a:tr h="56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>
                          <a:effectLst/>
                        </a:rPr>
                        <a:t>Model  Estimates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</a:rPr>
                        <a:t> 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9281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170" y="1702437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One and only parameter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70" y="4531283"/>
            <a:ext cx="78309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Sketch the model estimates over the experimental estimate.</a:t>
            </a:r>
          </a:p>
          <a:p>
            <a:endParaRPr lang="en-NZ" sz="2000" b="1" dirty="0" smtClean="0"/>
          </a:p>
          <a:p>
            <a:r>
              <a:rPr lang="en-NZ" sz="2000" b="1" dirty="0" smtClean="0"/>
              <a:t>What do you notice?     Discuss the Fit of the model   “SCS CC”</a:t>
            </a:r>
          </a:p>
          <a:p>
            <a:endParaRPr lang="en-NZ" sz="2000" b="1" dirty="0"/>
          </a:p>
          <a:p>
            <a:r>
              <a:rPr lang="en-NZ" sz="2000" b="1" dirty="0" smtClean="0"/>
              <a:t>Mean = variance?</a:t>
            </a:r>
            <a:endParaRPr lang="en-NZ" b="1" dirty="0"/>
          </a:p>
        </p:txBody>
      </p:sp>
      <p:pic>
        <p:nvPicPr>
          <p:cNvPr id="7" name="Picture 6" descr="Image result for choco chip cookie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4634" r="10248" b="19855"/>
          <a:stretch/>
        </p:blipFill>
        <p:spPr bwMode="auto">
          <a:xfrm>
            <a:off x="10377632" y="517921"/>
            <a:ext cx="1495135" cy="1143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8854" y="1677947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n-NZ" b="1" dirty="0">
                <a:solidFill>
                  <a:srgbClr val="FF0000"/>
                </a:solidFill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10661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Yummy Experiment </a:t>
            </a:r>
            <a:r>
              <a:rPr lang="en-NZ" dirty="0"/>
              <a:t/>
            </a:r>
            <a:br>
              <a:rPr lang="en-NZ" dirty="0"/>
            </a:br>
            <a:r>
              <a:rPr lang="en-NZ" sz="2800" dirty="0"/>
              <a:t>Introduction to </a:t>
            </a:r>
            <a:r>
              <a:rPr lang="en-NZ" sz="2800" dirty="0" smtClean="0"/>
              <a:t>Normal </a:t>
            </a:r>
            <a:r>
              <a:rPr lang="en-NZ" sz="2800" dirty="0"/>
              <a:t>Distribution Model </a:t>
            </a:r>
            <a:endParaRPr lang="en-N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30" y="2014194"/>
            <a:ext cx="71818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“Cards, Dice and Distribution”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Mind reader   : with 12 picture </a:t>
            </a:r>
            <a:r>
              <a:rPr lang="en-NZ" sz="3200" dirty="0" smtClean="0"/>
              <a:t>cards for Binomial</a:t>
            </a:r>
            <a:endParaRPr lang="en-NZ" sz="3200" dirty="0" smtClean="0"/>
          </a:p>
          <a:p>
            <a:endParaRPr lang="en-NZ" sz="3200" dirty="0"/>
          </a:p>
          <a:p>
            <a:r>
              <a:rPr lang="en-NZ" sz="3200" dirty="0" smtClean="0"/>
              <a:t>Double </a:t>
            </a:r>
            <a:r>
              <a:rPr lang="en-NZ" sz="3200" dirty="0" smtClean="0"/>
              <a:t>6s : for Poisson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936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Senior </a:t>
            </a:r>
            <a:br>
              <a:rPr lang="en-NZ" dirty="0" smtClean="0"/>
            </a:br>
            <a:r>
              <a:rPr lang="en-NZ" dirty="0" smtClean="0"/>
              <a:t>Secondary </a:t>
            </a:r>
            <a:br>
              <a:rPr lang="en-NZ" dirty="0" smtClean="0"/>
            </a:br>
            <a:r>
              <a:rPr lang="en-NZ" dirty="0" smtClean="0"/>
              <a:t>Guide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sz="3600" dirty="0" smtClean="0"/>
          </a:p>
          <a:p>
            <a:r>
              <a:rPr lang="en-NZ" sz="3600" dirty="0" smtClean="0"/>
              <a:t>Indicators</a:t>
            </a:r>
          </a:p>
          <a:p>
            <a:endParaRPr lang="en-NZ" sz="3600" dirty="0"/>
          </a:p>
          <a:p>
            <a:r>
              <a:rPr lang="en-NZ" sz="3600" dirty="0" smtClean="0"/>
              <a:t>Activities</a:t>
            </a:r>
            <a:endParaRPr lang="en-NZ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86945" y="1080655"/>
            <a:ext cx="54032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/>
              <a:t>We would need,</a:t>
            </a:r>
          </a:p>
          <a:p>
            <a:endParaRPr lang="en-NZ" sz="3200" dirty="0"/>
          </a:p>
          <a:p>
            <a:r>
              <a:rPr lang="en-NZ" sz="3200" dirty="0" smtClean="0"/>
              <a:t>Graphics Calculator</a:t>
            </a:r>
          </a:p>
          <a:p>
            <a:endParaRPr lang="en-NZ" sz="3200" dirty="0"/>
          </a:p>
          <a:p>
            <a:r>
              <a:rPr lang="en-NZ" sz="3200" dirty="0" smtClean="0"/>
              <a:t>Pen</a:t>
            </a:r>
          </a:p>
          <a:p>
            <a:endParaRPr lang="en-NZ" sz="3200" dirty="0"/>
          </a:p>
          <a:p>
            <a:r>
              <a:rPr lang="en-NZ" sz="3200" dirty="0" smtClean="0"/>
              <a:t>Device connected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5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2014194"/>
            <a:ext cx="10903528" cy="4594167"/>
          </a:xfrm>
        </p:spPr>
        <p:txBody>
          <a:bodyPr>
            <a:noAutofit/>
          </a:bodyPr>
          <a:lstStyle/>
          <a:p>
            <a:r>
              <a:rPr lang="en-NZ" sz="2400" dirty="0" smtClean="0"/>
              <a:t>Introductory </a:t>
            </a:r>
            <a:r>
              <a:rPr lang="en-NZ" sz="2400" dirty="0"/>
              <a:t>Activity for each distribution for an opportunity draw table, graph. Then notice things and compare with the model.</a:t>
            </a:r>
          </a:p>
          <a:p>
            <a:pPr marL="0" indent="0">
              <a:buNone/>
            </a:pPr>
            <a:endParaRPr lang="en-N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NZ" sz="2400" dirty="0"/>
              <a:t> SSG  &amp; Professional Development</a:t>
            </a:r>
          </a:p>
          <a:p>
            <a:pPr>
              <a:buFontTx/>
              <a:buChar char="-"/>
            </a:pPr>
            <a:r>
              <a:rPr lang="en-NZ" sz="2400" dirty="0" err="1"/>
              <a:t>Nzmaths</a:t>
            </a:r>
            <a:r>
              <a:rPr lang="en-NZ" sz="2400" dirty="0"/>
              <a:t> PLC,  FB Groups</a:t>
            </a:r>
          </a:p>
          <a:p>
            <a:pPr>
              <a:buFontTx/>
              <a:buChar char="-"/>
            </a:pPr>
            <a:r>
              <a:rPr lang="en-NZ" sz="2400" dirty="0" err="1"/>
              <a:t>Censusat</a:t>
            </a:r>
            <a:r>
              <a:rPr lang="en-NZ" sz="2400" dirty="0"/>
              <a:t> school, </a:t>
            </a:r>
            <a:r>
              <a:rPr lang="en-NZ" sz="2400" dirty="0" err="1"/>
              <a:t>Nayland</a:t>
            </a:r>
            <a:r>
              <a:rPr lang="en-NZ" sz="2400" dirty="0"/>
              <a:t>, </a:t>
            </a:r>
            <a:r>
              <a:rPr lang="en-NZ" sz="2400" dirty="0" err="1"/>
              <a:t>MathsNZ</a:t>
            </a:r>
            <a:r>
              <a:rPr lang="en-NZ" sz="2400" dirty="0"/>
              <a:t> student</a:t>
            </a:r>
          </a:p>
          <a:p>
            <a:pPr>
              <a:buFontTx/>
              <a:buChar char="-"/>
            </a:pPr>
            <a:r>
              <a:rPr lang="en-NZ" sz="2400" dirty="0"/>
              <a:t>Dr </a:t>
            </a:r>
            <a:r>
              <a:rPr lang="en-NZ" sz="2400" dirty="0" err="1"/>
              <a:t>Nic’s</a:t>
            </a:r>
            <a:r>
              <a:rPr lang="en-NZ" sz="2400" dirty="0"/>
              <a:t> blog, teaching statistics is awesome</a:t>
            </a:r>
          </a:p>
          <a:p>
            <a:pPr>
              <a:buFontTx/>
              <a:buChar char="-"/>
            </a:pPr>
            <a:r>
              <a:rPr lang="en-NZ" sz="2400" dirty="0"/>
              <a:t>Google </a:t>
            </a:r>
          </a:p>
          <a:p>
            <a:pPr>
              <a:buFontTx/>
              <a:buChar char="-"/>
            </a:pPr>
            <a:endParaRPr lang="en-N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NZ" sz="2400" dirty="0"/>
              <a:t> Perfect Textbook??</a:t>
            </a:r>
            <a:r>
              <a:rPr lang="en-NZ" sz="2400" dirty="0" smtClean="0"/>
              <a:t>I</a:t>
            </a:r>
          </a:p>
          <a:p>
            <a:pPr>
              <a:buFontTx/>
              <a:buChar char="-"/>
            </a:pPr>
            <a:endParaRPr lang="en-NZ" sz="2400" dirty="0"/>
          </a:p>
          <a:p>
            <a:pPr>
              <a:buFontTx/>
              <a:buChar char="-"/>
            </a:pPr>
            <a:endParaRPr lang="en-NZ" sz="2400" dirty="0" smtClean="0"/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651" y="3221355"/>
            <a:ext cx="24098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492" y="2429830"/>
            <a:ext cx="5237017" cy="1371600"/>
          </a:xfrm>
        </p:spPr>
        <p:txBody>
          <a:bodyPr/>
          <a:lstStyle/>
          <a:p>
            <a:r>
              <a:rPr lang="en-NZ" dirty="0" smtClean="0"/>
              <a:t>Thank you!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626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 we notice?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62" y="2185643"/>
            <a:ext cx="4319838" cy="28205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15363"/>
            <a:ext cx="4522674" cy="27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Assessment Report  2016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82" y="2652711"/>
            <a:ext cx="5827545" cy="279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2" y="2165202"/>
            <a:ext cx="4305300" cy="3905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71307" y="2165202"/>
            <a:ext cx="6511637" cy="3324659"/>
            <a:chOff x="5943599" y="2147886"/>
            <a:chExt cx="5955865" cy="2430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599" y="2672965"/>
              <a:ext cx="5955865" cy="19050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599" y="2147886"/>
              <a:ext cx="4867275" cy="50482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6262254" y="4946073"/>
            <a:ext cx="5929745" cy="3602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04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747" y="20913"/>
            <a:ext cx="10058400" cy="1371600"/>
          </a:xfrm>
        </p:spPr>
        <p:txBody>
          <a:bodyPr/>
          <a:lstStyle/>
          <a:p>
            <a:r>
              <a:rPr lang="en-NZ" dirty="0" smtClean="0"/>
              <a:t>Exam 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55964"/>
            <a:ext cx="10058400" cy="5079076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2014						2015	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65" y="1328394"/>
            <a:ext cx="4634989" cy="40338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42109" y="1438542"/>
            <a:ext cx="4516583" cy="4656382"/>
            <a:chOff x="860516" y="1190302"/>
            <a:chExt cx="6134100" cy="54720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516" y="1190302"/>
              <a:ext cx="6134100" cy="3600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516" y="4835215"/>
              <a:ext cx="6134100" cy="1827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17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57164" cy="13716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Text Book   </a:t>
            </a:r>
            <a:br>
              <a:rPr lang="en-NZ" dirty="0" smtClean="0"/>
            </a:br>
            <a:r>
              <a:rPr lang="en-NZ" dirty="0" smtClean="0"/>
              <a:t>- Discrete Probability Distributions	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NZ" dirty="0" smtClean="0"/>
          </a:p>
          <a:p>
            <a:pPr marL="0" indent="0">
              <a:buNone/>
            </a:pPr>
            <a:r>
              <a:rPr lang="en-NZ" sz="2400" b="1" dirty="0" smtClean="0"/>
              <a:t>Binomial  Distribution (Chapter 15): </a:t>
            </a:r>
          </a:p>
          <a:p>
            <a:r>
              <a:rPr lang="en-NZ" dirty="0"/>
              <a:t> </a:t>
            </a:r>
            <a:r>
              <a:rPr lang="en-NZ" dirty="0" smtClean="0"/>
              <a:t>  26 pages, </a:t>
            </a:r>
          </a:p>
          <a:p>
            <a:r>
              <a:rPr lang="en-NZ" dirty="0"/>
              <a:t> </a:t>
            </a:r>
            <a:r>
              <a:rPr lang="en-NZ" dirty="0" smtClean="0"/>
              <a:t>  2 graphs (1 in note, 1 in investigation, none in Ex.)  </a:t>
            </a:r>
          </a:p>
          <a:p>
            <a:r>
              <a:rPr lang="en-NZ" dirty="0"/>
              <a:t> </a:t>
            </a:r>
            <a:r>
              <a:rPr lang="en-NZ" dirty="0" smtClean="0"/>
              <a:t>  3 tables  (1 in the note, 2 in Ex. -&gt; all on calculating mean or SD )</a:t>
            </a:r>
          </a:p>
          <a:p>
            <a:endParaRPr lang="en-NZ" dirty="0"/>
          </a:p>
          <a:p>
            <a:pPr marL="0" indent="0">
              <a:lnSpc>
                <a:spcPct val="110000"/>
              </a:lnSpc>
              <a:buNone/>
            </a:pPr>
            <a:r>
              <a:rPr lang="en-NZ" sz="2400" b="1" dirty="0"/>
              <a:t>Poisson Distribution  (Chapter 16)</a:t>
            </a:r>
          </a:p>
          <a:p>
            <a:r>
              <a:rPr lang="en-NZ" dirty="0" smtClean="0"/>
              <a:t>17  pages</a:t>
            </a:r>
          </a:p>
          <a:p>
            <a:r>
              <a:rPr lang="en-NZ" dirty="0" smtClean="0"/>
              <a:t>2 graphs (both in investigation)</a:t>
            </a:r>
          </a:p>
          <a:p>
            <a:r>
              <a:rPr lang="en-NZ" dirty="0" smtClean="0"/>
              <a:t>4 </a:t>
            </a:r>
            <a:r>
              <a:rPr lang="en-NZ" dirty="0"/>
              <a:t>tables </a:t>
            </a:r>
            <a:r>
              <a:rPr lang="en-NZ" dirty="0" smtClean="0"/>
              <a:t>(1 </a:t>
            </a:r>
            <a:r>
              <a:rPr lang="en-NZ" dirty="0"/>
              <a:t>in </a:t>
            </a:r>
            <a:r>
              <a:rPr lang="en-NZ" dirty="0" smtClean="0"/>
              <a:t>investigation, 3 </a:t>
            </a:r>
            <a:r>
              <a:rPr lang="en-NZ" dirty="0"/>
              <a:t>in Ex. -&gt; all on calculating mean or SD )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19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531758"/>
            <a:ext cx="6167591" cy="4862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5423" y="631823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3"/>
              </a:rPr>
              <a:t>http://seniorsecondary.tki.org.nz</a:t>
            </a:r>
            <a:r>
              <a:rPr lang="en-NZ" dirty="0" smtClean="0">
                <a:hlinkClick r:id="rId3"/>
              </a:rPr>
              <a:t>/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224" y="5191221"/>
            <a:ext cx="8199815" cy="1504077"/>
          </a:xfrm>
          <a:prstGeom prst="rect">
            <a:avLst/>
          </a:prstGeom>
        </p:spPr>
      </p:pic>
      <p:sp>
        <p:nvSpPr>
          <p:cNvPr id="3" name="7-Point Star 2">
            <a:hlinkClick r:id="rId5"/>
          </p:cNvPr>
          <p:cNvSpPr/>
          <p:nvPr/>
        </p:nvSpPr>
        <p:spPr>
          <a:xfrm>
            <a:off x="8340436" y="2150990"/>
            <a:ext cx="3186546" cy="28227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Go to Standard then find the AO!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34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8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8949" y="45332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NZ" dirty="0" smtClean="0"/>
              <a:t>What’s in the AOs? </a:t>
            </a:r>
            <a:endParaRPr lang="en-NZ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696" y="795324"/>
            <a:ext cx="2771775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696" y="1295078"/>
            <a:ext cx="4953000" cy="18383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53566" y="2022764"/>
            <a:ext cx="4045451" cy="368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 smtClean="0"/>
              <a:t>Skim Read and highlight “Unsure”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12759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46" y="659142"/>
            <a:ext cx="2771775" cy="409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46" y="1158896"/>
            <a:ext cx="4953000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46" y="3087275"/>
            <a:ext cx="4993178" cy="2883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760" y="501794"/>
            <a:ext cx="5143500" cy="5743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6691" y="4713577"/>
            <a:ext cx="1995055" cy="171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4142510" y="5586414"/>
            <a:ext cx="665018" cy="24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6716855" y="1610160"/>
            <a:ext cx="4546889" cy="301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6716854" y="5530997"/>
            <a:ext cx="4950406" cy="656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427760" y="6187622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1050" dirty="0"/>
              <a:t>https://learnandteachstatistics.wordpress.com/2013/12/16/deterministic-and-prob-models/</a:t>
            </a:r>
          </a:p>
        </p:txBody>
      </p:sp>
    </p:spTree>
    <p:extLst>
      <p:ext uri="{BB962C8B-B14F-4D97-AF65-F5344CB8AC3E}">
        <p14:creationId xmlns:p14="http://schemas.microsoft.com/office/powerpoint/2010/main" val="24181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1684</TotalTime>
  <Words>524</Words>
  <Application>Microsoft Office PowerPoint</Application>
  <PresentationFormat>Widescreen</PresentationFormat>
  <Paragraphs>130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Malgun Gothic</vt:lpstr>
      <vt:lpstr>Algerian</vt:lpstr>
      <vt:lpstr>Berlin Sans FB Demi</vt:lpstr>
      <vt:lpstr>Calibri</vt:lpstr>
      <vt:lpstr>Century Gothic</vt:lpstr>
      <vt:lpstr>Courier New</vt:lpstr>
      <vt:lpstr>Garamond</vt:lpstr>
      <vt:lpstr>Script MT Bold</vt:lpstr>
      <vt:lpstr>Times New Roman</vt:lpstr>
      <vt:lpstr>Wingdings</vt:lpstr>
      <vt:lpstr>Savon</vt:lpstr>
      <vt:lpstr>Unfolding Secondary tki Activities for L3 Probabilities</vt:lpstr>
      <vt:lpstr>Senior  Secondary  Guide</vt:lpstr>
      <vt:lpstr>What do we notice?</vt:lpstr>
      <vt:lpstr>Assessment Report  2016</vt:lpstr>
      <vt:lpstr>Exam Questions</vt:lpstr>
      <vt:lpstr>Text Book    - Discrete Probability Distributions  </vt:lpstr>
      <vt:lpstr>PowerPoint Presentation</vt:lpstr>
      <vt:lpstr>PowerPoint Presentation</vt:lpstr>
      <vt:lpstr>PowerPoint Presentation</vt:lpstr>
      <vt:lpstr>Matching Activity)  Indicators and NCEA Questions</vt:lpstr>
      <vt:lpstr>PowerPoint Presentation</vt:lpstr>
      <vt:lpstr>What do you notice?/ What do you wonder?</vt:lpstr>
      <vt:lpstr>PowerPoint Presentation</vt:lpstr>
      <vt:lpstr>Bortkiewicz </vt:lpstr>
      <vt:lpstr>Fatal Horse Kicks</vt:lpstr>
      <vt:lpstr>Yummy Experiment  Introduction to Poisson Distribution Model </vt:lpstr>
      <vt:lpstr>Poisson Model Model Estimates vs  Experimental Estimates  </vt:lpstr>
      <vt:lpstr>Yummy Experiment  Introduction to Normal Distribution Model </vt:lpstr>
      <vt:lpstr>“Cards, Dice and Distribution”</vt:lpstr>
      <vt:lpstr>Conclusion</vt:lpstr>
      <vt:lpstr>Thank you!</vt:lpstr>
    </vt:vector>
  </TitlesOfParts>
  <Company>Westlake Girls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Mee KIM</dc:creator>
  <cp:lastModifiedBy>Sun Mee KIM</cp:lastModifiedBy>
  <cp:revision>52</cp:revision>
  <dcterms:created xsi:type="dcterms:W3CDTF">2017-11-22T01:24:02Z</dcterms:created>
  <dcterms:modified xsi:type="dcterms:W3CDTF">2017-11-28T03:55:58Z</dcterms:modified>
</cp:coreProperties>
</file>