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7"/>
  </p:notesMasterIdLst>
  <p:sldIdLst>
    <p:sldId id="256" r:id="rId2"/>
    <p:sldId id="297" r:id="rId3"/>
    <p:sldId id="295" r:id="rId4"/>
    <p:sldId id="294" r:id="rId5"/>
    <p:sldId id="270" r:id="rId6"/>
    <p:sldId id="271" r:id="rId7"/>
    <p:sldId id="296" r:id="rId8"/>
    <p:sldId id="260" r:id="rId9"/>
    <p:sldId id="262" r:id="rId10"/>
    <p:sldId id="261" r:id="rId11"/>
    <p:sldId id="264" r:id="rId12"/>
    <p:sldId id="266" r:id="rId13"/>
    <p:sldId id="267" r:id="rId14"/>
    <p:sldId id="268" r:id="rId15"/>
    <p:sldId id="272" r:id="rId16"/>
    <p:sldId id="273" r:id="rId17"/>
    <p:sldId id="263" r:id="rId18"/>
    <p:sldId id="257" r:id="rId19"/>
    <p:sldId id="282" r:id="rId20"/>
    <p:sldId id="265" r:id="rId21"/>
    <p:sldId id="275" r:id="rId22"/>
    <p:sldId id="258" r:id="rId23"/>
    <p:sldId id="280" r:id="rId24"/>
    <p:sldId id="285" r:id="rId25"/>
    <p:sldId id="283" r:id="rId26"/>
    <p:sldId id="284" r:id="rId27"/>
    <p:sldId id="281" r:id="rId28"/>
    <p:sldId id="290" r:id="rId29"/>
    <p:sldId id="286" r:id="rId30"/>
    <p:sldId id="289" r:id="rId31"/>
    <p:sldId id="288" r:id="rId32"/>
    <p:sldId id="291" r:id="rId33"/>
    <p:sldId id="277" r:id="rId34"/>
    <p:sldId id="278" r:id="rId35"/>
    <p:sldId id="29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9" d="100"/>
          <a:sy n="119" d="100"/>
        </p:scale>
        <p:origin x="96"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val>
            <c:numRef>
              <c:f>Sheet1!$C$62:$C$66</c:f>
              <c:numCache>
                <c:formatCode>General</c:formatCode>
                <c:ptCount val="5"/>
                <c:pt idx="0">
                  <c:v>13</c:v>
                </c:pt>
                <c:pt idx="1">
                  <c:v>20</c:v>
                </c:pt>
                <c:pt idx="2">
                  <c:v>30</c:v>
                </c:pt>
                <c:pt idx="3">
                  <c:v>34</c:v>
                </c:pt>
                <c:pt idx="4">
                  <c:v>32</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rtl="0">
            <a:defRPr/>
          </a:pPr>
          <a:endParaRPr lang="en-US"/>
        </a:p>
      </c:txPr>
    </c:legend>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trendline>
            <c:trendlineType val="linear"/>
            <c:dispRSqr val="0"/>
            <c:dispEq val="0"/>
          </c:trendline>
          <c:xVal>
            <c:numRef>
              <c:f>Sheet1!$A$2:$A$13</c:f>
              <c:numCache>
                <c:formatCode>General</c:formatCode>
                <c:ptCount val="12"/>
                <c:pt idx="0">
                  <c:v>0</c:v>
                </c:pt>
                <c:pt idx="1">
                  <c:v>1</c:v>
                </c:pt>
                <c:pt idx="2">
                  <c:v>2</c:v>
                </c:pt>
                <c:pt idx="3">
                  <c:v>3</c:v>
                </c:pt>
                <c:pt idx="4">
                  <c:v>3</c:v>
                </c:pt>
                <c:pt idx="5">
                  <c:v>4</c:v>
                </c:pt>
                <c:pt idx="6">
                  <c:v>5</c:v>
                </c:pt>
                <c:pt idx="7">
                  <c:v>6</c:v>
                </c:pt>
                <c:pt idx="8">
                  <c:v>7</c:v>
                </c:pt>
                <c:pt idx="9">
                  <c:v>8</c:v>
                </c:pt>
                <c:pt idx="10">
                  <c:v>9</c:v>
                </c:pt>
                <c:pt idx="11">
                  <c:v>10</c:v>
                </c:pt>
              </c:numCache>
            </c:numRef>
          </c:xVal>
          <c:yVal>
            <c:numRef>
              <c:f>Sheet1!$B$2:$B$13</c:f>
              <c:numCache>
                <c:formatCode>General</c:formatCode>
                <c:ptCount val="12"/>
                <c:pt idx="0">
                  <c:v>0</c:v>
                </c:pt>
                <c:pt idx="1">
                  <c:v>4.5</c:v>
                </c:pt>
                <c:pt idx="2">
                  <c:v>10.5</c:v>
                </c:pt>
                <c:pt idx="3">
                  <c:v>15.2</c:v>
                </c:pt>
                <c:pt idx="4">
                  <c:v>14.7</c:v>
                </c:pt>
                <c:pt idx="5">
                  <c:v>15.4</c:v>
                </c:pt>
                <c:pt idx="6">
                  <c:v>20.2</c:v>
                </c:pt>
                <c:pt idx="7">
                  <c:v>24.3</c:v>
                </c:pt>
                <c:pt idx="8">
                  <c:v>30.1</c:v>
                </c:pt>
                <c:pt idx="9">
                  <c:v>35.200000000000003</c:v>
                </c:pt>
                <c:pt idx="10">
                  <c:v>39.6</c:v>
                </c:pt>
                <c:pt idx="11">
                  <c:v>44</c:v>
                </c:pt>
              </c:numCache>
            </c:numRef>
          </c:yVal>
          <c:smooth val="0"/>
        </c:ser>
        <c:dLbls>
          <c:showLegendKey val="0"/>
          <c:showVal val="0"/>
          <c:showCatName val="0"/>
          <c:showSerName val="0"/>
          <c:showPercent val="0"/>
          <c:showBubbleSize val="0"/>
        </c:dLbls>
        <c:axId val="264139576"/>
        <c:axId val="264139968"/>
      </c:scatterChart>
      <c:valAx>
        <c:axId val="264139576"/>
        <c:scaling>
          <c:orientation val="minMax"/>
        </c:scaling>
        <c:delete val="0"/>
        <c:axPos val="b"/>
        <c:majorGridlines/>
        <c:minorGridlines/>
        <c:title>
          <c:layout/>
          <c:overlay val="0"/>
        </c:title>
        <c:numFmt formatCode="General" sourceLinked="1"/>
        <c:majorTickMark val="out"/>
        <c:minorTickMark val="none"/>
        <c:tickLblPos val="nextTo"/>
        <c:crossAx val="264139968"/>
        <c:crosses val="autoZero"/>
        <c:crossBetween val="midCat"/>
      </c:valAx>
      <c:valAx>
        <c:axId val="264139968"/>
        <c:scaling>
          <c:orientation val="minMax"/>
        </c:scaling>
        <c:delete val="0"/>
        <c:axPos val="l"/>
        <c:majorGridlines/>
        <c:minorGridlines/>
        <c:title>
          <c:layout/>
          <c:overlay val="0"/>
        </c:title>
        <c:numFmt formatCode="General" sourceLinked="1"/>
        <c:majorTickMark val="out"/>
        <c:minorTickMark val="none"/>
        <c:tickLblPos val="nextTo"/>
        <c:crossAx val="264139576"/>
        <c:crosses val="autoZero"/>
        <c:crossBetween val="midCat"/>
      </c:valAx>
    </c:plotArea>
    <c:plotVisOnly val="1"/>
    <c:dispBlanksAs val="gap"/>
    <c:showDLblsOverMax val="0"/>
  </c:chart>
  <c:spPr>
    <a:ln>
      <a:solidFill>
        <a:schemeClr val="tx1"/>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9AD5E4-09F3-4E70-A712-954A9D9AB934}" type="doc">
      <dgm:prSet loTypeId="urn:microsoft.com/office/officeart/2005/8/layout/hProcess3" loCatId="process" qsTypeId="urn:microsoft.com/office/officeart/2005/8/quickstyle/3d4" qsCatId="3D" csTypeId="urn:microsoft.com/office/officeart/2005/8/colors/colorful5" csCatId="colorful"/>
      <dgm:spPr/>
      <dgm:t>
        <a:bodyPr/>
        <a:lstStyle/>
        <a:p>
          <a:endParaRPr lang="en-NZ"/>
        </a:p>
      </dgm:t>
    </dgm:pt>
    <dgm:pt modelId="{AAEB6F54-AC60-49E3-9D4B-1168671C1332}">
      <dgm:prSet/>
      <dgm:spPr/>
      <dgm:t>
        <a:bodyPr/>
        <a:lstStyle/>
        <a:p>
          <a:pPr rtl="0"/>
          <a:r>
            <a:rPr lang="en-NZ" dirty="0" smtClean="0"/>
            <a:t>The Joy of data analysis and critical thinking - a Welsh perspective </a:t>
          </a:r>
          <a:endParaRPr lang="en-NZ" dirty="0"/>
        </a:p>
      </dgm:t>
    </dgm:pt>
    <dgm:pt modelId="{86E8200C-FEE5-45A3-8455-95BABA9904D7}" type="parTrans" cxnId="{FAE0EF69-20E9-495F-9569-EE691747BA32}">
      <dgm:prSet/>
      <dgm:spPr/>
      <dgm:t>
        <a:bodyPr/>
        <a:lstStyle/>
        <a:p>
          <a:endParaRPr lang="en-NZ"/>
        </a:p>
      </dgm:t>
    </dgm:pt>
    <dgm:pt modelId="{335F5455-E065-4D8C-B726-7F588D0DCA69}" type="sibTrans" cxnId="{FAE0EF69-20E9-495F-9569-EE691747BA32}">
      <dgm:prSet/>
      <dgm:spPr/>
      <dgm:t>
        <a:bodyPr/>
        <a:lstStyle/>
        <a:p>
          <a:endParaRPr lang="en-NZ"/>
        </a:p>
      </dgm:t>
    </dgm:pt>
    <dgm:pt modelId="{4929DBD7-6935-411C-8AD0-1C66D17D95A6}" type="pres">
      <dgm:prSet presAssocID="{789AD5E4-09F3-4E70-A712-954A9D9AB934}" presName="Name0" presStyleCnt="0">
        <dgm:presLayoutVars>
          <dgm:dir/>
          <dgm:animLvl val="lvl"/>
          <dgm:resizeHandles val="exact"/>
        </dgm:presLayoutVars>
      </dgm:prSet>
      <dgm:spPr/>
      <dgm:t>
        <a:bodyPr/>
        <a:lstStyle/>
        <a:p>
          <a:endParaRPr lang="en-NZ"/>
        </a:p>
      </dgm:t>
    </dgm:pt>
    <dgm:pt modelId="{5A23B4DF-09ED-4A2A-BAF8-11AC792188B3}" type="pres">
      <dgm:prSet presAssocID="{789AD5E4-09F3-4E70-A712-954A9D9AB934}" presName="dummy" presStyleCnt="0"/>
      <dgm:spPr/>
    </dgm:pt>
    <dgm:pt modelId="{ACF6299D-32DE-4822-B054-F4FF85D41321}" type="pres">
      <dgm:prSet presAssocID="{789AD5E4-09F3-4E70-A712-954A9D9AB934}" presName="linH" presStyleCnt="0"/>
      <dgm:spPr/>
    </dgm:pt>
    <dgm:pt modelId="{BF075199-204B-460E-86C0-48EE000346E1}" type="pres">
      <dgm:prSet presAssocID="{789AD5E4-09F3-4E70-A712-954A9D9AB934}" presName="padding1" presStyleCnt="0"/>
      <dgm:spPr/>
    </dgm:pt>
    <dgm:pt modelId="{0CC1EEC8-D80A-4249-8F82-229EE57BBD9C}" type="pres">
      <dgm:prSet presAssocID="{AAEB6F54-AC60-49E3-9D4B-1168671C1332}" presName="linV" presStyleCnt="0"/>
      <dgm:spPr/>
    </dgm:pt>
    <dgm:pt modelId="{838204EF-2C35-4A65-97DB-6B1F5956B38A}" type="pres">
      <dgm:prSet presAssocID="{AAEB6F54-AC60-49E3-9D4B-1168671C1332}" presName="spVertical1" presStyleCnt="0"/>
      <dgm:spPr/>
    </dgm:pt>
    <dgm:pt modelId="{922CEF6F-1FEC-4F96-ACF7-E088D16EC73E}" type="pres">
      <dgm:prSet presAssocID="{AAEB6F54-AC60-49E3-9D4B-1168671C1332}" presName="parTx" presStyleLbl="revTx" presStyleIdx="0" presStyleCnt="1">
        <dgm:presLayoutVars>
          <dgm:chMax val="0"/>
          <dgm:chPref val="0"/>
          <dgm:bulletEnabled val="1"/>
        </dgm:presLayoutVars>
      </dgm:prSet>
      <dgm:spPr/>
      <dgm:t>
        <a:bodyPr/>
        <a:lstStyle/>
        <a:p>
          <a:endParaRPr lang="en-NZ"/>
        </a:p>
      </dgm:t>
    </dgm:pt>
    <dgm:pt modelId="{E7FEE7FB-5350-45D8-9EBF-83D4E04BEBD8}" type="pres">
      <dgm:prSet presAssocID="{AAEB6F54-AC60-49E3-9D4B-1168671C1332}" presName="spVertical2" presStyleCnt="0"/>
      <dgm:spPr/>
    </dgm:pt>
    <dgm:pt modelId="{5CF8CADA-C6B6-42DF-9B11-DDC5BA3C903D}" type="pres">
      <dgm:prSet presAssocID="{AAEB6F54-AC60-49E3-9D4B-1168671C1332}" presName="spVertical3" presStyleCnt="0"/>
      <dgm:spPr/>
    </dgm:pt>
    <dgm:pt modelId="{9F4BD525-8099-4795-B285-42983D542EE8}" type="pres">
      <dgm:prSet presAssocID="{789AD5E4-09F3-4E70-A712-954A9D9AB934}" presName="padding2" presStyleCnt="0"/>
      <dgm:spPr/>
    </dgm:pt>
    <dgm:pt modelId="{2762A76E-1877-4A49-B58D-C7B50071632E}" type="pres">
      <dgm:prSet presAssocID="{789AD5E4-09F3-4E70-A712-954A9D9AB934}" presName="negArrow" presStyleCnt="0"/>
      <dgm:spPr/>
    </dgm:pt>
    <dgm:pt modelId="{8E2DC30A-6D76-419B-A828-365B5AC574E7}" type="pres">
      <dgm:prSet presAssocID="{789AD5E4-09F3-4E70-A712-954A9D9AB934}" presName="backgroundArrow" presStyleLbl="node1" presStyleIdx="0" presStyleCnt="1" custLinFactNeighborX="214" custLinFactNeighborY="-225"/>
      <dgm:spPr/>
    </dgm:pt>
  </dgm:ptLst>
  <dgm:cxnLst>
    <dgm:cxn modelId="{035CCF48-2B38-4CAE-8C89-8992E727ED5E}" type="presOf" srcId="{789AD5E4-09F3-4E70-A712-954A9D9AB934}" destId="{4929DBD7-6935-411C-8AD0-1C66D17D95A6}" srcOrd="0" destOrd="0" presId="urn:microsoft.com/office/officeart/2005/8/layout/hProcess3"/>
    <dgm:cxn modelId="{65F91ABF-833B-48D5-984B-5B80C836BC93}" type="presOf" srcId="{AAEB6F54-AC60-49E3-9D4B-1168671C1332}" destId="{922CEF6F-1FEC-4F96-ACF7-E088D16EC73E}" srcOrd="0" destOrd="0" presId="urn:microsoft.com/office/officeart/2005/8/layout/hProcess3"/>
    <dgm:cxn modelId="{FAE0EF69-20E9-495F-9569-EE691747BA32}" srcId="{789AD5E4-09F3-4E70-A712-954A9D9AB934}" destId="{AAEB6F54-AC60-49E3-9D4B-1168671C1332}" srcOrd="0" destOrd="0" parTransId="{86E8200C-FEE5-45A3-8455-95BABA9904D7}" sibTransId="{335F5455-E065-4D8C-B726-7F588D0DCA69}"/>
    <dgm:cxn modelId="{4B07C7A7-611F-474C-B6F8-6B2511AB1E49}" type="presParOf" srcId="{4929DBD7-6935-411C-8AD0-1C66D17D95A6}" destId="{5A23B4DF-09ED-4A2A-BAF8-11AC792188B3}" srcOrd="0" destOrd="0" presId="urn:microsoft.com/office/officeart/2005/8/layout/hProcess3"/>
    <dgm:cxn modelId="{3605A279-FF0F-4B7E-BCFB-5EE904B5F397}" type="presParOf" srcId="{4929DBD7-6935-411C-8AD0-1C66D17D95A6}" destId="{ACF6299D-32DE-4822-B054-F4FF85D41321}" srcOrd="1" destOrd="0" presId="urn:microsoft.com/office/officeart/2005/8/layout/hProcess3"/>
    <dgm:cxn modelId="{6D135215-2BE6-4657-9B5A-663533D78D3E}" type="presParOf" srcId="{ACF6299D-32DE-4822-B054-F4FF85D41321}" destId="{BF075199-204B-460E-86C0-48EE000346E1}" srcOrd="0" destOrd="0" presId="urn:microsoft.com/office/officeart/2005/8/layout/hProcess3"/>
    <dgm:cxn modelId="{99EFDC60-17B8-4882-8CB7-C8CC5971DE1F}" type="presParOf" srcId="{ACF6299D-32DE-4822-B054-F4FF85D41321}" destId="{0CC1EEC8-D80A-4249-8F82-229EE57BBD9C}" srcOrd="1" destOrd="0" presId="urn:microsoft.com/office/officeart/2005/8/layout/hProcess3"/>
    <dgm:cxn modelId="{4FA70A88-A138-4245-984C-B67BF49BBD48}" type="presParOf" srcId="{0CC1EEC8-D80A-4249-8F82-229EE57BBD9C}" destId="{838204EF-2C35-4A65-97DB-6B1F5956B38A}" srcOrd="0" destOrd="0" presId="urn:microsoft.com/office/officeart/2005/8/layout/hProcess3"/>
    <dgm:cxn modelId="{C7D05749-B908-4752-9317-4F656E21627E}" type="presParOf" srcId="{0CC1EEC8-D80A-4249-8F82-229EE57BBD9C}" destId="{922CEF6F-1FEC-4F96-ACF7-E088D16EC73E}" srcOrd="1" destOrd="0" presId="urn:microsoft.com/office/officeart/2005/8/layout/hProcess3"/>
    <dgm:cxn modelId="{4901C536-11D2-451D-870F-8BFDCA5D9C17}" type="presParOf" srcId="{0CC1EEC8-D80A-4249-8F82-229EE57BBD9C}" destId="{E7FEE7FB-5350-45D8-9EBF-83D4E04BEBD8}" srcOrd="2" destOrd="0" presId="urn:microsoft.com/office/officeart/2005/8/layout/hProcess3"/>
    <dgm:cxn modelId="{FDBC245B-4A21-4F3B-8E4C-64F24216242E}" type="presParOf" srcId="{0CC1EEC8-D80A-4249-8F82-229EE57BBD9C}" destId="{5CF8CADA-C6B6-42DF-9B11-DDC5BA3C903D}" srcOrd="3" destOrd="0" presId="urn:microsoft.com/office/officeart/2005/8/layout/hProcess3"/>
    <dgm:cxn modelId="{E72359E3-7359-4BED-AE3F-E9D2FF224990}" type="presParOf" srcId="{ACF6299D-32DE-4822-B054-F4FF85D41321}" destId="{9F4BD525-8099-4795-B285-42983D542EE8}" srcOrd="2" destOrd="0" presId="urn:microsoft.com/office/officeart/2005/8/layout/hProcess3"/>
    <dgm:cxn modelId="{F637F084-17DD-4BA4-B66A-3EEDD654AC30}" type="presParOf" srcId="{ACF6299D-32DE-4822-B054-F4FF85D41321}" destId="{2762A76E-1877-4A49-B58D-C7B50071632E}" srcOrd="3" destOrd="0" presId="urn:microsoft.com/office/officeart/2005/8/layout/hProcess3"/>
    <dgm:cxn modelId="{26CEB2A7-3022-46A5-895A-94A1A6B1FADB}" type="presParOf" srcId="{ACF6299D-32DE-4822-B054-F4FF85D41321}" destId="{8E2DC30A-6D76-419B-A828-365B5AC574E7}"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994729-F054-4223-89EF-43C623F4947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NZ"/>
        </a:p>
      </dgm:t>
    </dgm:pt>
    <dgm:pt modelId="{F241EC6E-6947-4268-9C0A-73E00241ADEB}">
      <dgm:prSet/>
      <dgm:spPr/>
      <dgm:t>
        <a:bodyPr/>
        <a:lstStyle/>
        <a:p>
          <a:pPr rtl="0"/>
          <a:r>
            <a:rPr lang="en-NZ" dirty="0" smtClean="0"/>
            <a:t>Rhys Jones PTF, University of Auckland</a:t>
          </a:r>
          <a:endParaRPr lang="en-NZ" dirty="0"/>
        </a:p>
      </dgm:t>
    </dgm:pt>
    <dgm:pt modelId="{D652A1AE-022E-4A06-B599-929FCFB838CF}" type="parTrans" cxnId="{9A913AB7-1E37-4464-8139-F537E7E5260D}">
      <dgm:prSet/>
      <dgm:spPr/>
      <dgm:t>
        <a:bodyPr/>
        <a:lstStyle/>
        <a:p>
          <a:endParaRPr lang="en-NZ"/>
        </a:p>
      </dgm:t>
    </dgm:pt>
    <dgm:pt modelId="{3E546BD5-F89A-491F-90E9-8906521B321D}" type="sibTrans" cxnId="{9A913AB7-1E37-4464-8139-F537E7E5260D}">
      <dgm:prSet/>
      <dgm:spPr/>
      <dgm:t>
        <a:bodyPr/>
        <a:lstStyle/>
        <a:p>
          <a:endParaRPr lang="en-NZ"/>
        </a:p>
      </dgm:t>
    </dgm:pt>
    <dgm:pt modelId="{BEE9344F-3E99-467F-A332-A5BDAB231E61}" type="pres">
      <dgm:prSet presAssocID="{E9994729-F054-4223-89EF-43C623F49477}" presName="linear" presStyleCnt="0">
        <dgm:presLayoutVars>
          <dgm:animLvl val="lvl"/>
          <dgm:resizeHandles val="exact"/>
        </dgm:presLayoutVars>
      </dgm:prSet>
      <dgm:spPr/>
      <dgm:t>
        <a:bodyPr/>
        <a:lstStyle/>
        <a:p>
          <a:endParaRPr lang="en-NZ"/>
        </a:p>
      </dgm:t>
    </dgm:pt>
    <dgm:pt modelId="{DE496BC2-57F1-4DCD-AE8F-49420DE15E81}" type="pres">
      <dgm:prSet presAssocID="{F241EC6E-6947-4268-9C0A-73E00241ADEB}" presName="parentText" presStyleLbl="node1" presStyleIdx="0" presStyleCnt="1">
        <dgm:presLayoutVars>
          <dgm:chMax val="0"/>
          <dgm:bulletEnabled val="1"/>
        </dgm:presLayoutVars>
      </dgm:prSet>
      <dgm:spPr/>
      <dgm:t>
        <a:bodyPr/>
        <a:lstStyle/>
        <a:p>
          <a:endParaRPr lang="en-NZ"/>
        </a:p>
      </dgm:t>
    </dgm:pt>
  </dgm:ptLst>
  <dgm:cxnLst>
    <dgm:cxn modelId="{517B2F28-C98D-4948-A844-9AA079EF8CFF}" type="presOf" srcId="{E9994729-F054-4223-89EF-43C623F49477}" destId="{BEE9344F-3E99-467F-A332-A5BDAB231E61}" srcOrd="0" destOrd="0" presId="urn:microsoft.com/office/officeart/2005/8/layout/vList2"/>
    <dgm:cxn modelId="{9A913AB7-1E37-4464-8139-F537E7E5260D}" srcId="{E9994729-F054-4223-89EF-43C623F49477}" destId="{F241EC6E-6947-4268-9C0A-73E00241ADEB}" srcOrd="0" destOrd="0" parTransId="{D652A1AE-022E-4A06-B599-929FCFB838CF}" sibTransId="{3E546BD5-F89A-491F-90E9-8906521B321D}"/>
    <dgm:cxn modelId="{2A1C523E-4194-44E2-A8DA-30AD810BE21C}" type="presOf" srcId="{F241EC6E-6947-4268-9C0A-73E00241ADEB}" destId="{DE496BC2-57F1-4DCD-AE8F-49420DE15E81}" srcOrd="0" destOrd="0" presId="urn:microsoft.com/office/officeart/2005/8/layout/vList2"/>
    <dgm:cxn modelId="{F3902187-5E3C-4FE1-990E-E7226457F715}" type="presParOf" srcId="{BEE9344F-3E99-467F-A332-A5BDAB231E61}" destId="{DE496BC2-57F1-4DCD-AE8F-49420DE15E8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69FB01-8508-4064-ADF9-272FA4E1341F}" type="doc">
      <dgm:prSet loTypeId="urn:microsoft.com/office/officeart/2005/8/layout/lProcess3" loCatId="process" qsTypeId="urn:microsoft.com/office/officeart/2005/8/quickstyle/3d2" qsCatId="3D" csTypeId="urn:microsoft.com/office/officeart/2005/8/colors/accent1_2" csCatId="accent1"/>
      <dgm:spPr/>
      <dgm:t>
        <a:bodyPr/>
        <a:lstStyle/>
        <a:p>
          <a:endParaRPr lang="en-NZ"/>
        </a:p>
      </dgm:t>
    </dgm:pt>
    <dgm:pt modelId="{88330906-CBCF-4216-8ECE-21F696BD3816}">
      <dgm:prSet/>
      <dgm:spPr/>
      <dgm:t>
        <a:bodyPr/>
        <a:lstStyle/>
        <a:p>
          <a:pPr rtl="0"/>
          <a:r>
            <a:rPr lang="en-GB" b="1" dirty="0" smtClean="0">
              <a:solidFill>
                <a:schemeClr val="tx1"/>
              </a:solidFill>
            </a:rPr>
            <a:t>Transition to University</a:t>
          </a:r>
          <a:endParaRPr lang="en-NZ" dirty="0">
            <a:solidFill>
              <a:schemeClr val="tx1"/>
            </a:solidFill>
          </a:endParaRPr>
        </a:p>
      </dgm:t>
    </dgm:pt>
    <dgm:pt modelId="{6CDC1F22-86CE-47B6-901D-879C86DC7C84}" type="parTrans" cxnId="{6A909997-955B-4687-A482-1A8374886DDE}">
      <dgm:prSet/>
      <dgm:spPr/>
      <dgm:t>
        <a:bodyPr/>
        <a:lstStyle/>
        <a:p>
          <a:endParaRPr lang="en-NZ"/>
        </a:p>
      </dgm:t>
    </dgm:pt>
    <dgm:pt modelId="{D730A107-A9D9-4769-8247-EE04F12416B8}" type="sibTrans" cxnId="{6A909997-955B-4687-A482-1A8374886DDE}">
      <dgm:prSet/>
      <dgm:spPr/>
      <dgm:t>
        <a:bodyPr/>
        <a:lstStyle/>
        <a:p>
          <a:endParaRPr lang="en-NZ"/>
        </a:p>
      </dgm:t>
    </dgm:pt>
    <dgm:pt modelId="{56ADAEDB-AFE4-4369-AC9C-EB5EE59BBAC3}" type="pres">
      <dgm:prSet presAssocID="{FA69FB01-8508-4064-ADF9-272FA4E1341F}" presName="Name0" presStyleCnt="0">
        <dgm:presLayoutVars>
          <dgm:chPref val="3"/>
          <dgm:dir/>
          <dgm:animLvl val="lvl"/>
          <dgm:resizeHandles/>
        </dgm:presLayoutVars>
      </dgm:prSet>
      <dgm:spPr/>
      <dgm:t>
        <a:bodyPr/>
        <a:lstStyle/>
        <a:p>
          <a:endParaRPr lang="en-NZ"/>
        </a:p>
      </dgm:t>
    </dgm:pt>
    <dgm:pt modelId="{F75E4313-787A-4636-9BF6-1E8A5804692A}" type="pres">
      <dgm:prSet presAssocID="{88330906-CBCF-4216-8ECE-21F696BD3816}" presName="horFlow" presStyleCnt="0"/>
      <dgm:spPr/>
    </dgm:pt>
    <dgm:pt modelId="{39AB7EFB-304A-47B7-8027-0FDD0F9ACD66}" type="pres">
      <dgm:prSet presAssocID="{88330906-CBCF-4216-8ECE-21F696BD3816}" presName="bigChev" presStyleLbl="node1" presStyleIdx="0" presStyleCnt="1" custLinFactNeighborX="-23339" custLinFactNeighborY="82"/>
      <dgm:spPr/>
      <dgm:t>
        <a:bodyPr/>
        <a:lstStyle/>
        <a:p>
          <a:endParaRPr lang="en-NZ"/>
        </a:p>
      </dgm:t>
    </dgm:pt>
  </dgm:ptLst>
  <dgm:cxnLst>
    <dgm:cxn modelId="{6A909997-955B-4687-A482-1A8374886DDE}" srcId="{FA69FB01-8508-4064-ADF9-272FA4E1341F}" destId="{88330906-CBCF-4216-8ECE-21F696BD3816}" srcOrd="0" destOrd="0" parTransId="{6CDC1F22-86CE-47B6-901D-879C86DC7C84}" sibTransId="{D730A107-A9D9-4769-8247-EE04F12416B8}"/>
    <dgm:cxn modelId="{819373CE-9D8C-4EDD-89BB-BA7CBD235579}" type="presOf" srcId="{FA69FB01-8508-4064-ADF9-272FA4E1341F}" destId="{56ADAEDB-AFE4-4369-AC9C-EB5EE59BBAC3}" srcOrd="0" destOrd="0" presId="urn:microsoft.com/office/officeart/2005/8/layout/lProcess3"/>
    <dgm:cxn modelId="{CA3E05AB-C23D-4624-ADF8-4338DDB70755}" type="presOf" srcId="{88330906-CBCF-4216-8ECE-21F696BD3816}" destId="{39AB7EFB-304A-47B7-8027-0FDD0F9ACD66}" srcOrd="0" destOrd="0" presId="urn:microsoft.com/office/officeart/2005/8/layout/lProcess3"/>
    <dgm:cxn modelId="{61157CCF-A139-4F71-AC43-3A6FFCF7D6D2}" type="presParOf" srcId="{56ADAEDB-AFE4-4369-AC9C-EB5EE59BBAC3}" destId="{F75E4313-787A-4636-9BF6-1E8A5804692A}" srcOrd="0" destOrd="0" presId="urn:microsoft.com/office/officeart/2005/8/layout/lProcess3"/>
    <dgm:cxn modelId="{2EEA5A65-2A8D-4717-9446-8E534AA1BE13}" type="presParOf" srcId="{F75E4313-787A-4636-9BF6-1E8A5804692A}" destId="{39AB7EFB-304A-47B7-8027-0FDD0F9ACD66}"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E362DF-A30F-4F2C-9A1F-00F3F264E7D8}"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n-NZ"/>
        </a:p>
      </dgm:t>
    </dgm:pt>
    <dgm:pt modelId="{7FD2B61A-A72F-4021-99BA-85A66E9F3C83}">
      <dgm:prSet/>
      <dgm:spPr/>
      <dgm:t>
        <a:bodyPr/>
        <a:lstStyle/>
        <a:p>
          <a:pPr rtl="0"/>
          <a:r>
            <a:rPr lang="en-GB" baseline="30000" dirty="0" smtClean="0"/>
            <a:t>Students to develop skills, knowledge and understanding</a:t>
          </a:r>
          <a:endParaRPr lang="en-NZ" dirty="0"/>
        </a:p>
      </dgm:t>
    </dgm:pt>
    <dgm:pt modelId="{6F7F528C-06FE-4DF8-828E-605124F91979}" type="parTrans" cxnId="{1F177AFB-78F1-45A8-9E84-48F6E0572E61}">
      <dgm:prSet/>
      <dgm:spPr/>
      <dgm:t>
        <a:bodyPr/>
        <a:lstStyle/>
        <a:p>
          <a:endParaRPr lang="en-NZ"/>
        </a:p>
      </dgm:t>
    </dgm:pt>
    <dgm:pt modelId="{42F6EB3C-0D99-47AF-B99D-3BE03C6C00FC}" type="sibTrans" cxnId="{1F177AFB-78F1-45A8-9E84-48F6E0572E61}">
      <dgm:prSet/>
      <dgm:spPr/>
      <dgm:t>
        <a:bodyPr/>
        <a:lstStyle/>
        <a:p>
          <a:endParaRPr lang="en-NZ"/>
        </a:p>
      </dgm:t>
    </dgm:pt>
    <dgm:pt modelId="{3D6404AB-4725-4413-8930-05EDAAEB0159}">
      <dgm:prSet/>
      <dgm:spPr/>
      <dgm:t>
        <a:bodyPr/>
        <a:lstStyle/>
        <a:p>
          <a:pPr rtl="0"/>
          <a:r>
            <a:rPr lang="en-GB" baseline="30000" smtClean="0"/>
            <a:t>Teacher backgrounds diverse</a:t>
          </a:r>
          <a:endParaRPr lang="en-NZ"/>
        </a:p>
      </dgm:t>
    </dgm:pt>
    <dgm:pt modelId="{09A319A7-266B-45E7-98ED-869322BE76E8}" type="parTrans" cxnId="{6AF000CA-7617-4FA0-AB73-39DEC4724405}">
      <dgm:prSet/>
      <dgm:spPr/>
      <dgm:t>
        <a:bodyPr/>
        <a:lstStyle/>
        <a:p>
          <a:endParaRPr lang="en-NZ"/>
        </a:p>
      </dgm:t>
    </dgm:pt>
    <dgm:pt modelId="{1B30225A-0051-48FA-9916-C2E693410156}" type="sibTrans" cxnId="{6AF000CA-7617-4FA0-AB73-39DEC4724405}">
      <dgm:prSet/>
      <dgm:spPr/>
      <dgm:t>
        <a:bodyPr/>
        <a:lstStyle/>
        <a:p>
          <a:endParaRPr lang="en-NZ"/>
        </a:p>
      </dgm:t>
    </dgm:pt>
    <dgm:pt modelId="{135DC030-BB50-482C-9A37-913F393FDA39}">
      <dgm:prSet/>
      <dgm:spPr/>
      <dgm:t>
        <a:bodyPr/>
        <a:lstStyle/>
        <a:p>
          <a:pPr rtl="0"/>
          <a:r>
            <a:rPr lang="en-GB" baseline="30000" dirty="0" smtClean="0"/>
            <a:t>Internal assessment and moderation</a:t>
          </a:r>
          <a:endParaRPr lang="en-NZ" dirty="0"/>
        </a:p>
      </dgm:t>
    </dgm:pt>
    <dgm:pt modelId="{DC11E193-0FB0-434E-95B3-973F2DB96BFB}" type="parTrans" cxnId="{119CEEE5-A5B9-46B5-BC7E-8F50566662C6}">
      <dgm:prSet/>
      <dgm:spPr/>
      <dgm:t>
        <a:bodyPr/>
        <a:lstStyle/>
        <a:p>
          <a:endParaRPr lang="en-NZ"/>
        </a:p>
      </dgm:t>
    </dgm:pt>
    <dgm:pt modelId="{96CF87A0-39AD-4611-9D7A-F698092D34F8}" type="sibTrans" cxnId="{119CEEE5-A5B9-46B5-BC7E-8F50566662C6}">
      <dgm:prSet/>
      <dgm:spPr/>
      <dgm:t>
        <a:bodyPr/>
        <a:lstStyle/>
        <a:p>
          <a:endParaRPr lang="en-NZ"/>
        </a:p>
      </dgm:t>
    </dgm:pt>
    <dgm:pt modelId="{D97F1FE9-5641-4FC8-B6D9-84E25837CB1F}">
      <dgm:prSet/>
      <dgm:spPr/>
      <dgm:t>
        <a:bodyPr/>
        <a:lstStyle/>
        <a:p>
          <a:pPr rtl="0"/>
          <a:r>
            <a:rPr lang="en-GB" baseline="30000" smtClean="0"/>
            <a:t>External moderation</a:t>
          </a:r>
          <a:endParaRPr lang="en-NZ"/>
        </a:p>
      </dgm:t>
    </dgm:pt>
    <dgm:pt modelId="{23EF9060-8549-474B-9047-60ACEB0560E8}" type="parTrans" cxnId="{313B900C-BF23-41BC-A66E-7221F3DB89DB}">
      <dgm:prSet/>
      <dgm:spPr/>
      <dgm:t>
        <a:bodyPr/>
        <a:lstStyle/>
        <a:p>
          <a:endParaRPr lang="en-NZ"/>
        </a:p>
      </dgm:t>
    </dgm:pt>
    <dgm:pt modelId="{3D315138-F3C0-4502-9D2E-84B2EE6850B2}" type="sibTrans" cxnId="{313B900C-BF23-41BC-A66E-7221F3DB89DB}">
      <dgm:prSet/>
      <dgm:spPr/>
      <dgm:t>
        <a:bodyPr/>
        <a:lstStyle/>
        <a:p>
          <a:endParaRPr lang="en-NZ"/>
        </a:p>
      </dgm:t>
    </dgm:pt>
    <dgm:pt modelId="{D11647E1-D03D-4080-AEB8-459CDB4C5FAE}" type="pres">
      <dgm:prSet presAssocID="{1CE362DF-A30F-4F2C-9A1F-00F3F264E7D8}" presName="linear" presStyleCnt="0">
        <dgm:presLayoutVars>
          <dgm:animLvl val="lvl"/>
          <dgm:resizeHandles val="exact"/>
        </dgm:presLayoutVars>
      </dgm:prSet>
      <dgm:spPr/>
      <dgm:t>
        <a:bodyPr/>
        <a:lstStyle/>
        <a:p>
          <a:endParaRPr lang="en-NZ"/>
        </a:p>
      </dgm:t>
    </dgm:pt>
    <dgm:pt modelId="{1608C27E-C61B-40BC-B141-BA41A267EDB0}" type="pres">
      <dgm:prSet presAssocID="{7FD2B61A-A72F-4021-99BA-85A66E9F3C83}" presName="parentText" presStyleLbl="node1" presStyleIdx="0" presStyleCnt="4">
        <dgm:presLayoutVars>
          <dgm:chMax val="0"/>
          <dgm:bulletEnabled val="1"/>
        </dgm:presLayoutVars>
      </dgm:prSet>
      <dgm:spPr/>
      <dgm:t>
        <a:bodyPr/>
        <a:lstStyle/>
        <a:p>
          <a:endParaRPr lang="en-NZ"/>
        </a:p>
      </dgm:t>
    </dgm:pt>
    <dgm:pt modelId="{5A7F479B-7A81-4F9B-B760-40E52505EA05}" type="pres">
      <dgm:prSet presAssocID="{42F6EB3C-0D99-47AF-B99D-3BE03C6C00FC}" presName="spacer" presStyleCnt="0"/>
      <dgm:spPr/>
    </dgm:pt>
    <dgm:pt modelId="{4166C030-5FBF-45B9-A80D-067759B2BAB6}" type="pres">
      <dgm:prSet presAssocID="{3D6404AB-4725-4413-8930-05EDAAEB0159}" presName="parentText" presStyleLbl="node1" presStyleIdx="1" presStyleCnt="4">
        <dgm:presLayoutVars>
          <dgm:chMax val="0"/>
          <dgm:bulletEnabled val="1"/>
        </dgm:presLayoutVars>
      </dgm:prSet>
      <dgm:spPr/>
      <dgm:t>
        <a:bodyPr/>
        <a:lstStyle/>
        <a:p>
          <a:endParaRPr lang="en-NZ"/>
        </a:p>
      </dgm:t>
    </dgm:pt>
    <dgm:pt modelId="{70C6C0D9-4EB5-45E7-B69A-C181C0AF687B}" type="pres">
      <dgm:prSet presAssocID="{1B30225A-0051-48FA-9916-C2E693410156}" presName="spacer" presStyleCnt="0"/>
      <dgm:spPr/>
    </dgm:pt>
    <dgm:pt modelId="{FEC408D2-8636-46BF-A34B-96FCBB55533D}" type="pres">
      <dgm:prSet presAssocID="{135DC030-BB50-482C-9A37-913F393FDA39}" presName="parentText" presStyleLbl="node1" presStyleIdx="2" presStyleCnt="4">
        <dgm:presLayoutVars>
          <dgm:chMax val="0"/>
          <dgm:bulletEnabled val="1"/>
        </dgm:presLayoutVars>
      </dgm:prSet>
      <dgm:spPr/>
      <dgm:t>
        <a:bodyPr/>
        <a:lstStyle/>
        <a:p>
          <a:endParaRPr lang="en-NZ"/>
        </a:p>
      </dgm:t>
    </dgm:pt>
    <dgm:pt modelId="{84C44EC0-2D4A-4846-BD10-8489D3279517}" type="pres">
      <dgm:prSet presAssocID="{96CF87A0-39AD-4611-9D7A-F698092D34F8}" presName="spacer" presStyleCnt="0"/>
      <dgm:spPr/>
    </dgm:pt>
    <dgm:pt modelId="{20C07E92-DEEF-4E99-9B2A-2CD43019D7D0}" type="pres">
      <dgm:prSet presAssocID="{D97F1FE9-5641-4FC8-B6D9-84E25837CB1F}" presName="parentText" presStyleLbl="node1" presStyleIdx="3" presStyleCnt="4">
        <dgm:presLayoutVars>
          <dgm:chMax val="0"/>
          <dgm:bulletEnabled val="1"/>
        </dgm:presLayoutVars>
      </dgm:prSet>
      <dgm:spPr/>
      <dgm:t>
        <a:bodyPr/>
        <a:lstStyle/>
        <a:p>
          <a:endParaRPr lang="en-NZ"/>
        </a:p>
      </dgm:t>
    </dgm:pt>
  </dgm:ptLst>
  <dgm:cxnLst>
    <dgm:cxn modelId="{119CEEE5-A5B9-46B5-BC7E-8F50566662C6}" srcId="{1CE362DF-A30F-4F2C-9A1F-00F3F264E7D8}" destId="{135DC030-BB50-482C-9A37-913F393FDA39}" srcOrd="2" destOrd="0" parTransId="{DC11E193-0FB0-434E-95B3-973F2DB96BFB}" sibTransId="{96CF87A0-39AD-4611-9D7A-F698092D34F8}"/>
    <dgm:cxn modelId="{5E60DA77-AC0B-4E86-8D0B-F480FF7A0C4B}" type="presOf" srcId="{135DC030-BB50-482C-9A37-913F393FDA39}" destId="{FEC408D2-8636-46BF-A34B-96FCBB55533D}" srcOrd="0" destOrd="0" presId="urn:microsoft.com/office/officeart/2005/8/layout/vList2"/>
    <dgm:cxn modelId="{81B718A3-8FAC-42A6-96B5-D0957E8013AE}" type="presOf" srcId="{1CE362DF-A30F-4F2C-9A1F-00F3F264E7D8}" destId="{D11647E1-D03D-4080-AEB8-459CDB4C5FAE}" srcOrd="0" destOrd="0" presId="urn:microsoft.com/office/officeart/2005/8/layout/vList2"/>
    <dgm:cxn modelId="{313B900C-BF23-41BC-A66E-7221F3DB89DB}" srcId="{1CE362DF-A30F-4F2C-9A1F-00F3F264E7D8}" destId="{D97F1FE9-5641-4FC8-B6D9-84E25837CB1F}" srcOrd="3" destOrd="0" parTransId="{23EF9060-8549-474B-9047-60ACEB0560E8}" sibTransId="{3D315138-F3C0-4502-9D2E-84B2EE6850B2}"/>
    <dgm:cxn modelId="{D9E0F92D-A213-46F3-A46B-C4707049557C}" type="presOf" srcId="{D97F1FE9-5641-4FC8-B6D9-84E25837CB1F}" destId="{20C07E92-DEEF-4E99-9B2A-2CD43019D7D0}" srcOrd="0" destOrd="0" presId="urn:microsoft.com/office/officeart/2005/8/layout/vList2"/>
    <dgm:cxn modelId="{318BD075-3149-4B05-BCD2-7D0F4B3FC73C}" type="presOf" srcId="{7FD2B61A-A72F-4021-99BA-85A66E9F3C83}" destId="{1608C27E-C61B-40BC-B141-BA41A267EDB0}" srcOrd="0" destOrd="0" presId="urn:microsoft.com/office/officeart/2005/8/layout/vList2"/>
    <dgm:cxn modelId="{1F177AFB-78F1-45A8-9E84-48F6E0572E61}" srcId="{1CE362DF-A30F-4F2C-9A1F-00F3F264E7D8}" destId="{7FD2B61A-A72F-4021-99BA-85A66E9F3C83}" srcOrd="0" destOrd="0" parTransId="{6F7F528C-06FE-4DF8-828E-605124F91979}" sibTransId="{42F6EB3C-0D99-47AF-B99D-3BE03C6C00FC}"/>
    <dgm:cxn modelId="{0089904C-086D-4368-BB5B-6140E6F3A719}" type="presOf" srcId="{3D6404AB-4725-4413-8930-05EDAAEB0159}" destId="{4166C030-5FBF-45B9-A80D-067759B2BAB6}" srcOrd="0" destOrd="0" presId="urn:microsoft.com/office/officeart/2005/8/layout/vList2"/>
    <dgm:cxn modelId="{6AF000CA-7617-4FA0-AB73-39DEC4724405}" srcId="{1CE362DF-A30F-4F2C-9A1F-00F3F264E7D8}" destId="{3D6404AB-4725-4413-8930-05EDAAEB0159}" srcOrd="1" destOrd="0" parTransId="{09A319A7-266B-45E7-98ED-869322BE76E8}" sibTransId="{1B30225A-0051-48FA-9916-C2E693410156}"/>
    <dgm:cxn modelId="{01D5F937-9ECC-409A-AFA7-C4604041EB34}" type="presParOf" srcId="{D11647E1-D03D-4080-AEB8-459CDB4C5FAE}" destId="{1608C27E-C61B-40BC-B141-BA41A267EDB0}" srcOrd="0" destOrd="0" presId="urn:microsoft.com/office/officeart/2005/8/layout/vList2"/>
    <dgm:cxn modelId="{3858DBCD-4C90-4C08-8F28-35D9B1202E3C}" type="presParOf" srcId="{D11647E1-D03D-4080-AEB8-459CDB4C5FAE}" destId="{5A7F479B-7A81-4F9B-B760-40E52505EA05}" srcOrd="1" destOrd="0" presId="urn:microsoft.com/office/officeart/2005/8/layout/vList2"/>
    <dgm:cxn modelId="{BD9C8CFB-434E-401A-9DB4-E91DD1549FA0}" type="presParOf" srcId="{D11647E1-D03D-4080-AEB8-459CDB4C5FAE}" destId="{4166C030-5FBF-45B9-A80D-067759B2BAB6}" srcOrd="2" destOrd="0" presId="urn:microsoft.com/office/officeart/2005/8/layout/vList2"/>
    <dgm:cxn modelId="{C253F374-B501-42B4-B548-08B557173D89}" type="presParOf" srcId="{D11647E1-D03D-4080-AEB8-459CDB4C5FAE}" destId="{70C6C0D9-4EB5-45E7-B69A-C181C0AF687B}" srcOrd="3" destOrd="0" presId="urn:microsoft.com/office/officeart/2005/8/layout/vList2"/>
    <dgm:cxn modelId="{6F09DF67-2EA3-4BF9-8EF8-A72637C8540E}" type="presParOf" srcId="{D11647E1-D03D-4080-AEB8-459CDB4C5FAE}" destId="{FEC408D2-8636-46BF-A34B-96FCBB55533D}" srcOrd="4" destOrd="0" presId="urn:microsoft.com/office/officeart/2005/8/layout/vList2"/>
    <dgm:cxn modelId="{2F6124BB-0DFA-48F2-89FD-DE14F765A007}" type="presParOf" srcId="{D11647E1-D03D-4080-AEB8-459CDB4C5FAE}" destId="{84C44EC0-2D4A-4846-BD10-8489D3279517}" srcOrd="5" destOrd="0" presId="urn:microsoft.com/office/officeart/2005/8/layout/vList2"/>
    <dgm:cxn modelId="{789A1E0E-AF46-4EF1-A3AE-8F347BF3A1D8}" type="presParOf" srcId="{D11647E1-D03D-4080-AEB8-459CDB4C5FAE}" destId="{20C07E92-DEEF-4E99-9B2A-2CD43019D7D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383EF0-3F23-4E59-93D3-E21FB248E04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NZ"/>
        </a:p>
      </dgm:t>
    </dgm:pt>
    <dgm:pt modelId="{32CBEEF6-886B-4BF0-B0D5-521D2BC3D529}">
      <dgm:prSet/>
      <dgm:spPr>
        <a:solidFill>
          <a:srgbClr val="FFC000"/>
        </a:solidFill>
      </dgm:spPr>
      <dgm:t>
        <a:bodyPr/>
        <a:lstStyle/>
        <a:p>
          <a:pPr rtl="0"/>
          <a:endParaRPr lang="en-NZ"/>
        </a:p>
      </dgm:t>
    </dgm:pt>
    <dgm:pt modelId="{E630F494-F28F-4562-B194-EC1A618A1920}" type="parTrans" cxnId="{10646C55-9F74-49DD-96CF-6FCFE5AAFAA4}">
      <dgm:prSet/>
      <dgm:spPr/>
      <dgm:t>
        <a:bodyPr/>
        <a:lstStyle/>
        <a:p>
          <a:endParaRPr lang="en-NZ"/>
        </a:p>
      </dgm:t>
    </dgm:pt>
    <dgm:pt modelId="{97793FFB-6942-4C75-970D-B11CC793291B}" type="sibTrans" cxnId="{10646C55-9F74-49DD-96CF-6FCFE5AAFAA4}">
      <dgm:prSet/>
      <dgm:spPr/>
      <dgm:t>
        <a:bodyPr/>
        <a:lstStyle/>
        <a:p>
          <a:endParaRPr lang="en-NZ"/>
        </a:p>
      </dgm:t>
    </dgm:pt>
    <dgm:pt modelId="{A6115793-6F84-46C5-A000-378632552E2A}">
      <dgm:prSet/>
      <dgm:spPr/>
      <dgm:t>
        <a:bodyPr/>
        <a:lstStyle/>
        <a:p>
          <a:pPr rtl="0"/>
          <a:r>
            <a:rPr lang="en-GB" smtClean="0"/>
            <a:t>What types of data can you collect?</a:t>
          </a:r>
          <a:endParaRPr lang="en-NZ"/>
        </a:p>
      </dgm:t>
    </dgm:pt>
    <dgm:pt modelId="{E8D3BDB3-7696-4737-895A-4E022D2CF36C}" type="parTrans" cxnId="{1D17EDD7-EA36-4F17-836E-09376BF41860}">
      <dgm:prSet/>
      <dgm:spPr/>
      <dgm:t>
        <a:bodyPr/>
        <a:lstStyle/>
        <a:p>
          <a:endParaRPr lang="en-NZ"/>
        </a:p>
      </dgm:t>
    </dgm:pt>
    <dgm:pt modelId="{F67F35BC-E6BB-49D2-B6E1-35AB8D0C6BAF}" type="sibTrans" cxnId="{1D17EDD7-EA36-4F17-836E-09376BF41860}">
      <dgm:prSet/>
      <dgm:spPr/>
      <dgm:t>
        <a:bodyPr/>
        <a:lstStyle/>
        <a:p>
          <a:endParaRPr lang="en-NZ"/>
        </a:p>
      </dgm:t>
    </dgm:pt>
    <dgm:pt modelId="{A2D04051-183B-4B68-9340-BDEA15105F3D}">
      <dgm:prSet/>
      <dgm:spPr/>
      <dgm:t>
        <a:bodyPr/>
        <a:lstStyle/>
        <a:p>
          <a:pPr rtl="0"/>
          <a:r>
            <a:rPr lang="en-GB" b="1" smtClean="0"/>
            <a:t>Group activity 1:  </a:t>
          </a:r>
          <a:r>
            <a:rPr lang="en-GB" smtClean="0"/>
            <a:t>Get into groups of 3 or 4 and ask each other the following questions (ensure you construct a suitable table to collate the data):</a:t>
          </a:r>
          <a:endParaRPr lang="en-NZ"/>
        </a:p>
      </dgm:t>
    </dgm:pt>
    <dgm:pt modelId="{E55D2212-A12A-4563-B047-9EC14FF0F349}" type="parTrans" cxnId="{EB4FED71-6B98-4974-94D8-896CB2F8CB27}">
      <dgm:prSet/>
      <dgm:spPr/>
      <dgm:t>
        <a:bodyPr/>
        <a:lstStyle/>
        <a:p>
          <a:endParaRPr lang="en-NZ"/>
        </a:p>
      </dgm:t>
    </dgm:pt>
    <dgm:pt modelId="{9301132A-4B66-49AD-ABCA-E51F9B10D7FB}" type="sibTrans" cxnId="{EB4FED71-6B98-4974-94D8-896CB2F8CB27}">
      <dgm:prSet/>
      <dgm:spPr/>
      <dgm:t>
        <a:bodyPr/>
        <a:lstStyle/>
        <a:p>
          <a:endParaRPr lang="en-NZ"/>
        </a:p>
      </dgm:t>
    </dgm:pt>
    <dgm:pt modelId="{4648322F-1FF5-4CA7-85D1-E5847BFDCC27}">
      <dgm:prSet/>
      <dgm:spPr/>
      <dgm:t>
        <a:bodyPr/>
        <a:lstStyle/>
        <a:p>
          <a:pPr rtl="0"/>
          <a:r>
            <a:rPr lang="en-GB" smtClean="0"/>
            <a:t>Can you roll your tongue?</a:t>
          </a:r>
          <a:endParaRPr lang="en-NZ"/>
        </a:p>
      </dgm:t>
    </dgm:pt>
    <dgm:pt modelId="{34646A3A-B05E-420B-AD5A-C290924EFE7D}" type="parTrans" cxnId="{364C8D92-AF8E-4A75-93AA-020C469AF324}">
      <dgm:prSet/>
      <dgm:spPr/>
      <dgm:t>
        <a:bodyPr/>
        <a:lstStyle/>
        <a:p>
          <a:endParaRPr lang="en-NZ"/>
        </a:p>
      </dgm:t>
    </dgm:pt>
    <dgm:pt modelId="{08EC315F-0A57-4DCB-BCF3-311FAB8BA847}" type="sibTrans" cxnId="{364C8D92-AF8E-4A75-93AA-020C469AF324}">
      <dgm:prSet/>
      <dgm:spPr/>
      <dgm:t>
        <a:bodyPr/>
        <a:lstStyle/>
        <a:p>
          <a:endParaRPr lang="en-NZ"/>
        </a:p>
      </dgm:t>
    </dgm:pt>
    <dgm:pt modelId="{D1962BB1-64BD-4720-B7FA-6A0D464AC551}">
      <dgm:prSet/>
      <dgm:spPr/>
      <dgm:t>
        <a:bodyPr/>
        <a:lstStyle/>
        <a:p>
          <a:pPr rtl="0"/>
          <a:r>
            <a:rPr lang="en-GB" smtClean="0"/>
            <a:t>Are you male or female?</a:t>
          </a:r>
          <a:endParaRPr lang="en-NZ"/>
        </a:p>
      </dgm:t>
    </dgm:pt>
    <dgm:pt modelId="{5AF10BC6-6569-4994-B376-D508FC8904B2}" type="parTrans" cxnId="{3D9BC5C8-025F-4A56-976B-3DF8770DBAF8}">
      <dgm:prSet/>
      <dgm:spPr/>
      <dgm:t>
        <a:bodyPr/>
        <a:lstStyle/>
        <a:p>
          <a:endParaRPr lang="en-NZ"/>
        </a:p>
      </dgm:t>
    </dgm:pt>
    <dgm:pt modelId="{E8C44EC8-766A-479F-BAFF-CE15C28681FB}" type="sibTrans" cxnId="{3D9BC5C8-025F-4A56-976B-3DF8770DBAF8}">
      <dgm:prSet/>
      <dgm:spPr/>
      <dgm:t>
        <a:bodyPr/>
        <a:lstStyle/>
        <a:p>
          <a:endParaRPr lang="en-NZ"/>
        </a:p>
      </dgm:t>
    </dgm:pt>
    <dgm:pt modelId="{5E671DD4-982D-482F-BAD5-23D94A81CDB6}">
      <dgm:prSet/>
      <dgm:spPr/>
      <dgm:t>
        <a:bodyPr/>
        <a:lstStyle/>
        <a:p>
          <a:pPr rtl="0"/>
          <a:r>
            <a:rPr lang="en-GB" smtClean="0"/>
            <a:t>How old are you (in months)?</a:t>
          </a:r>
          <a:endParaRPr lang="en-NZ"/>
        </a:p>
      </dgm:t>
    </dgm:pt>
    <dgm:pt modelId="{FBF4969A-A202-4FC3-AD48-94A891227C7E}" type="parTrans" cxnId="{565B0EA5-6F87-4838-9C78-D18240CBED80}">
      <dgm:prSet/>
      <dgm:spPr/>
      <dgm:t>
        <a:bodyPr/>
        <a:lstStyle/>
        <a:p>
          <a:endParaRPr lang="en-NZ"/>
        </a:p>
      </dgm:t>
    </dgm:pt>
    <dgm:pt modelId="{D5811B5F-B01A-4FD2-B3C7-420A91B36A6C}" type="sibTrans" cxnId="{565B0EA5-6F87-4838-9C78-D18240CBED80}">
      <dgm:prSet/>
      <dgm:spPr/>
      <dgm:t>
        <a:bodyPr/>
        <a:lstStyle/>
        <a:p>
          <a:endParaRPr lang="en-NZ"/>
        </a:p>
      </dgm:t>
    </dgm:pt>
    <dgm:pt modelId="{26B5A254-782E-4188-B422-57F2D1CFD219}">
      <dgm:prSet/>
      <dgm:spPr/>
      <dgm:t>
        <a:bodyPr/>
        <a:lstStyle/>
        <a:p>
          <a:pPr rtl="0"/>
          <a:r>
            <a:rPr lang="en-GB" smtClean="0"/>
            <a:t>How long is your arm (in cm)?</a:t>
          </a:r>
          <a:endParaRPr lang="en-NZ"/>
        </a:p>
      </dgm:t>
    </dgm:pt>
    <dgm:pt modelId="{8D5F9D1B-8903-49F8-A399-135B9BFE7125}" type="parTrans" cxnId="{66CA38BF-5B7B-48F9-9099-472CEE908ECC}">
      <dgm:prSet/>
      <dgm:spPr/>
      <dgm:t>
        <a:bodyPr/>
        <a:lstStyle/>
        <a:p>
          <a:endParaRPr lang="en-NZ"/>
        </a:p>
      </dgm:t>
    </dgm:pt>
    <dgm:pt modelId="{78F27606-57F5-4238-8DA8-E959B4062CC4}" type="sibTrans" cxnId="{66CA38BF-5B7B-48F9-9099-472CEE908ECC}">
      <dgm:prSet/>
      <dgm:spPr/>
      <dgm:t>
        <a:bodyPr/>
        <a:lstStyle/>
        <a:p>
          <a:endParaRPr lang="en-NZ"/>
        </a:p>
      </dgm:t>
    </dgm:pt>
    <dgm:pt modelId="{D10D6F89-B87D-4107-A140-F4631A1D955E}">
      <dgm:prSet/>
      <dgm:spPr/>
      <dgm:t>
        <a:bodyPr/>
        <a:lstStyle/>
        <a:p>
          <a:pPr rtl="0"/>
          <a:r>
            <a:rPr lang="en-GB" smtClean="0"/>
            <a:t>What is your height (in cm)?</a:t>
          </a:r>
          <a:endParaRPr lang="en-NZ"/>
        </a:p>
      </dgm:t>
    </dgm:pt>
    <dgm:pt modelId="{D2B47ADC-FB3C-4639-A9F1-2B5E198DF2C3}" type="parTrans" cxnId="{65314515-DE7E-41EF-9A9A-59BF42B9CBC0}">
      <dgm:prSet/>
      <dgm:spPr/>
      <dgm:t>
        <a:bodyPr/>
        <a:lstStyle/>
        <a:p>
          <a:endParaRPr lang="en-NZ"/>
        </a:p>
      </dgm:t>
    </dgm:pt>
    <dgm:pt modelId="{CBE4365E-6465-49ED-A1CE-A7EC78B8271B}" type="sibTrans" cxnId="{65314515-DE7E-41EF-9A9A-59BF42B9CBC0}">
      <dgm:prSet/>
      <dgm:spPr/>
      <dgm:t>
        <a:bodyPr/>
        <a:lstStyle/>
        <a:p>
          <a:endParaRPr lang="en-NZ"/>
        </a:p>
      </dgm:t>
    </dgm:pt>
    <dgm:pt modelId="{86D0DD1F-EFBF-4DF2-8395-D0D39AC6492E}">
      <dgm:prSet/>
      <dgm:spPr/>
      <dgm:t>
        <a:bodyPr/>
        <a:lstStyle/>
        <a:p>
          <a:pPr rtl="0"/>
          <a:r>
            <a:rPr lang="en-GB" smtClean="0"/>
            <a:t>Can you ride a bicycle?</a:t>
          </a:r>
          <a:endParaRPr lang="en-NZ"/>
        </a:p>
      </dgm:t>
    </dgm:pt>
    <dgm:pt modelId="{789935B9-59F3-4A4D-BDEF-84BABE67B7D1}" type="parTrans" cxnId="{C6407D26-10C5-40B1-89D5-3E52C9B4DA14}">
      <dgm:prSet/>
      <dgm:spPr/>
      <dgm:t>
        <a:bodyPr/>
        <a:lstStyle/>
        <a:p>
          <a:endParaRPr lang="en-NZ"/>
        </a:p>
      </dgm:t>
    </dgm:pt>
    <dgm:pt modelId="{EAE88257-2219-4923-95F7-8E399363034B}" type="sibTrans" cxnId="{C6407D26-10C5-40B1-89D5-3E52C9B4DA14}">
      <dgm:prSet/>
      <dgm:spPr/>
      <dgm:t>
        <a:bodyPr/>
        <a:lstStyle/>
        <a:p>
          <a:endParaRPr lang="en-NZ"/>
        </a:p>
      </dgm:t>
    </dgm:pt>
    <dgm:pt modelId="{1448F072-D82B-4057-BE10-936BE6EDB0D9}">
      <dgm:prSet/>
      <dgm:spPr/>
      <dgm:t>
        <a:bodyPr/>
        <a:lstStyle/>
        <a:p>
          <a:pPr rtl="0"/>
          <a:r>
            <a:rPr lang="en-GB" smtClean="0"/>
            <a:t>What’s your favourite food?</a:t>
          </a:r>
          <a:endParaRPr lang="en-NZ"/>
        </a:p>
      </dgm:t>
    </dgm:pt>
    <dgm:pt modelId="{AB8E8F70-23FC-4023-AB05-45BDF137346D}" type="parTrans" cxnId="{87CDBF22-F51E-4AA2-B651-D20E67A3284E}">
      <dgm:prSet/>
      <dgm:spPr/>
      <dgm:t>
        <a:bodyPr/>
        <a:lstStyle/>
        <a:p>
          <a:endParaRPr lang="en-NZ"/>
        </a:p>
      </dgm:t>
    </dgm:pt>
    <dgm:pt modelId="{B1A960A0-11C5-4522-AA7B-D9DCE9DE2435}" type="sibTrans" cxnId="{87CDBF22-F51E-4AA2-B651-D20E67A3284E}">
      <dgm:prSet/>
      <dgm:spPr/>
      <dgm:t>
        <a:bodyPr/>
        <a:lstStyle/>
        <a:p>
          <a:endParaRPr lang="en-NZ"/>
        </a:p>
      </dgm:t>
    </dgm:pt>
    <dgm:pt modelId="{52EC5116-BA14-438F-9182-E737AC137ADD}">
      <dgm:prSet/>
      <dgm:spPr/>
      <dgm:t>
        <a:bodyPr/>
        <a:lstStyle/>
        <a:p>
          <a:pPr rtl="0"/>
          <a:r>
            <a:rPr lang="en-GB" dirty="0" smtClean="0"/>
            <a:t>Once you have collected your data, collect data from other groups (sampling method).  </a:t>
          </a:r>
          <a:endParaRPr lang="en-NZ" dirty="0"/>
        </a:p>
      </dgm:t>
    </dgm:pt>
    <dgm:pt modelId="{3EAB557D-7592-4376-8685-0C96903244E3}" type="parTrans" cxnId="{4A6EBF57-58E5-4784-AD34-8B8FB65303A0}">
      <dgm:prSet/>
      <dgm:spPr/>
      <dgm:t>
        <a:bodyPr/>
        <a:lstStyle/>
        <a:p>
          <a:endParaRPr lang="en-NZ"/>
        </a:p>
      </dgm:t>
    </dgm:pt>
    <dgm:pt modelId="{831224F5-46BC-4FC2-B1D1-FBDCE7298B77}" type="sibTrans" cxnId="{4A6EBF57-58E5-4784-AD34-8B8FB65303A0}">
      <dgm:prSet/>
      <dgm:spPr/>
      <dgm:t>
        <a:bodyPr/>
        <a:lstStyle/>
        <a:p>
          <a:endParaRPr lang="en-NZ"/>
        </a:p>
      </dgm:t>
    </dgm:pt>
    <dgm:pt modelId="{B5265DC4-49E5-4CF5-9CB3-58109F0DF293}" type="pres">
      <dgm:prSet presAssocID="{D5383EF0-3F23-4E59-93D3-E21FB248E046}" presName="linearFlow" presStyleCnt="0">
        <dgm:presLayoutVars>
          <dgm:dir/>
          <dgm:animLvl val="lvl"/>
          <dgm:resizeHandles val="exact"/>
        </dgm:presLayoutVars>
      </dgm:prSet>
      <dgm:spPr/>
      <dgm:t>
        <a:bodyPr/>
        <a:lstStyle/>
        <a:p>
          <a:endParaRPr lang="en-NZ"/>
        </a:p>
      </dgm:t>
    </dgm:pt>
    <dgm:pt modelId="{245059E8-863E-499C-9B23-43F08B5FD36C}" type="pres">
      <dgm:prSet presAssocID="{32CBEEF6-886B-4BF0-B0D5-521D2BC3D529}" presName="composite" presStyleCnt="0"/>
      <dgm:spPr/>
    </dgm:pt>
    <dgm:pt modelId="{A5938946-6E2B-4716-BF0A-EAE1D0B23583}" type="pres">
      <dgm:prSet presAssocID="{32CBEEF6-886B-4BF0-B0D5-521D2BC3D529}" presName="parentText" presStyleLbl="alignNode1" presStyleIdx="0" presStyleCnt="1" custLinFactNeighborX="-7439" custLinFactNeighborY="-21408">
        <dgm:presLayoutVars>
          <dgm:chMax val="1"/>
          <dgm:bulletEnabled val="1"/>
        </dgm:presLayoutVars>
      </dgm:prSet>
      <dgm:spPr/>
      <dgm:t>
        <a:bodyPr/>
        <a:lstStyle/>
        <a:p>
          <a:endParaRPr lang="en-NZ"/>
        </a:p>
      </dgm:t>
    </dgm:pt>
    <dgm:pt modelId="{CAAFAD36-9551-4225-A144-3E16E6BC3BCB}" type="pres">
      <dgm:prSet presAssocID="{32CBEEF6-886B-4BF0-B0D5-521D2BC3D529}" presName="descendantText" presStyleLbl="alignAcc1" presStyleIdx="0" presStyleCnt="1" custScaleY="168640">
        <dgm:presLayoutVars>
          <dgm:bulletEnabled val="1"/>
        </dgm:presLayoutVars>
      </dgm:prSet>
      <dgm:spPr/>
      <dgm:t>
        <a:bodyPr/>
        <a:lstStyle/>
        <a:p>
          <a:endParaRPr lang="en-NZ"/>
        </a:p>
      </dgm:t>
    </dgm:pt>
  </dgm:ptLst>
  <dgm:cxnLst>
    <dgm:cxn modelId="{65314515-DE7E-41EF-9A9A-59BF42B9CBC0}" srcId="{32CBEEF6-886B-4BF0-B0D5-521D2BC3D529}" destId="{D10D6F89-B87D-4107-A140-F4631A1D955E}" srcOrd="6" destOrd="0" parTransId="{D2B47ADC-FB3C-4639-A9F1-2B5E198DF2C3}" sibTransId="{CBE4365E-6465-49ED-A1CE-A7EC78B8271B}"/>
    <dgm:cxn modelId="{E72EF83B-8E7D-4178-A282-3FCA50083381}" type="presOf" srcId="{26B5A254-782E-4188-B422-57F2D1CFD219}" destId="{CAAFAD36-9551-4225-A144-3E16E6BC3BCB}" srcOrd="0" destOrd="5" presId="urn:microsoft.com/office/officeart/2005/8/layout/chevron2"/>
    <dgm:cxn modelId="{CE50E7F8-0CA6-447A-A098-89FBDF3C33EB}" type="presOf" srcId="{5E671DD4-982D-482F-BAD5-23D94A81CDB6}" destId="{CAAFAD36-9551-4225-A144-3E16E6BC3BCB}" srcOrd="0" destOrd="4" presId="urn:microsoft.com/office/officeart/2005/8/layout/chevron2"/>
    <dgm:cxn modelId="{C6407D26-10C5-40B1-89D5-3E52C9B4DA14}" srcId="{32CBEEF6-886B-4BF0-B0D5-521D2BC3D529}" destId="{86D0DD1F-EFBF-4DF2-8395-D0D39AC6492E}" srcOrd="7" destOrd="0" parTransId="{789935B9-59F3-4A4D-BDEF-84BABE67B7D1}" sibTransId="{EAE88257-2219-4923-95F7-8E399363034B}"/>
    <dgm:cxn modelId="{EB4FED71-6B98-4974-94D8-896CB2F8CB27}" srcId="{32CBEEF6-886B-4BF0-B0D5-521D2BC3D529}" destId="{A2D04051-183B-4B68-9340-BDEA15105F3D}" srcOrd="1" destOrd="0" parTransId="{E55D2212-A12A-4563-B047-9EC14FF0F349}" sibTransId="{9301132A-4B66-49AD-ABCA-E51F9B10D7FB}"/>
    <dgm:cxn modelId="{1025187E-FA6B-48D6-8395-BE8BBEEC4E82}" type="presOf" srcId="{D1962BB1-64BD-4720-B7FA-6A0D464AC551}" destId="{CAAFAD36-9551-4225-A144-3E16E6BC3BCB}" srcOrd="0" destOrd="3" presId="urn:microsoft.com/office/officeart/2005/8/layout/chevron2"/>
    <dgm:cxn modelId="{10646C55-9F74-49DD-96CF-6FCFE5AAFAA4}" srcId="{D5383EF0-3F23-4E59-93D3-E21FB248E046}" destId="{32CBEEF6-886B-4BF0-B0D5-521D2BC3D529}" srcOrd="0" destOrd="0" parTransId="{E630F494-F28F-4562-B194-EC1A618A1920}" sibTransId="{97793FFB-6942-4C75-970D-B11CC793291B}"/>
    <dgm:cxn modelId="{56F865A9-110F-4E23-AE2C-4AAE722E1F01}" type="presOf" srcId="{32CBEEF6-886B-4BF0-B0D5-521D2BC3D529}" destId="{A5938946-6E2B-4716-BF0A-EAE1D0B23583}" srcOrd="0" destOrd="0" presId="urn:microsoft.com/office/officeart/2005/8/layout/chevron2"/>
    <dgm:cxn modelId="{21EAF9BA-58C7-41A6-BB51-777652A05B77}" type="presOf" srcId="{D5383EF0-3F23-4E59-93D3-E21FB248E046}" destId="{B5265DC4-49E5-4CF5-9CB3-58109F0DF293}" srcOrd="0" destOrd="0" presId="urn:microsoft.com/office/officeart/2005/8/layout/chevron2"/>
    <dgm:cxn modelId="{B4B07E16-7A77-45C8-8D4E-E5A1F4865C33}" type="presOf" srcId="{A6115793-6F84-46C5-A000-378632552E2A}" destId="{CAAFAD36-9551-4225-A144-3E16E6BC3BCB}" srcOrd="0" destOrd="0" presId="urn:microsoft.com/office/officeart/2005/8/layout/chevron2"/>
    <dgm:cxn modelId="{3D9BC5C8-025F-4A56-976B-3DF8770DBAF8}" srcId="{32CBEEF6-886B-4BF0-B0D5-521D2BC3D529}" destId="{D1962BB1-64BD-4720-B7FA-6A0D464AC551}" srcOrd="3" destOrd="0" parTransId="{5AF10BC6-6569-4994-B376-D508FC8904B2}" sibTransId="{E8C44EC8-766A-479F-BAFF-CE15C28681FB}"/>
    <dgm:cxn modelId="{BD55F388-AD9B-4DF9-9092-7BB24E5B93A3}" type="presOf" srcId="{1448F072-D82B-4057-BE10-936BE6EDB0D9}" destId="{CAAFAD36-9551-4225-A144-3E16E6BC3BCB}" srcOrd="0" destOrd="8" presId="urn:microsoft.com/office/officeart/2005/8/layout/chevron2"/>
    <dgm:cxn modelId="{4A6EBF57-58E5-4784-AD34-8B8FB65303A0}" srcId="{32CBEEF6-886B-4BF0-B0D5-521D2BC3D529}" destId="{52EC5116-BA14-438F-9182-E737AC137ADD}" srcOrd="9" destOrd="0" parTransId="{3EAB557D-7592-4376-8685-0C96903244E3}" sibTransId="{831224F5-46BC-4FC2-B1D1-FBDCE7298B77}"/>
    <dgm:cxn modelId="{95C60027-06DD-4AF9-8618-1905D5CD89E8}" type="presOf" srcId="{86D0DD1F-EFBF-4DF2-8395-D0D39AC6492E}" destId="{CAAFAD36-9551-4225-A144-3E16E6BC3BCB}" srcOrd="0" destOrd="7" presId="urn:microsoft.com/office/officeart/2005/8/layout/chevron2"/>
    <dgm:cxn modelId="{565B0EA5-6F87-4838-9C78-D18240CBED80}" srcId="{32CBEEF6-886B-4BF0-B0D5-521D2BC3D529}" destId="{5E671DD4-982D-482F-BAD5-23D94A81CDB6}" srcOrd="4" destOrd="0" parTransId="{FBF4969A-A202-4FC3-AD48-94A891227C7E}" sibTransId="{D5811B5F-B01A-4FD2-B3C7-420A91B36A6C}"/>
    <dgm:cxn modelId="{597F688B-7D94-4C28-953E-DFBCC10C64E5}" type="presOf" srcId="{4648322F-1FF5-4CA7-85D1-E5847BFDCC27}" destId="{CAAFAD36-9551-4225-A144-3E16E6BC3BCB}" srcOrd="0" destOrd="2" presId="urn:microsoft.com/office/officeart/2005/8/layout/chevron2"/>
    <dgm:cxn modelId="{66CA38BF-5B7B-48F9-9099-472CEE908ECC}" srcId="{32CBEEF6-886B-4BF0-B0D5-521D2BC3D529}" destId="{26B5A254-782E-4188-B422-57F2D1CFD219}" srcOrd="5" destOrd="0" parTransId="{8D5F9D1B-8903-49F8-A399-135B9BFE7125}" sibTransId="{78F27606-57F5-4238-8DA8-E959B4062CC4}"/>
    <dgm:cxn modelId="{1D17EDD7-EA36-4F17-836E-09376BF41860}" srcId="{32CBEEF6-886B-4BF0-B0D5-521D2BC3D529}" destId="{A6115793-6F84-46C5-A000-378632552E2A}" srcOrd="0" destOrd="0" parTransId="{E8D3BDB3-7696-4737-895A-4E022D2CF36C}" sibTransId="{F67F35BC-E6BB-49D2-B6E1-35AB8D0C6BAF}"/>
    <dgm:cxn modelId="{49840082-B04A-4595-A6BD-94193CA45480}" type="presOf" srcId="{A2D04051-183B-4B68-9340-BDEA15105F3D}" destId="{CAAFAD36-9551-4225-A144-3E16E6BC3BCB}" srcOrd="0" destOrd="1" presId="urn:microsoft.com/office/officeart/2005/8/layout/chevron2"/>
    <dgm:cxn modelId="{3658E1B0-B940-44C8-9FCF-BBBE0299496B}" type="presOf" srcId="{D10D6F89-B87D-4107-A140-F4631A1D955E}" destId="{CAAFAD36-9551-4225-A144-3E16E6BC3BCB}" srcOrd="0" destOrd="6" presId="urn:microsoft.com/office/officeart/2005/8/layout/chevron2"/>
    <dgm:cxn modelId="{87CDBF22-F51E-4AA2-B651-D20E67A3284E}" srcId="{32CBEEF6-886B-4BF0-B0D5-521D2BC3D529}" destId="{1448F072-D82B-4057-BE10-936BE6EDB0D9}" srcOrd="8" destOrd="0" parTransId="{AB8E8F70-23FC-4023-AB05-45BDF137346D}" sibTransId="{B1A960A0-11C5-4522-AA7B-D9DCE9DE2435}"/>
    <dgm:cxn modelId="{364C8D92-AF8E-4A75-93AA-020C469AF324}" srcId="{32CBEEF6-886B-4BF0-B0D5-521D2BC3D529}" destId="{4648322F-1FF5-4CA7-85D1-E5847BFDCC27}" srcOrd="2" destOrd="0" parTransId="{34646A3A-B05E-420B-AD5A-C290924EFE7D}" sibTransId="{08EC315F-0A57-4DCB-BCF3-311FAB8BA847}"/>
    <dgm:cxn modelId="{8B9DB4C3-32DB-4974-8CF7-F9F01A0EBBBB}" type="presOf" srcId="{52EC5116-BA14-438F-9182-E737AC137ADD}" destId="{CAAFAD36-9551-4225-A144-3E16E6BC3BCB}" srcOrd="0" destOrd="9" presId="urn:microsoft.com/office/officeart/2005/8/layout/chevron2"/>
    <dgm:cxn modelId="{CDC50B6A-4694-4228-B3C2-2211B7DFC6E8}" type="presParOf" srcId="{B5265DC4-49E5-4CF5-9CB3-58109F0DF293}" destId="{245059E8-863E-499C-9B23-43F08B5FD36C}" srcOrd="0" destOrd="0" presId="urn:microsoft.com/office/officeart/2005/8/layout/chevron2"/>
    <dgm:cxn modelId="{F8D15D7C-C59B-4BEC-BB4B-8AAA3BE0E6FE}" type="presParOf" srcId="{245059E8-863E-499C-9B23-43F08B5FD36C}" destId="{A5938946-6E2B-4716-BF0A-EAE1D0B23583}" srcOrd="0" destOrd="0" presId="urn:microsoft.com/office/officeart/2005/8/layout/chevron2"/>
    <dgm:cxn modelId="{749751C2-4225-4395-BD63-06CBFE198427}" type="presParOf" srcId="{245059E8-863E-499C-9B23-43F08B5FD36C}" destId="{CAAFAD36-9551-4225-A144-3E16E6BC3BC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DD2246-0F00-46EA-B36E-6217859C2383}" type="doc">
      <dgm:prSet loTypeId="urn:microsoft.com/office/officeart/2005/8/layout/venn1" loCatId="relationship" qsTypeId="urn:microsoft.com/office/officeart/2005/8/quickstyle/3d3" qsCatId="3D" csTypeId="urn:microsoft.com/office/officeart/2005/8/colors/accent1_2" csCatId="accent1" phldr="1"/>
      <dgm:spPr/>
      <dgm:t>
        <a:bodyPr/>
        <a:lstStyle/>
        <a:p>
          <a:endParaRPr lang="en-NZ"/>
        </a:p>
      </dgm:t>
    </dgm:pt>
    <dgm:pt modelId="{AF5B796D-665B-404C-B806-714CAE1C374A}">
      <dgm:prSet/>
      <dgm:spPr/>
      <dgm:t>
        <a:bodyPr/>
        <a:lstStyle/>
        <a:p>
          <a:pPr rtl="0"/>
          <a:r>
            <a:rPr lang="en-GB" dirty="0" smtClean="0"/>
            <a:t>The majority of delegates found the workshops very relevant or relevant</a:t>
          </a:r>
          <a:endParaRPr lang="en-NZ" dirty="0"/>
        </a:p>
      </dgm:t>
    </dgm:pt>
    <dgm:pt modelId="{F84CAC26-BD4E-4DA6-A588-D9C0C3453F96}" type="parTrans" cxnId="{35447438-DD49-4A4B-B756-91222E6B9346}">
      <dgm:prSet/>
      <dgm:spPr/>
      <dgm:t>
        <a:bodyPr/>
        <a:lstStyle/>
        <a:p>
          <a:endParaRPr lang="en-NZ"/>
        </a:p>
      </dgm:t>
    </dgm:pt>
    <dgm:pt modelId="{AF33F5EF-F20F-4A66-A308-9D068B1D8697}" type="sibTrans" cxnId="{35447438-DD49-4A4B-B756-91222E6B9346}">
      <dgm:prSet/>
      <dgm:spPr/>
      <dgm:t>
        <a:bodyPr/>
        <a:lstStyle/>
        <a:p>
          <a:endParaRPr lang="en-NZ"/>
        </a:p>
      </dgm:t>
    </dgm:pt>
    <dgm:pt modelId="{141E5D6A-0503-4220-880D-A7AEECD99AAF}">
      <dgm:prSet/>
      <dgm:spPr/>
      <dgm:t>
        <a:bodyPr/>
        <a:lstStyle/>
        <a:p>
          <a:pPr rtl="0"/>
          <a:r>
            <a:rPr lang="en-GB" dirty="0" smtClean="0"/>
            <a:t>Preference for workshops which provided teaching resources or practical activities that could be used in the classroom</a:t>
          </a:r>
          <a:endParaRPr lang="en-NZ" dirty="0"/>
        </a:p>
      </dgm:t>
    </dgm:pt>
    <dgm:pt modelId="{0893C7A0-36B4-491B-BC7A-480AFA6F5BA2}" type="parTrans" cxnId="{F8ECC3CA-D56D-4685-8FD4-A36FABC12F39}">
      <dgm:prSet/>
      <dgm:spPr/>
      <dgm:t>
        <a:bodyPr/>
        <a:lstStyle/>
        <a:p>
          <a:endParaRPr lang="en-NZ"/>
        </a:p>
      </dgm:t>
    </dgm:pt>
    <dgm:pt modelId="{42AF6163-123A-4163-A012-252CDA8E6E8E}" type="sibTrans" cxnId="{F8ECC3CA-D56D-4685-8FD4-A36FABC12F39}">
      <dgm:prSet/>
      <dgm:spPr/>
      <dgm:t>
        <a:bodyPr/>
        <a:lstStyle/>
        <a:p>
          <a:endParaRPr lang="en-NZ"/>
        </a:p>
      </dgm:t>
    </dgm:pt>
    <dgm:pt modelId="{B9584030-E777-4AD2-B896-F8C8F20EB569}">
      <dgm:prSet custT="1"/>
      <dgm:spPr/>
      <dgm:t>
        <a:bodyPr/>
        <a:lstStyle/>
        <a:p>
          <a:pPr rtl="0"/>
          <a:r>
            <a:rPr lang="en-GB" sz="2000" i="1" dirty="0" smtClean="0"/>
            <a:t>“The fun times workshop provided practical examples that can be used in schools”</a:t>
          </a:r>
          <a:endParaRPr lang="en-NZ" sz="2000" dirty="0"/>
        </a:p>
      </dgm:t>
    </dgm:pt>
    <dgm:pt modelId="{D0EF1914-25B8-4B5B-9291-E7C1440A43EB}" type="parTrans" cxnId="{91EC88A6-8776-4D50-B154-DDB414A1CD38}">
      <dgm:prSet/>
      <dgm:spPr/>
      <dgm:t>
        <a:bodyPr/>
        <a:lstStyle/>
        <a:p>
          <a:endParaRPr lang="en-NZ"/>
        </a:p>
      </dgm:t>
    </dgm:pt>
    <dgm:pt modelId="{378F05D2-938E-4DF9-8D34-B683F680AA03}" type="sibTrans" cxnId="{91EC88A6-8776-4D50-B154-DDB414A1CD38}">
      <dgm:prSet/>
      <dgm:spPr/>
      <dgm:t>
        <a:bodyPr/>
        <a:lstStyle/>
        <a:p>
          <a:endParaRPr lang="en-NZ"/>
        </a:p>
      </dgm:t>
    </dgm:pt>
    <dgm:pt modelId="{6BCEF594-9C5A-4613-BDA5-E5AD4143B60F}">
      <dgm:prSet custT="1"/>
      <dgm:spPr/>
      <dgm:t>
        <a:bodyPr/>
        <a:lstStyle/>
        <a:p>
          <a:pPr rtl="0"/>
          <a:r>
            <a:rPr lang="en-GB" sz="2000" i="1" dirty="0" smtClean="0"/>
            <a:t>“Really helpful to be able to visualise using resources sessions”</a:t>
          </a:r>
          <a:endParaRPr lang="en-NZ" sz="2000" dirty="0"/>
        </a:p>
      </dgm:t>
    </dgm:pt>
    <dgm:pt modelId="{3EF118C6-0EC3-4717-A5E5-26D38D530237}" type="parTrans" cxnId="{278F50ED-5D53-48CA-8D9B-91B4A1595355}">
      <dgm:prSet/>
      <dgm:spPr/>
      <dgm:t>
        <a:bodyPr/>
        <a:lstStyle/>
        <a:p>
          <a:endParaRPr lang="en-NZ"/>
        </a:p>
      </dgm:t>
    </dgm:pt>
    <dgm:pt modelId="{7BB5AC58-CA72-4815-94B7-EBD1C754D35E}" type="sibTrans" cxnId="{278F50ED-5D53-48CA-8D9B-91B4A1595355}">
      <dgm:prSet/>
      <dgm:spPr/>
      <dgm:t>
        <a:bodyPr/>
        <a:lstStyle/>
        <a:p>
          <a:endParaRPr lang="en-NZ"/>
        </a:p>
      </dgm:t>
    </dgm:pt>
    <dgm:pt modelId="{5AC7CC6F-B97F-487D-9F99-3EFD97108990}">
      <dgm:prSet custT="1"/>
      <dgm:spPr/>
      <dgm:t>
        <a:bodyPr/>
        <a:lstStyle/>
        <a:p>
          <a:pPr rtl="0"/>
          <a:r>
            <a:rPr lang="en-GB" sz="2000" i="1" dirty="0" smtClean="0"/>
            <a:t>“All of the speakers contributed something to the conference that I feel I can use in the classroom”</a:t>
          </a:r>
          <a:endParaRPr lang="en-NZ" sz="2000" dirty="0"/>
        </a:p>
      </dgm:t>
    </dgm:pt>
    <dgm:pt modelId="{5F49E109-5CB6-408F-840E-DECD387FBF16}" type="parTrans" cxnId="{6E237C67-6E32-4B43-BB70-53991F4414A7}">
      <dgm:prSet/>
      <dgm:spPr/>
      <dgm:t>
        <a:bodyPr/>
        <a:lstStyle/>
        <a:p>
          <a:endParaRPr lang="en-NZ"/>
        </a:p>
      </dgm:t>
    </dgm:pt>
    <dgm:pt modelId="{2C04B507-A42B-4908-8CA1-4302087B8CEA}" type="sibTrans" cxnId="{6E237C67-6E32-4B43-BB70-53991F4414A7}">
      <dgm:prSet/>
      <dgm:spPr/>
      <dgm:t>
        <a:bodyPr/>
        <a:lstStyle/>
        <a:p>
          <a:endParaRPr lang="en-NZ"/>
        </a:p>
      </dgm:t>
    </dgm:pt>
    <dgm:pt modelId="{84014FBC-7317-4978-BA99-6C05583B81D3}" type="pres">
      <dgm:prSet presAssocID="{80DD2246-0F00-46EA-B36E-6217859C2383}" presName="compositeShape" presStyleCnt="0">
        <dgm:presLayoutVars>
          <dgm:chMax val="7"/>
          <dgm:dir/>
          <dgm:resizeHandles val="exact"/>
        </dgm:presLayoutVars>
      </dgm:prSet>
      <dgm:spPr/>
      <dgm:t>
        <a:bodyPr/>
        <a:lstStyle/>
        <a:p>
          <a:endParaRPr lang="en-NZ"/>
        </a:p>
      </dgm:t>
    </dgm:pt>
    <dgm:pt modelId="{BF6901E7-647E-42C1-A83D-EC8F87D85A42}" type="pres">
      <dgm:prSet presAssocID="{AF5B796D-665B-404C-B806-714CAE1C374A}" presName="circ1" presStyleLbl="vennNode1" presStyleIdx="0" presStyleCnt="5"/>
      <dgm:spPr/>
    </dgm:pt>
    <dgm:pt modelId="{39A17749-0A90-45CF-BE15-9F2C8B344220}" type="pres">
      <dgm:prSet presAssocID="{AF5B796D-665B-404C-B806-714CAE1C374A}" presName="circ1Tx" presStyleLbl="revTx" presStyleIdx="0" presStyleCnt="0">
        <dgm:presLayoutVars>
          <dgm:chMax val="0"/>
          <dgm:chPref val="0"/>
          <dgm:bulletEnabled val="1"/>
        </dgm:presLayoutVars>
      </dgm:prSet>
      <dgm:spPr/>
      <dgm:t>
        <a:bodyPr/>
        <a:lstStyle/>
        <a:p>
          <a:endParaRPr lang="en-NZ"/>
        </a:p>
      </dgm:t>
    </dgm:pt>
    <dgm:pt modelId="{A3F4F793-C5DF-4E31-987C-449811BC5729}" type="pres">
      <dgm:prSet presAssocID="{141E5D6A-0503-4220-880D-A7AEECD99AAF}" presName="circ2" presStyleLbl="vennNode1" presStyleIdx="1" presStyleCnt="5"/>
      <dgm:spPr/>
    </dgm:pt>
    <dgm:pt modelId="{BBFBD3A0-D098-4351-839C-C3972BC1EFF7}" type="pres">
      <dgm:prSet presAssocID="{141E5D6A-0503-4220-880D-A7AEECD99AAF}" presName="circ2Tx" presStyleLbl="revTx" presStyleIdx="0" presStyleCnt="0">
        <dgm:presLayoutVars>
          <dgm:chMax val="0"/>
          <dgm:chPref val="0"/>
          <dgm:bulletEnabled val="1"/>
        </dgm:presLayoutVars>
      </dgm:prSet>
      <dgm:spPr/>
      <dgm:t>
        <a:bodyPr/>
        <a:lstStyle/>
        <a:p>
          <a:endParaRPr lang="en-NZ"/>
        </a:p>
      </dgm:t>
    </dgm:pt>
    <dgm:pt modelId="{74D758FB-85E8-4A43-9694-BC947076BCC6}" type="pres">
      <dgm:prSet presAssocID="{B9584030-E777-4AD2-B896-F8C8F20EB569}" presName="circ3" presStyleLbl="vennNode1" presStyleIdx="2" presStyleCnt="5"/>
      <dgm:spPr/>
    </dgm:pt>
    <dgm:pt modelId="{228BD8B0-3AF4-468C-879D-4E1E1EADC9A5}" type="pres">
      <dgm:prSet presAssocID="{B9584030-E777-4AD2-B896-F8C8F20EB569}" presName="circ3Tx" presStyleLbl="revTx" presStyleIdx="0" presStyleCnt="0">
        <dgm:presLayoutVars>
          <dgm:chMax val="0"/>
          <dgm:chPref val="0"/>
          <dgm:bulletEnabled val="1"/>
        </dgm:presLayoutVars>
      </dgm:prSet>
      <dgm:spPr/>
      <dgm:t>
        <a:bodyPr/>
        <a:lstStyle/>
        <a:p>
          <a:endParaRPr lang="en-NZ"/>
        </a:p>
      </dgm:t>
    </dgm:pt>
    <dgm:pt modelId="{D5B7905D-A738-433D-AE6B-CADBDC2F5F9A}" type="pres">
      <dgm:prSet presAssocID="{6BCEF594-9C5A-4613-BDA5-E5AD4143B60F}" presName="circ4" presStyleLbl="vennNode1" presStyleIdx="3" presStyleCnt="5"/>
      <dgm:spPr/>
    </dgm:pt>
    <dgm:pt modelId="{014CEF05-6FBB-4DB9-A618-D0FCFE525DDF}" type="pres">
      <dgm:prSet presAssocID="{6BCEF594-9C5A-4613-BDA5-E5AD4143B60F}" presName="circ4Tx" presStyleLbl="revTx" presStyleIdx="0" presStyleCnt="0">
        <dgm:presLayoutVars>
          <dgm:chMax val="0"/>
          <dgm:chPref val="0"/>
          <dgm:bulletEnabled val="1"/>
        </dgm:presLayoutVars>
      </dgm:prSet>
      <dgm:spPr/>
      <dgm:t>
        <a:bodyPr/>
        <a:lstStyle/>
        <a:p>
          <a:endParaRPr lang="en-NZ"/>
        </a:p>
      </dgm:t>
    </dgm:pt>
    <dgm:pt modelId="{E543793A-47DE-4C54-9325-05961F969E3D}" type="pres">
      <dgm:prSet presAssocID="{5AC7CC6F-B97F-487D-9F99-3EFD97108990}" presName="circ5" presStyleLbl="vennNode1" presStyleIdx="4" presStyleCnt="5"/>
      <dgm:spPr/>
    </dgm:pt>
    <dgm:pt modelId="{B9E3BA81-3303-4567-B33B-8B53A4E3FA9C}" type="pres">
      <dgm:prSet presAssocID="{5AC7CC6F-B97F-487D-9F99-3EFD97108990}" presName="circ5Tx" presStyleLbl="revTx" presStyleIdx="0" presStyleCnt="0">
        <dgm:presLayoutVars>
          <dgm:chMax val="0"/>
          <dgm:chPref val="0"/>
          <dgm:bulletEnabled val="1"/>
        </dgm:presLayoutVars>
      </dgm:prSet>
      <dgm:spPr/>
      <dgm:t>
        <a:bodyPr/>
        <a:lstStyle/>
        <a:p>
          <a:endParaRPr lang="en-NZ"/>
        </a:p>
      </dgm:t>
    </dgm:pt>
  </dgm:ptLst>
  <dgm:cxnLst>
    <dgm:cxn modelId="{9EBD096E-23D2-4F77-A9FF-9121566B06ED}" type="presOf" srcId="{B9584030-E777-4AD2-B896-F8C8F20EB569}" destId="{228BD8B0-3AF4-468C-879D-4E1E1EADC9A5}" srcOrd="0" destOrd="0" presId="urn:microsoft.com/office/officeart/2005/8/layout/venn1"/>
    <dgm:cxn modelId="{35447438-DD49-4A4B-B756-91222E6B9346}" srcId="{80DD2246-0F00-46EA-B36E-6217859C2383}" destId="{AF5B796D-665B-404C-B806-714CAE1C374A}" srcOrd="0" destOrd="0" parTransId="{F84CAC26-BD4E-4DA6-A588-D9C0C3453F96}" sibTransId="{AF33F5EF-F20F-4A66-A308-9D068B1D8697}"/>
    <dgm:cxn modelId="{5CA98907-1D8D-4A89-9EDF-B2ECCE2E1F27}" type="presOf" srcId="{5AC7CC6F-B97F-487D-9F99-3EFD97108990}" destId="{B9E3BA81-3303-4567-B33B-8B53A4E3FA9C}" srcOrd="0" destOrd="0" presId="urn:microsoft.com/office/officeart/2005/8/layout/venn1"/>
    <dgm:cxn modelId="{6E237C67-6E32-4B43-BB70-53991F4414A7}" srcId="{80DD2246-0F00-46EA-B36E-6217859C2383}" destId="{5AC7CC6F-B97F-487D-9F99-3EFD97108990}" srcOrd="4" destOrd="0" parTransId="{5F49E109-5CB6-408F-840E-DECD387FBF16}" sibTransId="{2C04B507-A42B-4908-8CA1-4302087B8CEA}"/>
    <dgm:cxn modelId="{F8ECC3CA-D56D-4685-8FD4-A36FABC12F39}" srcId="{80DD2246-0F00-46EA-B36E-6217859C2383}" destId="{141E5D6A-0503-4220-880D-A7AEECD99AAF}" srcOrd="1" destOrd="0" parTransId="{0893C7A0-36B4-491B-BC7A-480AFA6F5BA2}" sibTransId="{42AF6163-123A-4163-A012-252CDA8E6E8E}"/>
    <dgm:cxn modelId="{9931456F-8D4B-4202-9583-456DE3ED417C}" type="presOf" srcId="{141E5D6A-0503-4220-880D-A7AEECD99AAF}" destId="{BBFBD3A0-D098-4351-839C-C3972BC1EFF7}" srcOrd="0" destOrd="0" presId="urn:microsoft.com/office/officeart/2005/8/layout/venn1"/>
    <dgm:cxn modelId="{91EC88A6-8776-4D50-B154-DDB414A1CD38}" srcId="{80DD2246-0F00-46EA-B36E-6217859C2383}" destId="{B9584030-E777-4AD2-B896-F8C8F20EB569}" srcOrd="2" destOrd="0" parTransId="{D0EF1914-25B8-4B5B-9291-E7C1440A43EB}" sibTransId="{378F05D2-938E-4DF9-8D34-B683F680AA03}"/>
    <dgm:cxn modelId="{EFBF010E-DF46-4D21-A946-3762EC26B29C}" type="presOf" srcId="{6BCEF594-9C5A-4613-BDA5-E5AD4143B60F}" destId="{014CEF05-6FBB-4DB9-A618-D0FCFE525DDF}" srcOrd="0" destOrd="0" presId="urn:microsoft.com/office/officeart/2005/8/layout/venn1"/>
    <dgm:cxn modelId="{2809C310-1F3D-4982-BD1D-48F5D1A9BB46}" type="presOf" srcId="{80DD2246-0F00-46EA-B36E-6217859C2383}" destId="{84014FBC-7317-4978-BA99-6C05583B81D3}" srcOrd="0" destOrd="0" presId="urn:microsoft.com/office/officeart/2005/8/layout/venn1"/>
    <dgm:cxn modelId="{7B8B1778-9FB2-45A9-A94E-2F618227B540}" type="presOf" srcId="{AF5B796D-665B-404C-B806-714CAE1C374A}" destId="{39A17749-0A90-45CF-BE15-9F2C8B344220}" srcOrd="0" destOrd="0" presId="urn:microsoft.com/office/officeart/2005/8/layout/venn1"/>
    <dgm:cxn modelId="{278F50ED-5D53-48CA-8D9B-91B4A1595355}" srcId="{80DD2246-0F00-46EA-B36E-6217859C2383}" destId="{6BCEF594-9C5A-4613-BDA5-E5AD4143B60F}" srcOrd="3" destOrd="0" parTransId="{3EF118C6-0EC3-4717-A5E5-26D38D530237}" sibTransId="{7BB5AC58-CA72-4815-94B7-EBD1C754D35E}"/>
    <dgm:cxn modelId="{38DB6776-1EE8-4E91-B7F3-C1498F07123C}" type="presParOf" srcId="{84014FBC-7317-4978-BA99-6C05583B81D3}" destId="{BF6901E7-647E-42C1-A83D-EC8F87D85A42}" srcOrd="0" destOrd="0" presId="urn:microsoft.com/office/officeart/2005/8/layout/venn1"/>
    <dgm:cxn modelId="{A8A98078-3280-4AEC-98F9-F90FC636F26C}" type="presParOf" srcId="{84014FBC-7317-4978-BA99-6C05583B81D3}" destId="{39A17749-0A90-45CF-BE15-9F2C8B344220}" srcOrd="1" destOrd="0" presId="urn:microsoft.com/office/officeart/2005/8/layout/venn1"/>
    <dgm:cxn modelId="{7D8F0961-800A-49C4-87EE-591CADA2EDC1}" type="presParOf" srcId="{84014FBC-7317-4978-BA99-6C05583B81D3}" destId="{A3F4F793-C5DF-4E31-987C-449811BC5729}" srcOrd="2" destOrd="0" presId="urn:microsoft.com/office/officeart/2005/8/layout/venn1"/>
    <dgm:cxn modelId="{E0A9977E-C98B-40D0-9355-89EC15CEB845}" type="presParOf" srcId="{84014FBC-7317-4978-BA99-6C05583B81D3}" destId="{BBFBD3A0-D098-4351-839C-C3972BC1EFF7}" srcOrd="3" destOrd="0" presId="urn:microsoft.com/office/officeart/2005/8/layout/venn1"/>
    <dgm:cxn modelId="{E7E53BCE-5EC3-4691-92D3-318B3250D86A}" type="presParOf" srcId="{84014FBC-7317-4978-BA99-6C05583B81D3}" destId="{74D758FB-85E8-4A43-9694-BC947076BCC6}" srcOrd="4" destOrd="0" presId="urn:microsoft.com/office/officeart/2005/8/layout/venn1"/>
    <dgm:cxn modelId="{1510E845-37D9-42FB-A403-8DF193D516A8}" type="presParOf" srcId="{84014FBC-7317-4978-BA99-6C05583B81D3}" destId="{228BD8B0-3AF4-468C-879D-4E1E1EADC9A5}" srcOrd="5" destOrd="0" presId="urn:microsoft.com/office/officeart/2005/8/layout/venn1"/>
    <dgm:cxn modelId="{36F326C6-68EB-4438-A716-399017333143}" type="presParOf" srcId="{84014FBC-7317-4978-BA99-6C05583B81D3}" destId="{D5B7905D-A738-433D-AE6B-CADBDC2F5F9A}" srcOrd="6" destOrd="0" presId="urn:microsoft.com/office/officeart/2005/8/layout/venn1"/>
    <dgm:cxn modelId="{AF2AECE5-316D-44F4-817C-E853A6CE23BD}" type="presParOf" srcId="{84014FBC-7317-4978-BA99-6C05583B81D3}" destId="{014CEF05-6FBB-4DB9-A618-D0FCFE525DDF}" srcOrd="7" destOrd="0" presId="urn:microsoft.com/office/officeart/2005/8/layout/venn1"/>
    <dgm:cxn modelId="{18CC22A1-641B-48A0-867C-4CF27A3B2C86}" type="presParOf" srcId="{84014FBC-7317-4978-BA99-6C05583B81D3}" destId="{E543793A-47DE-4C54-9325-05961F969E3D}" srcOrd="8" destOrd="0" presId="urn:microsoft.com/office/officeart/2005/8/layout/venn1"/>
    <dgm:cxn modelId="{45E9689F-1CEC-4E46-B590-9FAA37DB4D4D}" type="presParOf" srcId="{84014FBC-7317-4978-BA99-6C05583B81D3}" destId="{B9E3BA81-3303-4567-B33B-8B53A4E3FA9C}"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DC30A-6D76-419B-A828-365B5AC574E7}">
      <dsp:nvSpPr>
        <dsp:cNvPr id="0" name=""/>
        <dsp:cNvSpPr/>
      </dsp:nvSpPr>
      <dsp:spPr>
        <a:xfrm>
          <a:off x="0" y="17551"/>
          <a:ext cx="11269578" cy="3566545"/>
        </a:xfrm>
        <a:prstGeom prst="rightArrow">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22CEF6F-1FEC-4F96-ACF7-E088D16EC73E}">
      <dsp:nvSpPr>
        <dsp:cNvPr id="0" name=""/>
        <dsp:cNvSpPr/>
      </dsp:nvSpPr>
      <dsp:spPr>
        <a:xfrm>
          <a:off x="911474" y="917213"/>
          <a:ext cx="9453679" cy="1783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86080" rIns="0" bIns="386080" numCol="1" spcCol="1270" anchor="ctr" anchorCtr="0">
          <a:noAutofit/>
        </a:bodyPr>
        <a:lstStyle/>
        <a:p>
          <a:pPr lvl="0" algn="ctr" defTabSz="1689100" rtl="0">
            <a:lnSpc>
              <a:spcPct val="90000"/>
            </a:lnSpc>
            <a:spcBef>
              <a:spcPct val="0"/>
            </a:spcBef>
            <a:spcAft>
              <a:spcPct val="35000"/>
            </a:spcAft>
          </a:pPr>
          <a:r>
            <a:rPr lang="en-NZ" sz="3800" kern="1200" dirty="0" smtClean="0"/>
            <a:t>The Joy of data analysis and critical thinking - a Welsh perspective </a:t>
          </a:r>
          <a:endParaRPr lang="en-NZ" sz="3800" kern="1200" dirty="0"/>
        </a:p>
      </dsp:txBody>
      <dsp:txXfrm>
        <a:off x="911474" y="917213"/>
        <a:ext cx="9453679" cy="17832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96BC2-57F1-4DCD-AE8F-49420DE15E81}">
      <dsp:nvSpPr>
        <dsp:cNvPr id="0" name=""/>
        <dsp:cNvSpPr/>
      </dsp:nvSpPr>
      <dsp:spPr>
        <a:xfrm>
          <a:off x="0" y="162349"/>
          <a:ext cx="7766936" cy="772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n-NZ" sz="3300" kern="1200" dirty="0" smtClean="0"/>
            <a:t>Rhys Jones PTF, University of Auckland</a:t>
          </a:r>
          <a:endParaRPr lang="en-NZ" sz="3300" kern="1200" dirty="0"/>
        </a:p>
      </dsp:txBody>
      <dsp:txXfrm>
        <a:off x="37696" y="200045"/>
        <a:ext cx="7691544" cy="696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B7EFB-304A-47B7-8027-0FDD0F9ACD66}">
      <dsp:nvSpPr>
        <dsp:cNvPr id="0" name=""/>
        <dsp:cNvSpPr/>
      </dsp:nvSpPr>
      <dsp:spPr>
        <a:xfrm>
          <a:off x="1878655" y="1077"/>
          <a:ext cx="3299307" cy="1319722"/>
        </a:xfrm>
        <a:prstGeom prst="chevron">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n-GB" sz="3200" b="1" kern="1200" dirty="0" smtClean="0">
              <a:solidFill>
                <a:schemeClr val="tx1"/>
              </a:solidFill>
            </a:rPr>
            <a:t>Transition to University</a:t>
          </a:r>
          <a:endParaRPr lang="en-NZ" sz="3200" kern="1200" dirty="0">
            <a:solidFill>
              <a:schemeClr val="tx1"/>
            </a:solidFill>
          </a:endParaRPr>
        </a:p>
      </dsp:txBody>
      <dsp:txXfrm>
        <a:off x="2538516" y="1077"/>
        <a:ext cx="1979585" cy="13197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8C27E-C61B-40BC-B141-BA41A267EDB0}">
      <dsp:nvSpPr>
        <dsp:cNvPr id="0" name=""/>
        <dsp:cNvSpPr/>
      </dsp:nvSpPr>
      <dsp:spPr>
        <a:xfrm>
          <a:off x="0" y="628187"/>
          <a:ext cx="8799095" cy="889200"/>
        </a:xfrm>
        <a:prstGeom prst="round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GB" sz="3800" kern="1200" baseline="30000" dirty="0" smtClean="0"/>
            <a:t>Students to develop skills, knowledge and understanding</a:t>
          </a:r>
          <a:endParaRPr lang="en-NZ" sz="3800" kern="1200" dirty="0"/>
        </a:p>
      </dsp:txBody>
      <dsp:txXfrm>
        <a:off x="43407" y="671594"/>
        <a:ext cx="8712281" cy="802386"/>
      </dsp:txXfrm>
    </dsp:sp>
    <dsp:sp modelId="{4166C030-5FBF-45B9-A80D-067759B2BAB6}">
      <dsp:nvSpPr>
        <dsp:cNvPr id="0" name=""/>
        <dsp:cNvSpPr/>
      </dsp:nvSpPr>
      <dsp:spPr>
        <a:xfrm>
          <a:off x="0" y="1626827"/>
          <a:ext cx="8799095" cy="889200"/>
        </a:xfrm>
        <a:prstGeom prst="roundRect">
          <a:avLst/>
        </a:prstGeom>
        <a:gradFill rotWithShape="0">
          <a:gsLst>
            <a:gs pos="0">
              <a:schemeClr val="accent2">
                <a:hueOff val="-988095"/>
                <a:satOff val="4733"/>
                <a:lumOff val="4379"/>
                <a:alphaOff val="0"/>
                <a:tint val="65000"/>
                <a:lumMod val="110000"/>
              </a:schemeClr>
            </a:gs>
            <a:gs pos="88000">
              <a:schemeClr val="accent2">
                <a:hueOff val="-988095"/>
                <a:satOff val="4733"/>
                <a:lumOff val="4379"/>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GB" sz="3800" kern="1200" baseline="30000" smtClean="0"/>
            <a:t>Teacher backgrounds diverse</a:t>
          </a:r>
          <a:endParaRPr lang="en-NZ" sz="3800" kern="1200"/>
        </a:p>
      </dsp:txBody>
      <dsp:txXfrm>
        <a:off x="43407" y="1670234"/>
        <a:ext cx="8712281" cy="802386"/>
      </dsp:txXfrm>
    </dsp:sp>
    <dsp:sp modelId="{FEC408D2-8636-46BF-A34B-96FCBB55533D}">
      <dsp:nvSpPr>
        <dsp:cNvPr id="0" name=""/>
        <dsp:cNvSpPr/>
      </dsp:nvSpPr>
      <dsp:spPr>
        <a:xfrm>
          <a:off x="0" y="2625467"/>
          <a:ext cx="8799095" cy="889200"/>
        </a:xfrm>
        <a:prstGeom prst="roundRect">
          <a:avLst/>
        </a:prstGeom>
        <a:gradFill rotWithShape="0">
          <a:gsLst>
            <a:gs pos="0">
              <a:schemeClr val="accent2">
                <a:hueOff val="-1976191"/>
                <a:satOff val="9467"/>
                <a:lumOff val="8758"/>
                <a:alphaOff val="0"/>
                <a:tint val="65000"/>
                <a:lumMod val="110000"/>
              </a:schemeClr>
            </a:gs>
            <a:gs pos="88000">
              <a:schemeClr val="accent2">
                <a:hueOff val="-1976191"/>
                <a:satOff val="9467"/>
                <a:lumOff val="8758"/>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GB" sz="3800" kern="1200" baseline="30000" dirty="0" smtClean="0"/>
            <a:t>Internal assessment and moderation</a:t>
          </a:r>
          <a:endParaRPr lang="en-NZ" sz="3800" kern="1200" dirty="0"/>
        </a:p>
      </dsp:txBody>
      <dsp:txXfrm>
        <a:off x="43407" y="2668874"/>
        <a:ext cx="8712281" cy="802386"/>
      </dsp:txXfrm>
    </dsp:sp>
    <dsp:sp modelId="{20C07E92-DEEF-4E99-9B2A-2CD43019D7D0}">
      <dsp:nvSpPr>
        <dsp:cNvPr id="0" name=""/>
        <dsp:cNvSpPr/>
      </dsp:nvSpPr>
      <dsp:spPr>
        <a:xfrm>
          <a:off x="0" y="3624107"/>
          <a:ext cx="8799095" cy="889200"/>
        </a:xfrm>
        <a:prstGeom prst="roundRect">
          <a:avLst/>
        </a:prstGeom>
        <a:gradFill rotWithShape="0">
          <a:gsLst>
            <a:gs pos="0">
              <a:schemeClr val="accent2">
                <a:hueOff val="-2964286"/>
                <a:satOff val="14200"/>
                <a:lumOff val="13137"/>
                <a:alphaOff val="0"/>
                <a:tint val="65000"/>
                <a:lumMod val="110000"/>
              </a:schemeClr>
            </a:gs>
            <a:gs pos="88000">
              <a:schemeClr val="accent2">
                <a:hueOff val="-2964286"/>
                <a:satOff val="14200"/>
                <a:lumOff val="13137"/>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GB" sz="3800" kern="1200" baseline="30000" smtClean="0"/>
            <a:t>External moderation</a:t>
          </a:r>
          <a:endParaRPr lang="en-NZ" sz="3800" kern="1200"/>
        </a:p>
      </dsp:txBody>
      <dsp:txXfrm>
        <a:off x="43407" y="3667514"/>
        <a:ext cx="8712281" cy="8023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938946-6E2B-4716-BF0A-EAE1D0B23583}">
      <dsp:nvSpPr>
        <dsp:cNvPr id="0" name=""/>
        <dsp:cNvSpPr/>
      </dsp:nvSpPr>
      <dsp:spPr>
        <a:xfrm rot="5400000">
          <a:off x="-623829" y="661959"/>
          <a:ext cx="4158861" cy="2911203"/>
        </a:xfrm>
        <a:prstGeom prst="chevron">
          <a:avLst/>
        </a:prstGeom>
        <a:solidFill>
          <a:srgbClr val="FFC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rtl="0">
            <a:lnSpc>
              <a:spcPct val="90000"/>
            </a:lnSpc>
            <a:spcBef>
              <a:spcPct val="0"/>
            </a:spcBef>
            <a:spcAft>
              <a:spcPct val="35000"/>
            </a:spcAft>
          </a:pPr>
          <a:endParaRPr lang="en-NZ" sz="6500" kern="1200"/>
        </a:p>
      </dsp:txBody>
      <dsp:txXfrm rot="-5400000">
        <a:off x="1" y="1493732"/>
        <a:ext cx="2911203" cy="1247658"/>
      </dsp:txXfrm>
    </dsp:sp>
    <dsp:sp modelId="{CAAFAD36-9551-4225-A144-3E16E6BC3BCB}">
      <dsp:nvSpPr>
        <dsp:cNvPr id="0" name=""/>
        <dsp:cNvSpPr/>
      </dsp:nvSpPr>
      <dsp:spPr>
        <a:xfrm rot="5400000">
          <a:off x="4135450" y="-1223546"/>
          <a:ext cx="4558777" cy="7007272"/>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GB" sz="2000" kern="1200" smtClean="0"/>
            <a:t>What types of data can you collect?</a:t>
          </a:r>
          <a:endParaRPr lang="en-NZ" sz="2000" kern="1200"/>
        </a:p>
        <a:p>
          <a:pPr marL="228600" lvl="1" indent="-228600" algn="l" defTabSz="889000" rtl="0">
            <a:lnSpc>
              <a:spcPct val="90000"/>
            </a:lnSpc>
            <a:spcBef>
              <a:spcPct val="0"/>
            </a:spcBef>
            <a:spcAft>
              <a:spcPct val="15000"/>
            </a:spcAft>
            <a:buChar char="••"/>
          </a:pPr>
          <a:r>
            <a:rPr lang="en-GB" sz="2000" b="1" kern="1200" smtClean="0"/>
            <a:t>Group activity 1:  </a:t>
          </a:r>
          <a:r>
            <a:rPr lang="en-GB" sz="2000" kern="1200" smtClean="0"/>
            <a:t>Get into groups of 3 or 4 and ask each other the following questions (ensure you construct a suitable table to collate the data):</a:t>
          </a:r>
          <a:endParaRPr lang="en-NZ" sz="2000" kern="1200"/>
        </a:p>
        <a:p>
          <a:pPr marL="228600" lvl="1" indent="-228600" algn="l" defTabSz="889000" rtl="0">
            <a:lnSpc>
              <a:spcPct val="90000"/>
            </a:lnSpc>
            <a:spcBef>
              <a:spcPct val="0"/>
            </a:spcBef>
            <a:spcAft>
              <a:spcPct val="15000"/>
            </a:spcAft>
            <a:buChar char="••"/>
          </a:pPr>
          <a:r>
            <a:rPr lang="en-GB" sz="2000" kern="1200" smtClean="0"/>
            <a:t>Can you roll your tongue?</a:t>
          </a:r>
          <a:endParaRPr lang="en-NZ" sz="2000" kern="1200"/>
        </a:p>
        <a:p>
          <a:pPr marL="228600" lvl="1" indent="-228600" algn="l" defTabSz="889000" rtl="0">
            <a:lnSpc>
              <a:spcPct val="90000"/>
            </a:lnSpc>
            <a:spcBef>
              <a:spcPct val="0"/>
            </a:spcBef>
            <a:spcAft>
              <a:spcPct val="15000"/>
            </a:spcAft>
            <a:buChar char="••"/>
          </a:pPr>
          <a:r>
            <a:rPr lang="en-GB" sz="2000" kern="1200" smtClean="0"/>
            <a:t>Are you male or female?</a:t>
          </a:r>
          <a:endParaRPr lang="en-NZ" sz="2000" kern="1200"/>
        </a:p>
        <a:p>
          <a:pPr marL="228600" lvl="1" indent="-228600" algn="l" defTabSz="889000" rtl="0">
            <a:lnSpc>
              <a:spcPct val="90000"/>
            </a:lnSpc>
            <a:spcBef>
              <a:spcPct val="0"/>
            </a:spcBef>
            <a:spcAft>
              <a:spcPct val="15000"/>
            </a:spcAft>
            <a:buChar char="••"/>
          </a:pPr>
          <a:r>
            <a:rPr lang="en-GB" sz="2000" kern="1200" smtClean="0"/>
            <a:t>How old are you (in months)?</a:t>
          </a:r>
          <a:endParaRPr lang="en-NZ" sz="2000" kern="1200"/>
        </a:p>
        <a:p>
          <a:pPr marL="228600" lvl="1" indent="-228600" algn="l" defTabSz="889000" rtl="0">
            <a:lnSpc>
              <a:spcPct val="90000"/>
            </a:lnSpc>
            <a:spcBef>
              <a:spcPct val="0"/>
            </a:spcBef>
            <a:spcAft>
              <a:spcPct val="15000"/>
            </a:spcAft>
            <a:buChar char="••"/>
          </a:pPr>
          <a:r>
            <a:rPr lang="en-GB" sz="2000" kern="1200" smtClean="0"/>
            <a:t>How long is your arm (in cm)?</a:t>
          </a:r>
          <a:endParaRPr lang="en-NZ" sz="2000" kern="1200"/>
        </a:p>
        <a:p>
          <a:pPr marL="228600" lvl="1" indent="-228600" algn="l" defTabSz="889000" rtl="0">
            <a:lnSpc>
              <a:spcPct val="90000"/>
            </a:lnSpc>
            <a:spcBef>
              <a:spcPct val="0"/>
            </a:spcBef>
            <a:spcAft>
              <a:spcPct val="15000"/>
            </a:spcAft>
            <a:buChar char="••"/>
          </a:pPr>
          <a:r>
            <a:rPr lang="en-GB" sz="2000" kern="1200" smtClean="0"/>
            <a:t>What is your height (in cm)?</a:t>
          </a:r>
          <a:endParaRPr lang="en-NZ" sz="2000" kern="1200"/>
        </a:p>
        <a:p>
          <a:pPr marL="228600" lvl="1" indent="-228600" algn="l" defTabSz="889000" rtl="0">
            <a:lnSpc>
              <a:spcPct val="90000"/>
            </a:lnSpc>
            <a:spcBef>
              <a:spcPct val="0"/>
            </a:spcBef>
            <a:spcAft>
              <a:spcPct val="15000"/>
            </a:spcAft>
            <a:buChar char="••"/>
          </a:pPr>
          <a:r>
            <a:rPr lang="en-GB" sz="2000" kern="1200" smtClean="0"/>
            <a:t>Can you ride a bicycle?</a:t>
          </a:r>
          <a:endParaRPr lang="en-NZ" sz="2000" kern="1200"/>
        </a:p>
        <a:p>
          <a:pPr marL="228600" lvl="1" indent="-228600" algn="l" defTabSz="889000" rtl="0">
            <a:lnSpc>
              <a:spcPct val="90000"/>
            </a:lnSpc>
            <a:spcBef>
              <a:spcPct val="0"/>
            </a:spcBef>
            <a:spcAft>
              <a:spcPct val="15000"/>
            </a:spcAft>
            <a:buChar char="••"/>
          </a:pPr>
          <a:r>
            <a:rPr lang="en-GB" sz="2000" kern="1200" smtClean="0"/>
            <a:t>What’s your favourite food?</a:t>
          </a:r>
          <a:endParaRPr lang="en-NZ" sz="2000" kern="1200"/>
        </a:p>
        <a:p>
          <a:pPr marL="228600" lvl="1" indent="-228600" algn="l" defTabSz="889000" rtl="0">
            <a:lnSpc>
              <a:spcPct val="90000"/>
            </a:lnSpc>
            <a:spcBef>
              <a:spcPct val="0"/>
            </a:spcBef>
            <a:spcAft>
              <a:spcPct val="15000"/>
            </a:spcAft>
            <a:buChar char="••"/>
          </a:pPr>
          <a:r>
            <a:rPr lang="en-GB" sz="2000" kern="1200" dirty="0" smtClean="0"/>
            <a:t>Once you have collected your data, collect data from other groups (sampling method).  </a:t>
          </a:r>
          <a:endParaRPr lang="en-NZ" sz="2000" kern="1200" dirty="0"/>
        </a:p>
      </dsp:txBody>
      <dsp:txXfrm rot="-5400000">
        <a:off x="2911203" y="223242"/>
        <a:ext cx="6784731" cy="41136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901E7-647E-42C1-A83D-EC8F87D85A42}">
      <dsp:nvSpPr>
        <dsp:cNvPr id="0" name=""/>
        <dsp:cNvSpPr/>
      </dsp:nvSpPr>
      <dsp:spPr>
        <a:xfrm>
          <a:off x="4270831" y="1780793"/>
          <a:ext cx="2186939" cy="2186939"/>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9A17749-0A90-45CF-BE15-9F2C8B344220}">
      <dsp:nvSpPr>
        <dsp:cNvPr id="0" name=""/>
        <dsp:cNvSpPr/>
      </dsp:nvSpPr>
      <dsp:spPr>
        <a:xfrm>
          <a:off x="4095876" y="0"/>
          <a:ext cx="2536849" cy="1468373"/>
        </a:xfrm>
        <a:prstGeom prst="rect">
          <a:avLst/>
        </a:prstGeom>
        <a:noFill/>
        <a:ln w="12700" cap="rnd"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55650" rtl="0">
            <a:lnSpc>
              <a:spcPct val="90000"/>
            </a:lnSpc>
            <a:spcBef>
              <a:spcPct val="0"/>
            </a:spcBef>
            <a:spcAft>
              <a:spcPct val="35000"/>
            </a:spcAft>
          </a:pPr>
          <a:r>
            <a:rPr lang="en-GB" sz="1700" kern="1200" dirty="0" smtClean="0"/>
            <a:t>The majority of delegates found the workshops very relevant or relevant</a:t>
          </a:r>
          <a:endParaRPr lang="en-NZ" sz="1700" kern="1200" dirty="0"/>
        </a:p>
      </dsp:txBody>
      <dsp:txXfrm>
        <a:off x="4095876" y="0"/>
        <a:ext cx="2536849" cy="1468373"/>
      </dsp:txXfrm>
    </dsp:sp>
    <dsp:sp modelId="{A3F4F793-C5DF-4E31-987C-449811BC5729}">
      <dsp:nvSpPr>
        <dsp:cNvPr id="0" name=""/>
        <dsp:cNvSpPr/>
      </dsp:nvSpPr>
      <dsp:spPr>
        <a:xfrm>
          <a:off x="5102743" y="2385013"/>
          <a:ext cx="2186939" cy="2186939"/>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BBFBD3A0-D098-4351-839C-C3972BC1EFF7}">
      <dsp:nvSpPr>
        <dsp:cNvPr id="0" name=""/>
        <dsp:cNvSpPr/>
      </dsp:nvSpPr>
      <dsp:spPr>
        <a:xfrm>
          <a:off x="7463763" y="1937003"/>
          <a:ext cx="2274417" cy="1593341"/>
        </a:xfrm>
        <a:prstGeom prst="rect">
          <a:avLst/>
        </a:prstGeom>
        <a:noFill/>
        <a:ln w="12700" cap="rnd"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55650" rtl="0">
            <a:lnSpc>
              <a:spcPct val="90000"/>
            </a:lnSpc>
            <a:spcBef>
              <a:spcPct val="0"/>
            </a:spcBef>
            <a:spcAft>
              <a:spcPct val="35000"/>
            </a:spcAft>
          </a:pPr>
          <a:r>
            <a:rPr lang="en-GB" sz="1700" kern="1200" dirty="0" smtClean="0"/>
            <a:t>Preference for workshops which provided teaching resources or practical activities that could be used in the classroom</a:t>
          </a:r>
          <a:endParaRPr lang="en-NZ" sz="1700" kern="1200" dirty="0"/>
        </a:p>
      </dsp:txBody>
      <dsp:txXfrm>
        <a:off x="7463763" y="1937003"/>
        <a:ext cx="2274417" cy="1593341"/>
      </dsp:txXfrm>
    </dsp:sp>
    <dsp:sp modelId="{74D758FB-85E8-4A43-9694-BC947076BCC6}">
      <dsp:nvSpPr>
        <dsp:cNvPr id="0" name=""/>
        <dsp:cNvSpPr/>
      </dsp:nvSpPr>
      <dsp:spPr>
        <a:xfrm>
          <a:off x="4785199" y="3363513"/>
          <a:ext cx="2186939" cy="2186939"/>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228BD8B0-3AF4-468C-879D-4E1E1EADC9A5}">
      <dsp:nvSpPr>
        <dsp:cNvPr id="0" name=""/>
        <dsp:cNvSpPr/>
      </dsp:nvSpPr>
      <dsp:spPr>
        <a:xfrm>
          <a:off x="7113853" y="4655057"/>
          <a:ext cx="2274417" cy="1593341"/>
        </a:xfrm>
        <a:prstGeom prst="rect">
          <a:avLst/>
        </a:prstGeom>
        <a:noFill/>
        <a:ln w="12700" cap="rnd"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GB" sz="2000" i="1" kern="1200" dirty="0" smtClean="0"/>
            <a:t>“The fun times workshop provided practical examples that can be used in schools”</a:t>
          </a:r>
          <a:endParaRPr lang="en-NZ" sz="2000" kern="1200" dirty="0"/>
        </a:p>
      </dsp:txBody>
      <dsp:txXfrm>
        <a:off x="7113853" y="4655057"/>
        <a:ext cx="2274417" cy="1593341"/>
      </dsp:txXfrm>
    </dsp:sp>
    <dsp:sp modelId="{D5B7905D-A738-433D-AE6B-CADBDC2F5F9A}">
      <dsp:nvSpPr>
        <dsp:cNvPr id="0" name=""/>
        <dsp:cNvSpPr/>
      </dsp:nvSpPr>
      <dsp:spPr>
        <a:xfrm>
          <a:off x="3756463" y="3363513"/>
          <a:ext cx="2186939" cy="2186939"/>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014CEF05-6FBB-4DB9-A618-D0FCFE525DDF}">
      <dsp:nvSpPr>
        <dsp:cNvPr id="0" name=""/>
        <dsp:cNvSpPr/>
      </dsp:nvSpPr>
      <dsp:spPr>
        <a:xfrm>
          <a:off x="1340332" y="4655057"/>
          <a:ext cx="2274417" cy="1593341"/>
        </a:xfrm>
        <a:prstGeom prst="rect">
          <a:avLst/>
        </a:prstGeom>
        <a:noFill/>
        <a:ln w="12700" cap="rnd"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GB" sz="2000" i="1" kern="1200" dirty="0" smtClean="0"/>
            <a:t>“Really helpful to be able to visualise using resources sessions”</a:t>
          </a:r>
          <a:endParaRPr lang="en-NZ" sz="2000" kern="1200" dirty="0"/>
        </a:p>
      </dsp:txBody>
      <dsp:txXfrm>
        <a:off x="1340332" y="4655057"/>
        <a:ext cx="2274417" cy="1593341"/>
      </dsp:txXfrm>
    </dsp:sp>
    <dsp:sp modelId="{E543793A-47DE-4C54-9325-05961F969E3D}">
      <dsp:nvSpPr>
        <dsp:cNvPr id="0" name=""/>
        <dsp:cNvSpPr/>
      </dsp:nvSpPr>
      <dsp:spPr>
        <a:xfrm>
          <a:off x="3438919" y="2385013"/>
          <a:ext cx="2186939" cy="2186939"/>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B9E3BA81-3303-4567-B33B-8B53A4E3FA9C}">
      <dsp:nvSpPr>
        <dsp:cNvPr id="0" name=""/>
        <dsp:cNvSpPr/>
      </dsp:nvSpPr>
      <dsp:spPr>
        <a:xfrm>
          <a:off x="990422" y="1937003"/>
          <a:ext cx="2274417" cy="1593341"/>
        </a:xfrm>
        <a:prstGeom prst="rect">
          <a:avLst/>
        </a:prstGeom>
        <a:noFill/>
        <a:ln w="12700" cap="rnd"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89000" rtl="0">
            <a:lnSpc>
              <a:spcPct val="90000"/>
            </a:lnSpc>
            <a:spcBef>
              <a:spcPct val="0"/>
            </a:spcBef>
            <a:spcAft>
              <a:spcPct val="35000"/>
            </a:spcAft>
          </a:pPr>
          <a:r>
            <a:rPr lang="en-GB" sz="2000" i="1" kern="1200" dirty="0" smtClean="0"/>
            <a:t>“All of the speakers contributed something to the conference that I feel I can use in the classroom”</a:t>
          </a:r>
          <a:endParaRPr lang="en-NZ" sz="2000" kern="1200" dirty="0"/>
        </a:p>
      </dsp:txBody>
      <dsp:txXfrm>
        <a:off x="990422" y="1937003"/>
        <a:ext cx="2274417" cy="159334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04467E-4A65-4256-AC34-B0180F141509}" type="datetimeFigureOut">
              <a:rPr lang="en-NZ" smtClean="0"/>
              <a:t>22/11/2017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04BC9-D19E-48C8-9417-1E029AE9BDD6}" type="slidenum">
              <a:rPr lang="en-NZ" smtClean="0"/>
              <a:t>‹#›</a:t>
            </a:fld>
            <a:endParaRPr lang="en-NZ"/>
          </a:p>
        </p:txBody>
      </p:sp>
    </p:spTree>
    <p:extLst>
      <p:ext uri="{BB962C8B-B14F-4D97-AF65-F5344CB8AC3E}">
        <p14:creationId xmlns:p14="http://schemas.microsoft.com/office/powerpoint/2010/main" val="27359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an admission tutor,</a:t>
            </a:r>
            <a:r>
              <a:rPr lang="en-GB" baseline="0" dirty="0" smtClean="0"/>
              <a:t> these are the skills we are looking for in new students</a:t>
            </a:r>
          </a:p>
          <a:p>
            <a:endParaRPr lang="en-GB" baseline="0" dirty="0" smtClean="0"/>
          </a:p>
          <a:p>
            <a:r>
              <a:rPr lang="en-GB" baseline="0" dirty="0" smtClean="0"/>
              <a:t>Will benefit students in adjusting to higher education </a:t>
            </a:r>
            <a:endParaRPr lang="en-GB" dirty="0"/>
          </a:p>
        </p:txBody>
      </p:sp>
      <p:sp>
        <p:nvSpPr>
          <p:cNvPr id="4" name="Slide Number Placeholder 3"/>
          <p:cNvSpPr>
            <a:spLocks noGrp="1"/>
          </p:cNvSpPr>
          <p:nvPr>
            <p:ph type="sldNum" sz="quarter" idx="10"/>
          </p:nvPr>
        </p:nvSpPr>
        <p:spPr/>
        <p:txBody>
          <a:bodyPr/>
          <a:lstStyle/>
          <a:p>
            <a:fld id="{CFDBAA7A-9B12-41CA-918B-B3E2EF0BD220}" type="slidenum">
              <a:rPr lang="en-GB" smtClean="0"/>
              <a:t>5</a:t>
            </a:fld>
            <a:endParaRPr lang="en-GB"/>
          </a:p>
        </p:txBody>
      </p:sp>
    </p:spTree>
    <p:extLst>
      <p:ext uri="{BB962C8B-B14F-4D97-AF65-F5344CB8AC3E}">
        <p14:creationId xmlns:p14="http://schemas.microsoft.com/office/powerpoint/2010/main" val="581456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reality this emphasis on self-development</a:t>
            </a:r>
            <a:r>
              <a:rPr lang="en-GB" baseline="0" dirty="0" smtClean="0"/>
              <a:t> may be overstated as many student learn to acquire these skills through peer groups.</a:t>
            </a:r>
            <a:endParaRPr lang="en-GB" dirty="0"/>
          </a:p>
        </p:txBody>
      </p:sp>
      <p:sp>
        <p:nvSpPr>
          <p:cNvPr id="4" name="Slide Number Placeholder 3"/>
          <p:cNvSpPr>
            <a:spLocks noGrp="1"/>
          </p:cNvSpPr>
          <p:nvPr>
            <p:ph type="sldNum" sz="quarter" idx="10"/>
          </p:nvPr>
        </p:nvSpPr>
        <p:spPr/>
        <p:txBody>
          <a:bodyPr/>
          <a:lstStyle/>
          <a:p>
            <a:fld id="{CFDBAA7A-9B12-41CA-918B-B3E2EF0BD220}" type="slidenum">
              <a:rPr lang="en-GB" smtClean="0"/>
              <a:t>6</a:t>
            </a:fld>
            <a:endParaRPr lang="en-GB"/>
          </a:p>
        </p:txBody>
      </p:sp>
    </p:spTree>
    <p:extLst>
      <p:ext uri="{BB962C8B-B14F-4D97-AF65-F5344CB8AC3E}">
        <p14:creationId xmlns:p14="http://schemas.microsoft.com/office/powerpoint/2010/main" val="1132401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Three broad categories of dance theory, as you may find them described in universities or dance institutes, are:</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philosophy (concerning the aesthetic meanings behind dance, or semiotics)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choreology (movement analysis and description)</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sociology (regarding the role of dance in society and culture)</a:t>
            </a:r>
            <a:endParaRPr lang="en-GB" dirty="0"/>
          </a:p>
        </p:txBody>
      </p:sp>
      <p:sp>
        <p:nvSpPr>
          <p:cNvPr id="4" name="Slide Number Placeholder 3"/>
          <p:cNvSpPr>
            <a:spLocks noGrp="1"/>
          </p:cNvSpPr>
          <p:nvPr>
            <p:ph type="sldNum" sz="quarter" idx="10"/>
          </p:nvPr>
        </p:nvSpPr>
        <p:spPr/>
        <p:txBody>
          <a:bodyPr/>
          <a:lstStyle/>
          <a:p>
            <a:fld id="{CFDBAA7A-9B12-41CA-918B-B3E2EF0BD220}" type="slidenum">
              <a:rPr lang="en-GB" smtClean="0"/>
              <a:t>15</a:t>
            </a:fld>
            <a:endParaRPr lang="en-GB"/>
          </a:p>
        </p:txBody>
      </p:sp>
    </p:spTree>
    <p:extLst>
      <p:ext uri="{BB962C8B-B14F-4D97-AF65-F5344CB8AC3E}">
        <p14:creationId xmlns:p14="http://schemas.microsoft.com/office/powerpoint/2010/main" val="262755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Three broad categories of dance theory, as you may find them described in universities or dance institutes, are:</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philosophy (concerning the aesthetic meanings behind dance, or semiotics)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choreology (movement analysis and description)</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sociology (regarding the role of dance in society and culture)</a:t>
            </a:r>
            <a:endParaRPr lang="en-GB" dirty="0"/>
          </a:p>
        </p:txBody>
      </p:sp>
      <p:sp>
        <p:nvSpPr>
          <p:cNvPr id="4" name="Slide Number Placeholder 3"/>
          <p:cNvSpPr>
            <a:spLocks noGrp="1"/>
          </p:cNvSpPr>
          <p:nvPr>
            <p:ph type="sldNum" sz="quarter" idx="10"/>
          </p:nvPr>
        </p:nvSpPr>
        <p:spPr/>
        <p:txBody>
          <a:bodyPr/>
          <a:lstStyle/>
          <a:p>
            <a:fld id="{CFDBAA7A-9B12-41CA-918B-B3E2EF0BD220}" type="slidenum">
              <a:rPr lang="en-GB" smtClean="0"/>
              <a:t>16</a:t>
            </a:fld>
            <a:endParaRPr lang="en-GB"/>
          </a:p>
        </p:txBody>
      </p:sp>
    </p:spTree>
    <p:extLst>
      <p:ext uri="{BB962C8B-B14F-4D97-AF65-F5344CB8AC3E}">
        <p14:creationId xmlns:p14="http://schemas.microsoft.com/office/powerpoint/2010/main" val="1576344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7606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525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70872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2986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30206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2855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82494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141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81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077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298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4903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6263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099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0210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415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11/22/2017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3964380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2.jp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ardiff.ac.uk/conferences/welsh-baccalaureate-conference-2017/sessions" TargetMode="Externa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4.png"/><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hyperlink" Target="mailto:rhys.jones@auckland.ac.nz" TargetMode="Externa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10090801"/>
              </p:ext>
            </p:extLst>
          </p:nvPr>
        </p:nvGraphicFramePr>
        <p:xfrm>
          <a:off x="312822" y="850232"/>
          <a:ext cx="11269578" cy="3617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1219570137"/>
              </p:ext>
            </p:extLst>
          </p:nvPr>
        </p:nvGraphicFramePr>
        <p:xfrm>
          <a:off x="1691552" y="3754054"/>
          <a:ext cx="7766936" cy="10968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ustDataLst>
      <p:tags r:id="rId1"/>
    </p:custDataLst>
    <p:extLst>
      <p:ext uri="{BB962C8B-B14F-4D97-AF65-F5344CB8AC3E}">
        <p14:creationId xmlns:p14="http://schemas.microsoft.com/office/powerpoint/2010/main" val="678675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Structure </a:t>
            </a:r>
            <a:endParaRPr lang="en-NZ" dirty="0"/>
          </a:p>
        </p:txBody>
      </p:sp>
      <p:pic>
        <p:nvPicPr>
          <p:cNvPr id="4" name="Content Placeholder 3" descr="M:\Clients\Design\W\WELSH GOVERNMENT\QUALIFICATIONS WALES\KITE\141028 QUAL WALES KITE CMYK_1.jpg"/>
          <p:cNvPicPr>
            <a:picLocks noGrp="1"/>
          </p:cNvPicPr>
          <p:nvPr>
            <p:ph idx="1"/>
          </p:nvPr>
        </p:nvPicPr>
        <p:blipFill>
          <a:blip r:embed="rId3" cstate="print">
            <a:lum bright="-10000"/>
            <a:extLst>
              <a:ext uri="{28A0092B-C50C-407E-A947-70E740481C1C}">
                <a14:useLocalDpi xmlns:a14="http://schemas.microsoft.com/office/drawing/2010/main" val="0"/>
              </a:ext>
            </a:extLst>
          </a:blip>
          <a:srcRect/>
          <a:stretch>
            <a:fillRect/>
          </a:stretch>
        </p:blipFill>
        <p:spPr bwMode="auto">
          <a:xfrm>
            <a:off x="3088105" y="216567"/>
            <a:ext cx="7435515" cy="634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4270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Individual Project (50% of WBQ)</a:t>
            </a:r>
            <a:endParaRPr lang="en-NZ" dirty="0"/>
          </a:p>
        </p:txBody>
      </p:sp>
      <p:sp>
        <p:nvSpPr>
          <p:cNvPr id="3" name="Content Placeholder 2"/>
          <p:cNvSpPr>
            <a:spLocks noGrp="1"/>
          </p:cNvSpPr>
          <p:nvPr>
            <p:ph idx="1"/>
          </p:nvPr>
        </p:nvSpPr>
        <p:spPr>
          <a:xfrm>
            <a:off x="677334" y="1930400"/>
            <a:ext cx="9244708" cy="4352506"/>
          </a:xfrm>
        </p:spPr>
        <p:txBody>
          <a:bodyPr>
            <a:normAutofit/>
          </a:bodyPr>
          <a:lstStyle/>
          <a:p>
            <a:pPr marL="449263" lvl="0" indent="-266700" defTabSz="914400">
              <a:spcBef>
                <a:spcPts val="0"/>
              </a:spcBef>
              <a:buClrTx/>
              <a:buSzPct val="110000"/>
              <a:buFont typeface="Arial" pitchFamily="34" charset="0"/>
              <a:buChar char="•"/>
            </a:pPr>
            <a:r>
              <a:rPr lang="en-GB" sz="2800" dirty="0">
                <a:solidFill>
                  <a:prstClr val="black"/>
                </a:solidFill>
              </a:rPr>
              <a:t>Research a contemporary issue</a:t>
            </a:r>
          </a:p>
          <a:p>
            <a:pPr marL="449263" lvl="0" indent="-266700" defTabSz="914400">
              <a:spcBef>
                <a:spcPts val="0"/>
              </a:spcBef>
              <a:buClrTx/>
              <a:buSzPct val="110000"/>
              <a:buNone/>
            </a:pPr>
            <a:endParaRPr lang="en-GB" sz="2800" dirty="0">
              <a:solidFill>
                <a:prstClr val="black"/>
              </a:solidFill>
            </a:endParaRPr>
          </a:p>
          <a:p>
            <a:pPr marL="449263" lvl="0" indent="-266700" defTabSz="914400">
              <a:spcBef>
                <a:spcPts val="0"/>
              </a:spcBef>
              <a:buClrTx/>
              <a:buSzPct val="110000"/>
              <a:buFont typeface="Arial" pitchFamily="34" charset="0"/>
              <a:buChar char="•"/>
            </a:pPr>
            <a:r>
              <a:rPr lang="en-GB" sz="2800" dirty="0">
                <a:solidFill>
                  <a:prstClr val="black"/>
                </a:solidFill>
              </a:rPr>
              <a:t> Emphasis on future educational or career </a:t>
            </a:r>
            <a:r>
              <a:rPr lang="en-GB" sz="2800" dirty="0" smtClean="0">
                <a:solidFill>
                  <a:prstClr val="black"/>
                </a:solidFill>
              </a:rPr>
              <a:t>aspirations</a:t>
            </a:r>
            <a:endParaRPr lang="en-GB" sz="2800" dirty="0">
              <a:solidFill>
                <a:prstClr val="black"/>
              </a:solidFill>
            </a:endParaRPr>
          </a:p>
          <a:p>
            <a:pPr marL="449263" lvl="0" indent="-266700" defTabSz="914400">
              <a:spcBef>
                <a:spcPts val="0"/>
              </a:spcBef>
              <a:buClrTx/>
              <a:buSzPct val="110000"/>
              <a:buNone/>
            </a:pPr>
            <a:endParaRPr lang="en-GB" sz="2800" dirty="0">
              <a:solidFill>
                <a:prstClr val="black"/>
              </a:solidFill>
            </a:endParaRPr>
          </a:p>
          <a:p>
            <a:pPr marL="449263" lvl="0" indent="-266700" defTabSz="914400">
              <a:spcBef>
                <a:spcPts val="0"/>
              </a:spcBef>
              <a:buClrTx/>
              <a:buSzPct val="110000"/>
              <a:buFont typeface="Arial" pitchFamily="34" charset="0"/>
              <a:buChar char="•"/>
            </a:pPr>
            <a:r>
              <a:rPr lang="en-GB" sz="2800" dirty="0">
                <a:solidFill>
                  <a:prstClr val="black"/>
                </a:solidFill>
              </a:rPr>
              <a:t> A written account (3,000 – 5,000 words in length) or </a:t>
            </a:r>
            <a:r>
              <a:rPr lang="en-GB" sz="2800" dirty="0" smtClean="0">
                <a:solidFill>
                  <a:prstClr val="black"/>
                </a:solidFill>
              </a:rPr>
              <a:t>an </a:t>
            </a:r>
            <a:r>
              <a:rPr lang="en-GB" sz="2800" dirty="0">
                <a:solidFill>
                  <a:prstClr val="black"/>
                </a:solidFill>
              </a:rPr>
              <a:t>artefact/product supported by written evidence (1,500 – 3,000  words).</a:t>
            </a:r>
          </a:p>
          <a:p>
            <a:pPr marL="449263" lvl="0" indent="-266700" defTabSz="914400">
              <a:spcBef>
                <a:spcPts val="0"/>
              </a:spcBef>
              <a:buClrTx/>
              <a:buSzPct val="110000"/>
              <a:buNone/>
            </a:pPr>
            <a:endParaRPr lang="en-GB" sz="2800" dirty="0">
              <a:solidFill>
                <a:prstClr val="black"/>
              </a:solidFill>
            </a:endParaRPr>
          </a:p>
          <a:p>
            <a:pPr marL="449263" lvl="0" indent="-266700" defTabSz="914400">
              <a:spcBef>
                <a:spcPts val="0"/>
              </a:spcBef>
              <a:buClrTx/>
              <a:buSzPct val="110000"/>
              <a:buFont typeface="Arial" pitchFamily="34" charset="0"/>
              <a:buChar char="•"/>
            </a:pPr>
            <a:r>
              <a:rPr lang="en-GB" sz="2800" dirty="0">
                <a:solidFill>
                  <a:prstClr val="black"/>
                </a:solidFill>
              </a:rPr>
              <a:t>120 </a:t>
            </a:r>
            <a:r>
              <a:rPr lang="en-GB" sz="2800" dirty="0" smtClean="0">
                <a:solidFill>
                  <a:prstClr val="black"/>
                </a:solidFill>
              </a:rPr>
              <a:t>hours (guided learner hours)</a:t>
            </a:r>
            <a:endParaRPr lang="en-GB" sz="2800" dirty="0">
              <a:solidFill>
                <a:prstClr val="black"/>
              </a:solidFill>
            </a:endParaRPr>
          </a:p>
          <a:p>
            <a:endParaRPr lang="en-NZ" dirty="0"/>
          </a:p>
        </p:txBody>
      </p:sp>
    </p:spTree>
    <p:custDataLst>
      <p:tags r:id="rId1"/>
    </p:custDataLst>
    <p:extLst>
      <p:ext uri="{BB962C8B-B14F-4D97-AF65-F5344CB8AC3E}">
        <p14:creationId xmlns:p14="http://schemas.microsoft.com/office/powerpoint/2010/main" val="1102509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19674"/>
              </p:ext>
            </p:extLst>
          </p:nvPr>
        </p:nvGraphicFramePr>
        <p:xfrm>
          <a:off x="275038" y="224751"/>
          <a:ext cx="10376920" cy="6400639"/>
        </p:xfrm>
        <a:graphic>
          <a:graphicData uri="http://schemas.openxmlformats.org/drawingml/2006/table">
            <a:tbl>
              <a:tblPr firstRow="1" bandRow="1">
                <a:tableStyleId>{C4B1156A-380E-4F78-BDF5-A606A8083BF9}</a:tableStyleId>
              </a:tblPr>
              <a:tblGrid>
                <a:gridCol w="3739433"/>
                <a:gridCol w="2243658"/>
                <a:gridCol w="2056686"/>
                <a:gridCol w="2337143"/>
              </a:tblGrid>
              <a:tr h="866556">
                <a:tc>
                  <a:txBody>
                    <a:bodyPr/>
                    <a:lstStyle/>
                    <a:p>
                      <a:pPr algn="ctr"/>
                      <a:r>
                        <a:rPr lang="en-GB" dirty="0" smtClean="0"/>
                        <a:t>Learning Outcome</a:t>
                      </a:r>
                      <a:endParaRPr lang="en-GB" dirty="0"/>
                    </a:p>
                  </a:txBody>
                  <a:tcPr anchor="ctr"/>
                </a:tc>
                <a:tc>
                  <a:txBody>
                    <a:bodyPr/>
                    <a:lstStyle/>
                    <a:p>
                      <a:pPr algn="ctr"/>
                      <a:r>
                        <a:rPr lang="en-GB" dirty="0" smtClean="0"/>
                        <a:t>Band 1</a:t>
                      </a:r>
                      <a:endParaRPr lang="en-GB" dirty="0"/>
                    </a:p>
                  </a:txBody>
                  <a:tcPr anchor="ctr"/>
                </a:tc>
                <a:tc>
                  <a:txBody>
                    <a:bodyPr/>
                    <a:lstStyle/>
                    <a:p>
                      <a:pPr algn="ctr"/>
                      <a:r>
                        <a:rPr lang="en-GB" dirty="0" smtClean="0"/>
                        <a:t>Band 2</a:t>
                      </a:r>
                      <a:endParaRPr lang="en-GB" dirty="0"/>
                    </a:p>
                  </a:txBody>
                  <a:tcPr anchor="ctr"/>
                </a:tc>
                <a:tc>
                  <a:txBody>
                    <a:bodyPr/>
                    <a:lstStyle/>
                    <a:p>
                      <a:pPr algn="ctr"/>
                      <a:r>
                        <a:rPr lang="en-GB" dirty="0" smtClean="0"/>
                        <a:t>Band 3</a:t>
                      </a:r>
                      <a:endParaRPr lang="en-GB" dirty="0"/>
                    </a:p>
                  </a:txBody>
                  <a:tcPr anchor="ctr"/>
                </a:tc>
              </a:tr>
              <a:tr h="954893">
                <a:tc rowSpan="2">
                  <a:txBody>
                    <a:bodyPr/>
                    <a:lstStyle/>
                    <a:p>
                      <a:r>
                        <a:rPr lang="en-GB" sz="1800" kern="1200" baseline="0" dirty="0" smtClean="0"/>
                        <a:t>LO1</a:t>
                      </a:r>
                    </a:p>
                    <a:p>
                      <a:r>
                        <a:rPr lang="en-GB" sz="1800" kern="1200" baseline="0" dirty="0" smtClean="0"/>
                        <a:t>Understand how to</a:t>
                      </a:r>
                    </a:p>
                    <a:p>
                      <a:r>
                        <a:rPr lang="en-GB" sz="1800" kern="1200" baseline="0" dirty="0" smtClean="0"/>
                        <a:t>identify the focus</a:t>
                      </a:r>
                    </a:p>
                    <a:p>
                      <a:r>
                        <a:rPr lang="en-GB" sz="1800" kern="1200" baseline="0" dirty="0" smtClean="0"/>
                        <a:t>and scope of an</a:t>
                      </a:r>
                    </a:p>
                    <a:p>
                      <a:r>
                        <a:rPr lang="en-GB" sz="1800" kern="1200" baseline="0" dirty="0" smtClean="0"/>
                        <a:t>individual project</a:t>
                      </a:r>
                      <a:endParaRPr lang="en-GB" dirty="0"/>
                    </a:p>
                  </a:txBody>
                  <a:tcPr/>
                </a:tc>
                <a:tc gridSpan="3">
                  <a:txBody>
                    <a:bodyPr/>
                    <a:lstStyle/>
                    <a:p>
                      <a:pPr algn="ctr"/>
                      <a:r>
                        <a:rPr lang="en-GB" dirty="0" smtClean="0"/>
                        <a:t>Introduction, aims</a:t>
                      </a:r>
                      <a:r>
                        <a:rPr lang="en-GB" baseline="0" dirty="0" smtClean="0"/>
                        <a:t> and objectives</a:t>
                      </a:r>
                      <a:endParaRPr lang="en-GB" b="1" dirty="0"/>
                    </a:p>
                  </a:txBody>
                  <a:tcPr anchor="ctr"/>
                </a:tc>
                <a:tc hMerge="1">
                  <a:txBody>
                    <a:bodyPr/>
                    <a:lstStyle/>
                    <a:p>
                      <a:endParaRPr lang="en-GB" dirty="0"/>
                    </a:p>
                  </a:txBody>
                  <a:tcPr/>
                </a:tc>
                <a:tc hMerge="1">
                  <a:txBody>
                    <a:bodyPr/>
                    <a:lstStyle/>
                    <a:p>
                      <a:endParaRPr lang="en-GB" dirty="0"/>
                    </a:p>
                  </a:txBody>
                  <a:tcPr/>
                </a:tc>
              </a:tr>
              <a:tr h="1430997">
                <a:tc vMerge="1">
                  <a:txBody>
                    <a:bodyPr/>
                    <a:lstStyle/>
                    <a:p>
                      <a:endParaRPr lang="en-GB"/>
                    </a:p>
                  </a:txBody>
                  <a:tcPr/>
                </a:tc>
                <a:tc>
                  <a:txBody>
                    <a:bodyPr/>
                    <a:lstStyle/>
                    <a:p>
                      <a:r>
                        <a:rPr kumimoji="0" lang="en-GB" sz="1800" kern="1200" dirty="0" smtClean="0"/>
                        <a:t>relevant</a:t>
                      </a:r>
                      <a:endParaRPr kumimoji="0" lang="en-GB" sz="1800" kern="1200" dirty="0" smtClean="0">
                        <a:solidFill>
                          <a:schemeClr val="dk1"/>
                        </a:solidFill>
                        <a:latin typeface="+mn-lt"/>
                        <a:ea typeface="+mn-ea"/>
                        <a:cs typeface="+mn-cs"/>
                      </a:endParaRPr>
                    </a:p>
                  </a:txBody>
                  <a:tcPr/>
                </a:tc>
                <a:tc>
                  <a:txBody>
                    <a:bodyPr/>
                    <a:lstStyle/>
                    <a:p>
                      <a:r>
                        <a:rPr kumimoji="0" lang="en-GB" sz="1800" kern="1200" dirty="0" smtClean="0"/>
                        <a:t>appropriate and realistic</a:t>
                      </a:r>
                      <a:endParaRPr kumimoji="0" lang="en-GB" sz="1800" kern="1200" dirty="0" smtClean="0">
                        <a:solidFill>
                          <a:schemeClr val="dk1"/>
                        </a:solidFill>
                        <a:latin typeface="+mn-lt"/>
                        <a:ea typeface="+mn-ea"/>
                        <a:cs typeface="+mn-cs"/>
                      </a:endParaRPr>
                    </a:p>
                  </a:txBody>
                  <a:tcPr/>
                </a:tc>
                <a:tc>
                  <a:txBody>
                    <a:bodyPr/>
                    <a:lstStyle/>
                    <a:p>
                      <a:r>
                        <a:rPr kumimoji="0" lang="en-GB" sz="1800" kern="1200" dirty="0" smtClean="0"/>
                        <a:t>logical, appropriate and realistic </a:t>
                      </a:r>
                      <a:endParaRPr kumimoji="0" lang="en-GB" sz="1800" kern="1200" dirty="0" smtClean="0">
                        <a:solidFill>
                          <a:schemeClr val="dk1"/>
                        </a:solidFill>
                        <a:latin typeface="+mn-lt"/>
                        <a:ea typeface="+mn-ea"/>
                        <a:cs typeface="+mn-cs"/>
                      </a:endParaRPr>
                    </a:p>
                  </a:txBody>
                  <a:tcPr/>
                </a:tc>
              </a:tr>
              <a:tr h="953359">
                <a:tc rowSpan="2">
                  <a:txBody>
                    <a:bodyPr/>
                    <a:lstStyle/>
                    <a:p>
                      <a:r>
                        <a:rPr lang="en-GB" sz="1800" kern="1200" baseline="0" dirty="0" smtClean="0"/>
                        <a:t>LO2</a:t>
                      </a:r>
                    </a:p>
                    <a:p>
                      <a:r>
                        <a:rPr lang="en-GB" sz="1800" kern="1200" baseline="0" dirty="0" smtClean="0"/>
                        <a:t>Be able to select</a:t>
                      </a:r>
                    </a:p>
                    <a:p>
                      <a:r>
                        <a:rPr lang="en-GB" sz="1800" kern="1200" baseline="0" dirty="0" smtClean="0"/>
                        <a:t>and plan research</a:t>
                      </a:r>
                    </a:p>
                    <a:p>
                      <a:r>
                        <a:rPr lang="en-GB" sz="1800" kern="1200" baseline="0" dirty="0" smtClean="0"/>
                        <a:t>methods,</a:t>
                      </a:r>
                    </a:p>
                    <a:p>
                      <a:r>
                        <a:rPr lang="en-GB" sz="1800" kern="1200" baseline="0" dirty="0" smtClean="0"/>
                        <a:t>resources and</a:t>
                      </a:r>
                    </a:p>
                    <a:p>
                      <a:r>
                        <a:rPr lang="en-GB" sz="1800" kern="1200" baseline="0" dirty="0" smtClean="0"/>
                        <a:t>materials</a:t>
                      </a:r>
                      <a:endParaRPr lang="en-GB" dirty="0" smtClean="0"/>
                    </a:p>
                    <a:p>
                      <a:endParaRPr lang="en-GB" dirty="0"/>
                    </a:p>
                  </a:txBody>
                  <a:tcPr/>
                </a:tc>
                <a:tc gridSpan="3">
                  <a:txBody>
                    <a:bodyPr/>
                    <a:lstStyle/>
                    <a:p>
                      <a:pPr algn="ctr"/>
                      <a:r>
                        <a:rPr lang="en-GB" dirty="0" smtClean="0"/>
                        <a:t>Rationale</a:t>
                      </a:r>
                      <a:endParaRPr lang="en-GB" b="1" dirty="0"/>
                    </a:p>
                  </a:txBody>
                  <a:tcPr anchor="ctr"/>
                </a:tc>
                <a:tc hMerge="1">
                  <a:txBody>
                    <a:bodyPr/>
                    <a:lstStyle/>
                    <a:p>
                      <a:endParaRPr lang="en-GB" dirty="0"/>
                    </a:p>
                  </a:txBody>
                  <a:tcPr/>
                </a:tc>
                <a:tc hMerge="1">
                  <a:txBody>
                    <a:bodyPr/>
                    <a:lstStyle/>
                    <a:p>
                      <a:endParaRPr lang="en-GB" dirty="0"/>
                    </a:p>
                  </a:txBody>
                  <a:tcPr/>
                </a:tc>
              </a:tr>
              <a:tr h="2194834">
                <a:tc vMerge="1">
                  <a:txBody>
                    <a:bodyPr/>
                    <a:lstStyle/>
                    <a:p>
                      <a:endParaRPr lang="en-GB"/>
                    </a:p>
                  </a:txBody>
                  <a:tcPr/>
                </a:tc>
                <a:tc>
                  <a:txBody>
                    <a:bodyPr/>
                    <a:lstStyle/>
                    <a:p>
                      <a:r>
                        <a:rPr kumimoji="0" lang="en-GB" sz="1800" kern="1200" dirty="0" smtClean="0"/>
                        <a:t>credible </a:t>
                      </a:r>
                    </a:p>
                    <a:p>
                      <a:endParaRPr kumimoji="0" lang="en-GB" sz="1800" kern="1200" dirty="0" smtClean="0">
                        <a:solidFill>
                          <a:schemeClr val="dk1"/>
                        </a:solidFill>
                        <a:latin typeface="+mn-lt"/>
                        <a:ea typeface="+mn-ea"/>
                        <a:cs typeface="+mn-cs"/>
                      </a:endParaRPr>
                    </a:p>
                  </a:txBody>
                  <a:tcPr/>
                </a:tc>
                <a:tc>
                  <a:txBody>
                    <a:bodyPr/>
                    <a:lstStyle/>
                    <a:p>
                      <a:r>
                        <a:rPr kumimoji="0" lang="en-GB" sz="1800" kern="1200" dirty="0" smtClean="0"/>
                        <a:t>detailed, reasoned and effective</a:t>
                      </a:r>
                      <a:endParaRPr kumimoji="0" lang="en-GB" sz="1800" kern="1200" dirty="0" smtClean="0">
                        <a:solidFill>
                          <a:schemeClr val="dk1"/>
                        </a:solidFill>
                        <a:latin typeface="+mn-lt"/>
                        <a:ea typeface="+mn-ea"/>
                        <a:cs typeface="+mn-cs"/>
                      </a:endParaRPr>
                    </a:p>
                  </a:txBody>
                  <a:tcPr/>
                </a:tc>
                <a:tc>
                  <a:txBody>
                    <a:bodyPr/>
                    <a:lstStyle/>
                    <a:p>
                      <a:r>
                        <a:rPr kumimoji="0" lang="en-GB" sz="1800" kern="1200" dirty="0" smtClean="0"/>
                        <a:t>comprehensive, well-reasoned and effective</a:t>
                      </a:r>
                      <a:endParaRPr kumimoji="0" lang="en-GB" sz="1800" kern="1200" dirty="0" smtClean="0">
                        <a:solidFill>
                          <a:schemeClr val="dk1"/>
                        </a:solidFill>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288726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17977818"/>
              </p:ext>
            </p:extLst>
          </p:nvPr>
        </p:nvGraphicFramePr>
        <p:xfrm>
          <a:off x="363089" y="306052"/>
          <a:ext cx="10393143" cy="6351422"/>
        </p:xfrm>
        <a:graphic>
          <a:graphicData uri="http://schemas.openxmlformats.org/drawingml/2006/table">
            <a:tbl>
              <a:tblPr firstRow="1" bandRow="1">
                <a:tableStyleId>{C4B1156A-380E-4F78-BDF5-A606A8083BF9}</a:tableStyleId>
              </a:tblPr>
              <a:tblGrid>
                <a:gridCol w="3183486"/>
                <a:gridCol w="2403219"/>
                <a:gridCol w="2403219"/>
                <a:gridCol w="2403219"/>
              </a:tblGrid>
              <a:tr h="959767">
                <a:tc>
                  <a:txBody>
                    <a:bodyPr/>
                    <a:lstStyle/>
                    <a:p>
                      <a:pPr algn="ctr"/>
                      <a:r>
                        <a:rPr lang="en-GB" dirty="0" smtClean="0"/>
                        <a:t>Learning Outcome</a:t>
                      </a:r>
                      <a:endParaRPr lang="en-GB" dirty="0"/>
                    </a:p>
                  </a:txBody>
                  <a:tcPr anchor="ctr"/>
                </a:tc>
                <a:tc>
                  <a:txBody>
                    <a:bodyPr/>
                    <a:lstStyle/>
                    <a:p>
                      <a:pPr algn="ctr"/>
                      <a:r>
                        <a:rPr lang="en-GB" dirty="0" smtClean="0"/>
                        <a:t>Band 1</a:t>
                      </a:r>
                      <a:endParaRPr lang="en-GB" dirty="0"/>
                    </a:p>
                  </a:txBody>
                  <a:tcPr anchor="ctr"/>
                </a:tc>
                <a:tc>
                  <a:txBody>
                    <a:bodyPr/>
                    <a:lstStyle/>
                    <a:p>
                      <a:pPr algn="ctr"/>
                      <a:r>
                        <a:rPr lang="en-GB" dirty="0" smtClean="0"/>
                        <a:t>Band 2</a:t>
                      </a:r>
                      <a:endParaRPr lang="en-GB" dirty="0"/>
                    </a:p>
                  </a:txBody>
                  <a:tcPr anchor="ctr"/>
                </a:tc>
                <a:tc>
                  <a:txBody>
                    <a:bodyPr/>
                    <a:lstStyle/>
                    <a:p>
                      <a:pPr algn="ctr"/>
                      <a:r>
                        <a:rPr lang="en-GB" dirty="0" smtClean="0"/>
                        <a:t>Band 3</a:t>
                      </a:r>
                      <a:endParaRPr lang="en-GB" dirty="0"/>
                    </a:p>
                  </a:txBody>
                  <a:tcPr anchor="ctr"/>
                </a:tc>
              </a:tr>
              <a:tr h="959767">
                <a:tc rowSpan="2">
                  <a:txBody>
                    <a:bodyPr/>
                    <a:lstStyle/>
                    <a:p>
                      <a:r>
                        <a:rPr lang="en-GB" sz="2000" kern="1200" baseline="0" dirty="0" smtClean="0"/>
                        <a:t>LO3</a:t>
                      </a:r>
                    </a:p>
                    <a:p>
                      <a:r>
                        <a:rPr lang="en-GB" sz="2000" kern="1200" baseline="0" dirty="0" smtClean="0"/>
                        <a:t>Be able to select,</a:t>
                      </a:r>
                    </a:p>
                    <a:p>
                      <a:r>
                        <a:rPr lang="en-GB" sz="2000" kern="1200" baseline="0" dirty="0" smtClean="0"/>
                        <a:t>collate, reference</a:t>
                      </a:r>
                    </a:p>
                    <a:p>
                      <a:r>
                        <a:rPr lang="en-GB" sz="2000" kern="1200" baseline="0" dirty="0" smtClean="0"/>
                        <a:t>and assess the</a:t>
                      </a:r>
                    </a:p>
                    <a:p>
                      <a:r>
                        <a:rPr lang="en-GB" sz="2000" kern="1200" baseline="0" dirty="0" smtClean="0"/>
                        <a:t>credibility of</a:t>
                      </a:r>
                    </a:p>
                    <a:p>
                      <a:r>
                        <a:rPr lang="en-GB" sz="2000" kern="1200" baseline="0" dirty="0" smtClean="0"/>
                        <a:t>information and</a:t>
                      </a:r>
                    </a:p>
                    <a:p>
                      <a:r>
                        <a:rPr lang="en-GB" sz="2000" kern="1200" baseline="0" dirty="0" smtClean="0"/>
                        <a:t>numerical data</a:t>
                      </a:r>
                      <a:endParaRPr lang="en-GB" sz="2000" dirty="0"/>
                    </a:p>
                  </a:txBody>
                  <a:tcPr/>
                </a:tc>
                <a:tc gridSpan="3">
                  <a:txBody>
                    <a:bodyPr/>
                    <a:lstStyle/>
                    <a:p>
                      <a:pPr algn="ctr"/>
                      <a:r>
                        <a:rPr lang="en-GB" dirty="0" smtClean="0"/>
                        <a:t>Gathering of credible information</a:t>
                      </a:r>
                    </a:p>
                    <a:p>
                      <a:pPr algn="ctr"/>
                      <a:r>
                        <a:rPr lang="en-GB" dirty="0" smtClean="0"/>
                        <a:t>(Combines 2</a:t>
                      </a:r>
                      <a:r>
                        <a:rPr lang="en-GB" baseline="0" dirty="0" smtClean="0"/>
                        <a:t> Assessment Criteria)</a:t>
                      </a:r>
                      <a:endParaRPr lang="en-GB" b="1" dirty="0"/>
                    </a:p>
                  </a:txBody>
                  <a:tcPr anchor="ctr"/>
                </a:tc>
                <a:tc hMerge="1">
                  <a:txBody>
                    <a:bodyPr/>
                    <a:lstStyle/>
                    <a:p>
                      <a:endParaRPr lang="en-GB"/>
                    </a:p>
                  </a:txBody>
                  <a:tcPr/>
                </a:tc>
                <a:tc hMerge="1">
                  <a:txBody>
                    <a:bodyPr/>
                    <a:lstStyle/>
                    <a:p>
                      <a:endParaRPr lang="en-GB"/>
                    </a:p>
                  </a:txBody>
                  <a:tcPr/>
                </a:tc>
              </a:tr>
              <a:tr h="4431888">
                <a:tc vMerge="1">
                  <a:txBody>
                    <a:bodyPr/>
                    <a:lstStyle/>
                    <a:p>
                      <a:endParaRPr lang="en-GB"/>
                    </a:p>
                  </a:txBody>
                  <a:tcPr/>
                </a:tc>
                <a:tc>
                  <a:txBody>
                    <a:bodyPr/>
                    <a:lstStyle/>
                    <a:p>
                      <a:pPr>
                        <a:buFont typeface="Arial" pitchFamily="34" charset="0"/>
                        <a:buChar char="•"/>
                      </a:pPr>
                      <a:r>
                        <a:rPr kumimoji="0" lang="en-GB" sz="1800" kern="1200" baseline="0" dirty="0" smtClean="0"/>
                        <a:t>  A</a:t>
                      </a:r>
                      <a:r>
                        <a:rPr kumimoji="0" lang="en-GB" sz="1800" kern="1200" dirty="0" smtClean="0"/>
                        <a:t>ppropriate research</a:t>
                      </a:r>
                    </a:p>
                    <a:p>
                      <a:pPr>
                        <a:buFont typeface="Arial" pitchFamily="34" charset="0"/>
                        <a:buChar char="•"/>
                      </a:pPr>
                      <a:r>
                        <a:rPr kumimoji="0" lang="en-GB" sz="1800" kern="1200" dirty="0" smtClean="0"/>
                        <a:t>  Relevant sources</a:t>
                      </a:r>
                    </a:p>
                    <a:p>
                      <a:pPr>
                        <a:buFont typeface="Arial" pitchFamily="34" charset="0"/>
                        <a:buChar char="•"/>
                      </a:pPr>
                      <a:r>
                        <a:rPr kumimoji="0" lang="en-GB" sz="1800" kern="1200" dirty="0" smtClean="0"/>
                        <a:t>  Detailed evaluation of credibility of sources</a:t>
                      </a:r>
                    </a:p>
                    <a:p>
                      <a:endParaRPr lang="en-GB" dirty="0"/>
                    </a:p>
                  </a:txBody>
                  <a:tcPr/>
                </a:tc>
                <a:tc>
                  <a:txBody>
                    <a:bodyPr/>
                    <a:lstStyle/>
                    <a:p>
                      <a:pPr>
                        <a:buFont typeface="Arial" pitchFamily="34" charset="0"/>
                        <a:buChar char="•"/>
                      </a:pPr>
                      <a:r>
                        <a:rPr kumimoji="0" lang="en-GB" sz="1800" kern="1200" dirty="0" smtClean="0"/>
                        <a:t>  Detailed and effective research </a:t>
                      </a:r>
                    </a:p>
                    <a:p>
                      <a:pPr>
                        <a:buFont typeface="Arial" pitchFamily="34" charset="0"/>
                        <a:buChar char="•"/>
                      </a:pPr>
                      <a:r>
                        <a:rPr kumimoji="0" lang="en-GB" sz="1800" kern="1200" dirty="0" smtClean="0"/>
                        <a:t>  Appropriate sources and detailed</a:t>
                      </a:r>
                    </a:p>
                    <a:p>
                      <a:pPr>
                        <a:buFont typeface="Arial" pitchFamily="34" charset="0"/>
                        <a:buChar char="•"/>
                      </a:pPr>
                      <a:r>
                        <a:rPr kumimoji="0" lang="en-GB" sz="1800" kern="1200" baseline="0" dirty="0" smtClean="0"/>
                        <a:t>  E</a:t>
                      </a:r>
                      <a:r>
                        <a:rPr kumimoji="0" lang="en-GB" sz="1800" kern="1200" dirty="0" smtClean="0"/>
                        <a:t>ffective evaluation of credibility of sources</a:t>
                      </a:r>
                    </a:p>
                    <a:p>
                      <a:endParaRPr lang="en-GB" dirty="0"/>
                    </a:p>
                  </a:txBody>
                  <a:tcPr/>
                </a:tc>
                <a:tc>
                  <a:txBody>
                    <a:bodyPr/>
                    <a:lstStyle/>
                    <a:p>
                      <a:pPr>
                        <a:buFont typeface="Arial" pitchFamily="34" charset="0"/>
                        <a:buChar char="•"/>
                      </a:pPr>
                      <a:r>
                        <a:rPr kumimoji="0" lang="en-GB" sz="1800" kern="1200" dirty="0" smtClean="0"/>
                        <a:t>  Detailed effective and comprehensive research,</a:t>
                      </a:r>
                    </a:p>
                    <a:p>
                      <a:pPr>
                        <a:buFont typeface="Arial" pitchFamily="34" charset="0"/>
                        <a:buChar char="•"/>
                      </a:pPr>
                      <a:r>
                        <a:rPr kumimoji="0" lang="en-GB" sz="1800" kern="1200" dirty="0" smtClean="0"/>
                        <a:t>  Appropriate and complex sources, </a:t>
                      </a:r>
                    </a:p>
                    <a:p>
                      <a:pPr>
                        <a:buFont typeface="Arial" pitchFamily="34" charset="0"/>
                        <a:buChar char="•"/>
                      </a:pPr>
                      <a:r>
                        <a:rPr kumimoji="0" lang="en-GB" sz="1800" kern="1200" dirty="0" smtClean="0"/>
                        <a:t>  Detailed, effective and comprehensive evaluation of credibility of sources</a:t>
                      </a:r>
                      <a:endParaRPr lang="en-GB" dirty="0"/>
                    </a:p>
                  </a:txBody>
                  <a:tcPr/>
                </a:tc>
              </a:tr>
            </a:tbl>
          </a:graphicData>
        </a:graphic>
      </p:graphicFrame>
    </p:spTree>
    <p:custDataLst>
      <p:tags r:id="rId1"/>
    </p:custDataLst>
    <p:extLst>
      <p:ext uri="{BB962C8B-B14F-4D97-AF65-F5344CB8AC3E}">
        <p14:creationId xmlns:p14="http://schemas.microsoft.com/office/powerpoint/2010/main" val="159797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88352263"/>
              </p:ext>
            </p:extLst>
          </p:nvPr>
        </p:nvGraphicFramePr>
        <p:xfrm>
          <a:off x="386971" y="313346"/>
          <a:ext cx="10200818" cy="6408295"/>
        </p:xfrm>
        <a:graphic>
          <a:graphicData uri="http://schemas.openxmlformats.org/drawingml/2006/table">
            <a:tbl>
              <a:tblPr firstRow="1" bandRow="1">
                <a:tableStyleId>{C4B1156A-380E-4F78-BDF5-A606A8083BF9}</a:tableStyleId>
              </a:tblPr>
              <a:tblGrid>
                <a:gridCol w="3032675"/>
                <a:gridCol w="2389381"/>
                <a:gridCol w="2389381"/>
                <a:gridCol w="2389381"/>
              </a:tblGrid>
              <a:tr h="929132">
                <a:tc>
                  <a:txBody>
                    <a:bodyPr/>
                    <a:lstStyle/>
                    <a:p>
                      <a:pPr algn="ctr"/>
                      <a:r>
                        <a:rPr lang="en-GB" dirty="0" smtClean="0"/>
                        <a:t>Learning Outcome</a:t>
                      </a:r>
                      <a:endParaRPr lang="en-GB" dirty="0"/>
                    </a:p>
                  </a:txBody>
                  <a:tcPr anchor="ctr"/>
                </a:tc>
                <a:tc>
                  <a:txBody>
                    <a:bodyPr/>
                    <a:lstStyle/>
                    <a:p>
                      <a:pPr algn="ctr"/>
                      <a:r>
                        <a:rPr lang="en-GB" dirty="0" smtClean="0"/>
                        <a:t>Band 1</a:t>
                      </a:r>
                      <a:endParaRPr lang="en-GB" dirty="0"/>
                    </a:p>
                  </a:txBody>
                  <a:tcPr anchor="ctr"/>
                </a:tc>
                <a:tc>
                  <a:txBody>
                    <a:bodyPr/>
                    <a:lstStyle/>
                    <a:p>
                      <a:pPr algn="ctr"/>
                      <a:r>
                        <a:rPr lang="en-GB" dirty="0" smtClean="0"/>
                        <a:t>Band 2</a:t>
                      </a:r>
                      <a:endParaRPr lang="en-GB" dirty="0"/>
                    </a:p>
                  </a:txBody>
                  <a:tcPr anchor="ctr"/>
                </a:tc>
                <a:tc>
                  <a:txBody>
                    <a:bodyPr/>
                    <a:lstStyle/>
                    <a:p>
                      <a:pPr algn="ctr"/>
                      <a:r>
                        <a:rPr lang="en-GB" dirty="0" smtClean="0"/>
                        <a:t>Band 3</a:t>
                      </a:r>
                      <a:endParaRPr lang="en-GB" dirty="0"/>
                    </a:p>
                  </a:txBody>
                  <a:tcPr anchor="ctr"/>
                </a:tc>
              </a:tr>
              <a:tr h="1511754">
                <a:tc rowSpan="2">
                  <a:txBody>
                    <a:bodyPr/>
                    <a:lstStyle/>
                    <a:p>
                      <a:r>
                        <a:rPr lang="en-GB" sz="2000" kern="1200" baseline="0" dirty="0" smtClean="0"/>
                        <a:t>LO4</a:t>
                      </a:r>
                    </a:p>
                    <a:p>
                      <a:r>
                        <a:rPr lang="en-GB" sz="2000" kern="1200" baseline="0" dirty="0" smtClean="0"/>
                        <a:t>Be able to analyse</a:t>
                      </a:r>
                    </a:p>
                    <a:p>
                      <a:r>
                        <a:rPr lang="en-GB" sz="2000" kern="1200" baseline="0" dirty="0" smtClean="0"/>
                        <a:t>the numerical data</a:t>
                      </a:r>
                    </a:p>
                    <a:p>
                      <a:r>
                        <a:rPr lang="en-GB" sz="2000" kern="1200" baseline="0" dirty="0" smtClean="0"/>
                        <a:t>and display using</a:t>
                      </a:r>
                    </a:p>
                    <a:p>
                      <a:r>
                        <a:rPr lang="en-GB" sz="2000" kern="1200" baseline="0" dirty="0" smtClean="0"/>
                        <a:t>digital techniques</a:t>
                      </a:r>
                      <a:endParaRPr lang="en-GB" sz="2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baseline="0" dirty="0" smtClean="0"/>
                        <a:t>	</a:t>
                      </a:r>
                      <a:endParaRPr lang="en-GB" sz="2000" dirty="0"/>
                    </a:p>
                  </a:txBody>
                  <a:tcPr/>
                </a:tc>
                <a:tc gridSpan="3">
                  <a:txBody>
                    <a:bodyPr/>
                    <a:lstStyle/>
                    <a:p>
                      <a:pPr algn="ctr"/>
                      <a:r>
                        <a:rPr lang="en-GB" dirty="0" smtClean="0"/>
                        <a:t>Using numerical information </a:t>
                      </a:r>
                      <a:endParaRPr lang="en-GB" b="1" dirty="0"/>
                    </a:p>
                  </a:txBody>
                  <a:tcPr anchor="ctr"/>
                </a:tc>
                <a:tc hMerge="1">
                  <a:txBody>
                    <a:bodyPr/>
                    <a:lstStyle/>
                    <a:p>
                      <a:endParaRPr lang="en-GB" dirty="0"/>
                    </a:p>
                  </a:txBody>
                  <a:tcPr/>
                </a:tc>
                <a:tc hMerge="1">
                  <a:txBody>
                    <a:bodyPr/>
                    <a:lstStyle/>
                    <a:p>
                      <a:endParaRPr lang="en-GB" dirty="0"/>
                    </a:p>
                  </a:txBody>
                  <a:tcPr/>
                </a:tc>
              </a:tr>
              <a:tr h="3967409">
                <a:tc vMerge="1">
                  <a:txBody>
                    <a:bodyPr/>
                    <a:lstStyle/>
                    <a:p>
                      <a:endParaRPr lang="en-GB"/>
                    </a:p>
                  </a:txBody>
                  <a:tcPr/>
                </a:tc>
                <a:tc>
                  <a:txBody>
                    <a:bodyPr/>
                    <a:lstStyle/>
                    <a:p>
                      <a:pPr>
                        <a:buFont typeface="Arial" pitchFamily="34" charset="0"/>
                        <a:buChar char="•"/>
                      </a:pPr>
                      <a:r>
                        <a:rPr kumimoji="0" lang="en-GB" sz="1800" kern="1200" dirty="0" smtClean="0"/>
                        <a:t>  Appropriate analysis; </a:t>
                      </a:r>
                    </a:p>
                    <a:p>
                      <a:pPr>
                        <a:buFont typeface="Arial" pitchFamily="34" charset="0"/>
                        <a:buChar char="•"/>
                      </a:pPr>
                      <a:r>
                        <a:rPr kumimoji="0" lang="en-GB" sz="1800" kern="1200" dirty="0" smtClean="0"/>
                        <a:t>  Relevant use of digital techniques; </a:t>
                      </a:r>
                    </a:p>
                    <a:p>
                      <a:pPr>
                        <a:buFont typeface="Arial" pitchFamily="34" charset="0"/>
                        <a:buChar char="•"/>
                      </a:pPr>
                      <a:r>
                        <a:rPr kumimoji="0" lang="en-GB" sz="1800" kern="1200" dirty="0" smtClean="0"/>
                        <a:t>  Mostly successful interpretation </a:t>
                      </a:r>
                      <a:endParaRPr kumimoji="0" lang="en-GB" sz="1800" kern="1200" dirty="0" smtClean="0">
                        <a:solidFill>
                          <a:schemeClr val="dk1"/>
                        </a:solidFill>
                        <a:latin typeface="+mn-lt"/>
                        <a:ea typeface="+mn-ea"/>
                        <a:cs typeface="+mn-cs"/>
                      </a:endParaRPr>
                    </a:p>
                  </a:txBody>
                  <a:tcPr/>
                </a:tc>
                <a:tc>
                  <a:txBody>
                    <a:bodyPr/>
                    <a:lstStyle/>
                    <a:p>
                      <a:pPr>
                        <a:buFont typeface="Arial" pitchFamily="34" charset="0"/>
                        <a:buChar char="•"/>
                      </a:pPr>
                      <a:r>
                        <a:rPr kumimoji="0" lang="en-GB" sz="1800" kern="1200" dirty="0" smtClean="0"/>
                        <a:t>  Detailed and effective analysis; </a:t>
                      </a:r>
                    </a:p>
                    <a:p>
                      <a:pPr>
                        <a:buFont typeface="Arial" pitchFamily="34" charset="0"/>
                        <a:buChar char="•"/>
                      </a:pPr>
                      <a:r>
                        <a:rPr kumimoji="0" lang="en-GB" sz="1800" kern="1200" dirty="0" smtClean="0"/>
                        <a:t>  Appropriate use of digital techniques; </a:t>
                      </a:r>
                    </a:p>
                    <a:p>
                      <a:pPr>
                        <a:buFont typeface="Arial" pitchFamily="34" charset="0"/>
                        <a:buChar char="•"/>
                      </a:pPr>
                      <a:r>
                        <a:rPr kumimoji="0" lang="en-GB" sz="1800" kern="1200" dirty="0" smtClean="0"/>
                        <a:t>  Successful interpretation </a:t>
                      </a:r>
                    </a:p>
                    <a:p>
                      <a:endParaRPr kumimoji="0" lang="en-GB" sz="1800" kern="1200" dirty="0" smtClean="0">
                        <a:solidFill>
                          <a:schemeClr val="dk1"/>
                        </a:solidFill>
                        <a:latin typeface="+mn-lt"/>
                        <a:ea typeface="+mn-ea"/>
                        <a:cs typeface="+mn-cs"/>
                      </a:endParaRPr>
                    </a:p>
                  </a:txBody>
                  <a:tcPr/>
                </a:tc>
                <a:tc>
                  <a:txBody>
                    <a:bodyPr/>
                    <a:lstStyle/>
                    <a:p>
                      <a:pPr>
                        <a:buFont typeface="Arial" pitchFamily="34" charset="0"/>
                        <a:buChar char="•"/>
                      </a:pPr>
                      <a:r>
                        <a:rPr kumimoji="0" lang="en-GB" sz="1800" kern="1200" dirty="0" smtClean="0"/>
                        <a:t>  Detailed effective and comprehensive analysis; </a:t>
                      </a:r>
                    </a:p>
                    <a:p>
                      <a:pPr>
                        <a:buFont typeface="Arial" pitchFamily="34" charset="0"/>
                        <a:buChar char="•"/>
                      </a:pPr>
                      <a:r>
                        <a:rPr kumimoji="0" lang="en-GB" sz="1800" kern="1200" dirty="0" smtClean="0"/>
                        <a:t>  Appropriate and effective use of digital techniques; </a:t>
                      </a:r>
                    </a:p>
                    <a:p>
                      <a:pPr>
                        <a:buFont typeface="Arial" pitchFamily="34" charset="0"/>
                        <a:buChar char="•"/>
                      </a:pPr>
                      <a:r>
                        <a:rPr kumimoji="0" lang="en-GB" sz="1800" kern="1200" dirty="0" smtClean="0"/>
                        <a:t>  Effective interpretation </a:t>
                      </a:r>
                      <a:endParaRPr lang="en-GB" dirty="0"/>
                    </a:p>
                  </a:txBody>
                  <a:tcPr/>
                </a:tc>
              </a:tr>
            </a:tbl>
          </a:graphicData>
        </a:graphic>
      </p:graphicFrame>
    </p:spTree>
    <p:custDataLst>
      <p:tags r:id="rId1"/>
    </p:custDataLst>
    <p:extLst>
      <p:ext uri="{BB962C8B-B14F-4D97-AF65-F5344CB8AC3E}">
        <p14:creationId xmlns:p14="http://schemas.microsoft.com/office/powerpoint/2010/main" val="41332412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48" y="256674"/>
            <a:ext cx="8596668" cy="1320800"/>
          </a:xfrm>
        </p:spPr>
        <p:txBody>
          <a:bodyPr/>
          <a:lstStyle/>
          <a:p>
            <a:r>
              <a:rPr lang="en-GB" b="1" dirty="0"/>
              <a:t>How would you analyse dance?</a:t>
            </a:r>
          </a:p>
        </p:txBody>
      </p:sp>
      <p:pic>
        <p:nvPicPr>
          <p:cNvPr id="4" name="Picture 3"/>
          <p:cNvPicPr>
            <a:picLocks noChangeAspect="1"/>
          </p:cNvPicPr>
          <p:nvPr/>
        </p:nvPicPr>
        <p:blipFill>
          <a:blip r:embed="rId4"/>
          <a:stretch>
            <a:fillRect/>
          </a:stretch>
        </p:blipFill>
        <p:spPr>
          <a:xfrm>
            <a:off x="1758859" y="1096210"/>
            <a:ext cx="8419856" cy="5619587"/>
          </a:xfrm>
          <a:prstGeom prst="rect">
            <a:avLst/>
          </a:prstGeom>
        </p:spPr>
      </p:pic>
    </p:spTree>
    <p:custDataLst>
      <p:tags r:id="rId1"/>
    </p:custDataLst>
    <p:extLst>
      <p:ext uri="{BB962C8B-B14F-4D97-AF65-F5344CB8AC3E}">
        <p14:creationId xmlns:p14="http://schemas.microsoft.com/office/powerpoint/2010/main" val="1654248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4000" b="1" dirty="0"/>
              <a:t>Which method produces the most useful data?</a:t>
            </a:r>
          </a:p>
        </p:txBody>
      </p:sp>
      <p:pic>
        <p:nvPicPr>
          <p:cNvPr id="4" name="Picture 3"/>
          <p:cNvPicPr>
            <a:picLocks noChangeAspect="1"/>
          </p:cNvPicPr>
          <p:nvPr/>
        </p:nvPicPr>
        <p:blipFill>
          <a:blip r:embed="rId4"/>
          <a:stretch>
            <a:fillRect/>
          </a:stretch>
        </p:blipFill>
        <p:spPr>
          <a:xfrm>
            <a:off x="540976" y="2396230"/>
            <a:ext cx="5891908" cy="3932381"/>
          </a:xfrm>
          <a:prstGeom prst="rect">
            <a:avLst/>
          </a:prstGeom>
        </p:spPr>
      </p:pic>
      <p:pic>
        <p:nvPicPr>
          <p:cNvPr id="1026" name="Picture 2" descr="http://docs.oracle.com/javafx/2/charts/img/pie-samp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912" y="1550777"/>
            <a:ext cx="1378408" cy="13741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usielj.files.wordpress.com/2014/03/year-9-ancient-greek-theatre-major-performance-assessment_page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880" r="11799" b="9216"/>
          <a:stretch/>
        </p:blipFill>
        <p:spPr bwMode="auto">
          <a:xfrm>
            <a:off x="7104112" y="3140969"/>
            <a:ext cx="2304256" cy="15121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loc.gov/folklife/fieldnot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1028" y="4909705"/>
            <a:ext cx="2627784" cy="1545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20335" y="1742545"/>
            <a:ext cx="1419327" cy="369332"/>
          </a:xfrm>
          <a:prstGeom prst="rect">
            <a:avLst/>
          </a:prstGeom>
          <a:solidFill>
            <a:schemeClr val="bg1"/>
          </a:solidFill>
        </p:spPr>
        <p:txBody>
          <a:bodyPr wrap="square" rtlCol="0">
            <a:spAutoFit/>
          </a:bodyPr>
          <a:lstStyle/>
          <a:p>
            <a:pPr algn="ctr"/>
            <a:r>
              <a:rPr lang="en-GB" dirty="0"/>
              <a:t>Pie chart?</a:t>
            </a:r>
          </a:p>
        </p:txBody>
      </p:sp>
      <p:sp>
        <p:nvSpPr>
          <p:cNvPr id="5" name="TextBox 4"/>
          <p:cNvSpPr txBox="1"/>
          <p:nvPr/>
        </p:nvSpPr>
        <p:spPr>
          <a:xfrm>
            <a:off x="9408368" y="3635732"/>
            <a:ext cx="1505054" cy="369332"/>
          </a:xfrm>
          <a:prstGeom prst="rect">
            <a:avLst/>
          </a:prstGeom>
          <a:solidFill>
            <a:schemeClr val="bg1"/>
          </a:solidFill>
        </p:spPr>
        <p:txBody>
          <a:bodyPr wrap="square" rtlCol="0">
            <a:spAutoFit/>
          </a:bodyPr>
          <a:lstStyle/>
          <a:p>
            <a:pPr algn="ctr"/>
            <a:r>
              <a:rPr lang="en-GB" dirty="0"/>
              <a:t>Tables?</a:t>
            </a:r>
          </a:p>
        </p:txBody>
      </p:sp>
      <p:sp>
        <p:nvSpPr>
          <p:cNvPr id="6" name="TextBox 5"/>
          <p:cNvSpPr txBox="1"/>
          <p:nvPr/>
        </p:nvSpPr>
        <p:spPr>
          <a:xfrm>
            <a:off x="9796135" y="5141584"/>
            <a:ext cx="1380674" cy="646331"/>
          </a:xfrm>
          <a:prstGeom prst="rect">
            <a:avLst/>
          </a:prstGeom>
          <a:solidFill>
            <a:schemeClr val="bg1"/>
          </a:solidFill>
        </p:spPr>
        <p:txBody>
          <a:bodyPr wrap="square" rtlCol="0">
            <a:spAutoFit/>
          </a:bodyPr>
          <a:lstStyle/>
          <a:p>
            <a:pPr algn="ctr"/>
            <a:r>
              <a:rPr lang="en-GB" dirty="0"/>
              <a:t>Field notes?</a:t>
            </a:r>
          </a:p>
        </p:txBody>
      </p:sp>
    </p:spTree>
    <p:custDataLst>
      <p:tags r:id="rId1"/>
    </p:custDataLst>
    <p:extLst>
      <p:ext uri="{BB962C8B-B14F-4D97-AF65-F5344CB8AC3E}">
        <p14:creationId xmlns:p14="http://schemas.microsoft.com/office/powerpoint/2010/main" val="13620123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Teacher management of the course</a:t>
            </a:r>
            <a:endParaRPr lang="en-NZ"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59855213"/>
              </p:ext>
            </p:extLst>
          </p:nvPr>
        </p:nvGraphicFramePr>
        <p:xfrm>
          <a:off x="1082842" y="1499938"/>
          <a:ext cx="8799095" cy="5141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466086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652337"/>
            <a:ext cx="8596668" cy="4389025"/>
          </a:xfrm>
        </p:spPr>
        <p:txBody>
          <a:bodyPr>
            <a:normAutofit lnSpcReduction="10000"/>
          </a:bodyPr>
          <a:lstStyle/>
          <a:p>
            <a:pPr>
              <a:defRPr/>
            </a:pPr>
            <a:r>
              <a:rPr lang="en-US" sz="2600" dirty="0" smtClean="0">
                <a:ea typeface="ＭＳ Ｐゴシック" charset="0"/>
                <a:cs typeface="Arial" panose="020B0604020202020204" pitchFamily="34" charset="0"/>
              </a:rPr>
              <a:t>Response </a:t>
            </a:r>
            <a:r>
              <a:rPr lang="en-US" sz="2600" dirty="0">
                <a:ea typeface="ＭＳ Ｐゴシック" charset="0"/>
                <a:cs typeface="Arial" panose="020B0604020202020204" pitchFamily="34" charset="0"/>
              </a:rPr>
              <a:t>to teachers needs (pre conference survey)</a:t>
            </a:r>
          </a:p>
          <a:p>
            <a:pPr>
              <a:defRPr/>
            </a:pPr>
            <a:r>
              <a:rPr lang="en-US" sz="2600" dirty="0" smtClean="0">
                <a:ea typeface="ＭＳ Ｐゴシック" charset="0"/>
                <a:cs typeface="Arial" panose="020B0604020202020204" pitchFamily="34" charset="0"/>
              </a:rPr>
              <a:t>Cardiff University (CU) </a:t>
            </a:r>
            <a:r>
              <a:rPr lang="en-US" sz="2600" dirty="0">
                <a:ea typeface="ＭＳ Ｐゴシック" charset="0"/>
                <a:cs typeface="Arial" panose="020B0604020202020204" pitchFamily="34" charset="0"/>
              </a:rPr>
              <a:t>researchers sharing expertise</a:t>
            </a:r>
          </a:p>
          <a:p>
            <a:pPr>
              <a:defRPr/>
            </a:pPr>
            <a:r>
              <a:rPr lang="en-US" sz="2600" dirty="0">
                <a:ea typeface="ＭＳ Ｐゴシック" charset="0"/>
                <a:cs typeface="Arial" panose="020B0604020202020204" pitchFamily="34" charset="0"/>
              </a:rPr>
              <a:t>Build on teachers critical thinking and data analysis skills </a:t>
            </a:r>
          </a:p>
          <a:p>
            <a:pPr>
              <a:defRPr/>
            </a:pPr>
            <a:r>
              <a:rPr lang="en-US" sz="2600" dirty="0" smtClean="0">
                <a:ea typeface="ＭＳ Ｐゴシック" charset="0"/>
                <a:cs typeface="Arial" panose="020B0604020202020204" pitchFamily="34" charset="0"/>
              </a:rPr>
              <a:t>Build </a:t>
            </a:r>
            <a:r>
              <a:rPr lang="en-US" sz="2600" dirty="0">
                <a:ea typeface="ＭＳ Ｐゴシック" charset="0"/>
                <a:cs typeface="Arial" panose="020B0604020202020204" pitchFamily="34" charset="0"/>
              </a:rPr>
              <a:t>confidence in teachers of the WBQ</a:t>
            </a:r>
          </a:p>
          <a:p>
            <a:pPr>
              <a:defRPr/>
            </a:pPr>
            <a:r>
              <a:rPr lang="en-US" sz="2600" dirty="0" smtClean="0">
                <a:ea typeface="ＭＳ Ｐゴシック" charset="0"/>
                <a:cs typeface="Arial" panose="020B0604020202020204" pitchFamily="34" charset="0"/>
              </a:rPr>
              <a:t>Awareness </a:t>
            </a:r>
            <a:r>
              <a:rPr lang="en-US" sz="2600" dirty="0">
                <a:ea typeface="ＭＳ Ｐゴシック" charset="0"/>
                <a:cs typeface="Arial" panose="020B0604020202020204" pitchFamily="34" charset="0"/>
              </a:rPr>
              <a:t>of engagement activities at CU (Lunchtime Forum)</a:t>
            </a:r>
          </a:p>
          <a:p>
            <a:pPr>
              <a:defRPr/>
            </a:pPr>
            <a:r>
              <a:rPr lang="en-US" sz="2600" dirty="0" smtClean="0">
                <a:ea typeface="ＭＳ Ｐゴシック" charset="0"/>
                <a:cs typeface="Arial" panose="020B0604020202020204" pitchFamily="34" charset="0"/>
              </a:rPr>
              <a:t>Student </a:t>
            </a:r>
            <a:r>
              <a:rPr lang="en-US" sz="2600" dirty="0">
                <a:ea typeface="ＭＳ Ｐゴシック" charset="0"/>
                <a:cs typeface="Arial" panose="020B0604020202020204" pitchFamily="34" charset="0"/>
              </a:rPr>
              <a:t>independent thinking </a:t>
            </a:r>
            <a:r>
              <a:rPr lang="mr-IN" sz="2600" dirty="0">
                <a:ea typeface="ＭＳ Ｐゴシック" charset="0"/>
                <a:cs typeface="Arial" panose="020B0604020202020204" pitchFamily="34" charset="0"/>
              </a:rPr>
              <a:t>–</a:t>
            </a:r>
            <a:r>
              <a:rPr lang="en-US" sz="2600" dirty="0">
                <a:ea typeface="ＭＳ Ｐゴシック" charset="0"/>
                <a:cs typeface="Arial" panose="020B0604020202020204" pitchFamily="34" charset="0"/>
              </a:rPr>
              <a:t> becoming researchers</a:t>
            </a:r>
          </a:p>
          <a:p>
            <a:pPr>
              <a:defRPr/>
            </a:pPr>
            <a:r>
              <a:rPr lang="en-US" sz="2600" dirty="0">
                <a:ea typeface="ＭＳ Ｐゴシック" charset="0"/>
                <a:cs typeface="Arial" panose="020B0604020202020204" pitchFamily="34" charset="0"/>
              </a:rPr>
              <a:t>Preparation for HE</a:t>
            </a:r>
          </a:p>
          <a:p>
            <a:pPr>
              <a:defRPr/>
            </a:pPr>
            <a:endParaRPr lang="en-US" sz="2600" dirty="0">
              <a:solidFill>
                <a:schemeClr val="tx1">
                  <a:lumMod val="50000"/>
                  <a:lumOff val="50000"/>
                </a:schemeClr>
              </a:solidFill>
              <a:ea typeface="ＭＳ Ｐゴシック" charset="0"/>
              <a:cs typeface="Arial" panose="020B0604020202020204" pitchFamily="34" charset="0"/>
            </a:endParaRPr>
          </a:p>
          <a:p>
            <a:endParaRPr lang="en-NZ" dirty="0"/>
          </a:p>
        </p:txBody>
      </p:sp>
      <p:sp>
        <p:nvSpPr>
          <p:cNvPr id="4" name="Title 3"/>
          <p:cNvSpPr>
            <a:spLocks noGrp="1"/>
          </p:cNvSpPr>
          <p:nvPr>
            <p:ph type="title"/>
          </p:nvPr>
        </p:nvSpPr>
        <p:spPr>
          <a:xfrm>
            <a:off x="677334" y="216568"/>
            <a:ext cx="8596668" cy="1320800"/>
          </a:xfrm>
        </p:spPr>
        <p:txBody>
          <a:bodyPr>
            <a:normAutofit fontScale="90000"/>
          </a:bodyPr>
          <a:lstStyle/>
          <a:p>
            <a:pPr algn="ctr"/>
            <a:r>
              <a:rPr lang="en-GB" altLang="en-US" dirty="0"/>
              <a:t>Aims of the </a:t>
            </a:r>
            <a:r>
              <a:rPr lang="en-GB" altLang="en-US" dirty="0" smtClean="0"/>
              <a:t>Welsh Baccalaureate (WBQ) Conference (2015, 2016, 2017)</a:t>
            </a:r>
            <a:r>
              <a:rPr lang="en-GB" altLang="en-US" dirty="0">
                <a:solidFill>
                  <a:schemeClr val="bg1"/>
                </a:solidFill>
              </a:rPr>
              <a:t/>
            </a:r>
            <a:br>
              <a:rPr lang="en-GB" altLang="en-US" dirty="0">
                <a:solidFill>
                  <a:schemeClr val="bg1"/>
                </a:solidFill>
              </a:rPr>
            </a:br>
            <a:endParaRPr lang="en-NZ" dirty="0"/>
          </a:p>
        </p:txBody>
      </p:sp>
    </p:spTree>
    <p:custDataLst>
      <p:tags r:id="rId1"/>
    </p:custDataLst>
    <p:extLst>
      <p:ext uri="{BB962C8B-B14F-4D97-AF65-F5344CB8AC3E}">
        <p14:creationId xmlns:p14="http://schemas.microsoft.com/office/powerpoint/2010/main" val="1934649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96" y="999372"/>
            <a:ext cx="11752238" cy="475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22175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body" idx="1"/>
          </p:nvPr>
        </p:nvSpPr>
        <p:spPr bwMode="auto">
          <a:xfrm>
            <a:off x="200811" y="1464570"/>
            <a:ext cx="11716669" cy="1200329"/>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y-GB" altLang="en-US" sz="7200" b="1" i="0" u="none" strike="noStrike" normalizeH="0" baseline="0" dirty="0" smtClean="0">
                <a:ln w="22225">
                  <a:solidFill>
                    <a:schemeClr val="accent2"/>
                  </a:solidFill>
                  <a:prstDash val="solid"/>
                </a:ln>
                <a:solidFill>
                  <a:schemeClr val="accent5">
                    <a:lumMod val="60000"/>
                    <a:lumOff val="40000"/>
                  </a:schemeClr>
                </a:solidFill>
                <a:latin typeface="Arial Unicode MS" panose="020B0604020202020204" pitchFamily="34" charset="-128"/>
              </a:rPr>
              <a:t>Croeso i </a:t>
            </a:r>
            <a:r>
              <a:rPr kumimoji="0" lang="cy-GB" altLang="en-US" sz="7200" b="1" i="0" u="none" strike="noStrike" normalizeH="0" baseline="0" dirty="0" smtClean="0">
                <a:ln w="22225">
                  <a:solidFill>
                    <a:schemeClr val="accent2"/>
                  </a:solidFill>
                  <a:prstDash val="solid"/>
                </a:ln>
                <a:solidFill>
                  <a:schemeClr val="accent5">
                    <a:lumMod val="60000"/>
                    <a:lumOff val="40000"/>
                  </a:schemeClr>
                </a:solidFill>
                <a:latin typeface="Arial Unicode MS" panose="020B0604020202020204" pitchFamily="34" charset="-128"/>
              </a:rPr>
              <a:t>Brifysgol </a:t>
            </a:r>
            <a:r>
              <a:rPr kumimoji="0" lang="cy-GB" altLang="en-US" sz="7200" b="1" i="0" u="none" strike="noStrike" normalizeH="0" baseline="0" dirty="0" smtClean="0">
                <a:ln w="22225">
                  <a:solidFill>
                    <a:schemeClr val="accent2"/>
                  </a:solidFill>
                  <a:prstDash val="solid"/>
                </a:ln>
                <a:solidFill>
                  <a:schemeClr val="accent5">
                    <a:lumMod val="60000"/>
                    <a:lumOff val="40000"/>
                  </a:schemeClr>
                </a:solidFill>
                <a:latin typeface="Arial Unicode MS" panose="020B0604020202020204" pitchFamily="34" charset="-128"/>
              </a:rPr>
              <a:t>Auckland</a:t>
            </a:r>
            <a:r>
              <a:rPr kumimoji="0" lang="cy-GB" altLang="en-US" sz="6000" b="1" i="0" u="none" strike="noStrike" normalizeH="0" baseline="0" dirty="0" smtClean="0">
                <a:ln w="22225">
                  <a:solidFill>
                    <a:schemeClr val="accent2"/>
                  </a:solidFill>
                  <a:prstDash val="solid"/>
                </a:ln>
                <a:solidFill>
                  <a:schemeClr val="accent5">
                    <a:lumMod val="60000"/>
                    <a:lumOff val="40000"/>
                  </a:schemeClr>
                </a:solidFill>
              </a:rPr>
              <a:t> </a:t>
            </a:r>
            <a:endParaRPr kumimoji="0" lang="cy-GB" altLang="en-US" sz="16600" b="1" i="0" u="none" strike="noStrike" normalizeH="0" baseline="0" dirty="0" smtClean="0">
              <a:ln w="22225">
                <a:solidFill>
                  <a:schemeClr val="accent2"/>
                </a:solidFill>
                <a:prstDash val="solid"/>
              </a:ln>
              <a:solidFill>
                <a:schemeClr val="accent5">
                  <a:lumMod val="60000"/>
                  <a:lumOff val="40000"/>
                </a:schemeClr>
              </a:solidFill>
              <a:latin typeface="Arial" panose="020B0604020202020204" pitchFamily="34" charset="0"/>
            </a:endParaRPr>
          </a:p>
        </p:txBody>
      </p:sp>
      <p:sp>
        <p:nvSpPr>
          <p:cNvPr id="7" name="Rectangle 6"/>
          <p:cNvSpPr/>
          <p:nvPr/>
        </p:nvSpPr>
        <p:spPr>
          <a:xfrm>
            <a:off x="2617385" y="264241"/>
            <a:ext cx="6168676" cy="1200329"/>
          </a:xfrm>
          <a:prstGeom prst="rect">
            <a:avLst/>
          </a:prstGeom>
          <a:noFill/>
        </p:spPr>
        <p:txBody>
          <a:bodyPr wrap="none" lIns="91440" tIns="45720" rIns="91440" bIns="45720">
            <a:spAutoFit/>
          </a:bodyPr>
          <a:lstStyle/>
          <a:p>
            <a:pPr algn="ctr"/>
            <a:r>
              <a:rPr lang="cy-GB" altLang="en-US" sz="7200" b="1" dirty="0">
                <a:ln w="22225">
                  <a:solidFill>
                    <a:schemeClr val="accent2"/>
                  </a:solidFill>
                  <a:prstDash val="solid"/>
                </a:ln>
                <a:solidFill>
                  <a:schemeClr val="accent5">
                    <a:lumMod val="60000"/>
                    <a:lumOff val="40000"/>
                  </a:schemeClr>
                </a:solidFill>
                <a:latin typeface="Arial Unicode MS" panose="020B0604020202020204" pitchFamily="34" charset="-128"/>
              </a:rPr>
              <a:t>B</a:t>
            </a:r>
            <a:r>
              <a:rPr kumimoji="0" lang="cy-GB" altLang="en-US" sz="7200" b="1" i="0" u="none" strike="noStrike" cap="none" spc="0" normalizeH="0" baseline="0" dirty="0" smtClean="0">
                <a:ln w="22225">
                  <a:solidFill>
                    <a:schemeClr val="accent2"/>
                  </a:solidFill>
                  <a:prstDash val="solid"/>
                </a:ln>
                <a:solidFill>
                  <a:schemeClr val="accent5">
                    <a:lumMod val="60000"/>
                    <a:lumOff val="40000"/>
                  </a:schemeClr>
                </a:solidFill>
                <a:effectLst/>
                <a:latin typeface="Arial Unicode MS" panose="020B0604020202020204" pitchFamily="34" charset="-128"/>
              </a:rPr>
              <a:t>ore da pawb</a:t>
            </a:r>
            <a:r>
              <a:rPr kumimoji="0" lang="cy-GB" altLang="en-US" sz="7200" b="1" i="0" u="none" strike="noStrike" cap="none" spc="0" normalizeH="0" baseline="0" dirty="0" smtClean="0">
                <a:ln w="22225">
                  <a:solidFill>
                    <a:schemeClr val="accent2"/>
                  </a:solidFill>
                  <a:prstDash val="solid"/>
                </a:ln>
                <a:solidFill>
                  <a:schemeClr val="accent5">
                    <a:lumMod val="60000"/>
                    <a:lumOff val="40000"/>
                  </a:schemeClr>
                </a:solidFill>
                <a:effectLst/>
              </a:rPr>
              <a:t> </a:t>
            </a:r>
            <a:endParaRPr lang="en-NZ" sz="7200" b="1" cap="none" spc="0" dirty="0">
              <a:ln w="22225">
                <a:solidFill>
                  <a:schemeClr val="accent2"/>
                </a:solidFill>
                <a:prstDash val="solid"/>
              </a:ln>
              <a:solidFill>
                <a:schemeClr val="accent5">
                  <a:lumMod val="60000"/>
                  <a:lumOff val="40000"/>
                </a:schemeClr>
              </a:solidFill>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187" y="3035692"/>
            <a:ext cx="6082231" cy="3421255"/>
          </a:xfrm>
          <a:prstGeom prst="rect">
            <a:avLst/>
          </a:prstGeom>
        </p:spPr>
      </p:pic>
    </p:spTree>
    <p:custDataLst>
      <p:tags r:id="rId1"/>
    </p:custDataLst>
    <p:extLst>
      <p:ext uri="{BB962C8B-B14F-4D97-AF65-F5344CB8AC3E}">
        <p14:creationId xmlns:p14="http://schemas.microsoft.com/office/powerpoint/2010/main" val="20927931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11" y="184407"/>
            <a:ext cx="5057719" cy="1320800"/>
          </a:xfrm>
        </p:spPr>
        <p:txBody>
          <a:bodyPr/>
          <a:lstStyle/>
          <a:p>
            <a:r>
              <a:rPr lang="en-NZ" dirty="0" smtClean="0"/>
              <a:t>WBQ working groups</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178" y="184407"/>
            <a:ext cx="4999855" cy="3332760"/>
          </a:xfrm>
          <a:prstGeom prst="rect">
            <a:avLst/>
          </a:prstGeom>
        </p:spPr>
      </p:pic>
      <p:pic>
        <p:nvPicPr>
          <p:cNvPr id="5" name="Picture 4"/>
          <p:cNvPicPr>
            <a:picLocks noChangeAspect="1"/>
          </p:cNvPicPr>
          <p:nvPr/>
        </p:nvPicPr>
        <p:blipFill>
          <a:blip r:embed="rId4"/>
          <a:stretch>
            <a:fillRect/>
          </a:stretch>
        </p:blipFill>
        <p:spPr>
          <a:xfrm>
            <a:off x="385011" y="1044607"/>
            <a:ext cx="4397860" cy="247256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8246" y="3697706"/>
            <a:ext cx="4494418" cy="29958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020" y="3930199"/>
            <a:ext cx="4061393" cy="2707209"/>
          </a:xfrm>
          <a:prstGeom prst="rect">
            <a:avLst/>
          </a:prstGeom>
        </p:spPr>
      </p:pic>
    </p:spTree>
    <p:custDataLst>
      <p:tags r:id="rId1"/>
    </p:custDataLst>
    <p:extLst>
      <p:ext uri="{BB962C8B-B14F-4D97-AF65-F5344CB8AC3E}">
        <p14:creationId xmlns:p14="http://schemas.microsoft.com/office/powerpoint/2010/main" val="1885812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6673"/>
            <a:ext cx="8596668" cy="1320800"/>
          </a:xfrm>
        </p:spPr>
        <p:txBody>
          <a:bodyPr/>
          <a:lstStyle/>
          <a:p>
            <a:r>
              <a:rPr lang="en-NZ" dirty="0" smtClean="0"/>
              <a:t>The BIG DAY!</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553" y="153716"/>
            <a:ext cx="4943708" cy="32953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030" y="1933073"/>
            <a:ext cx="4897555" cy="326457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6553" y="3565358"/>
            <a:ext cx="5822058" cy="2971895"/>
          </a:xfrm>
          <a:prstGeom prst="rect">
            <a:avLst/>
          </a:prstGeom>
        </p:spPr>
      </p:pic>
    </p:spTree>
    <p:custDataLst>
      <p:tags r:id="rId1"/>
    </p:custDataLst>
    <p:extLst>
      <p:ext uri="{BB962C8B-B14F-4D97-AF65-F5344CB8AC3E}">
        <p14:creationId xmlns:p14="http://schemas.microsoft.com/office/powerpoint/2010/main" val="3252819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sh_bacc_conference_july_2015_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609" y="377595"/>
            <a:ext cx="8900823" cy="5933035"/>
          </a:xfrm>
          <a:prstGeom prst="rect">
            <a:avLst/>
          </a:prstGeom>
        </p:spPr>
      </p:pic>
    </p:spTree>
    <p:custDataLst>
      <p:tags r:id="rId1"/>
    </p:custDataLst>
    <p:extLst>
      <p:ext uri="{BB962C8B-B14F-4D97-AF65-F5344CB8AC3E}">
        <p14:creationId xmlns:p14="http://schemas.microsoft.com/office/powerpoint/2010/main" val="38503520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NZ" dirty="0">
                <a:hlinkClick r:id="rId3"/>
              </a:rPr>
              <a:t>https://</a:t>
            </a:r>
            <a:r>
              <a:rPr lang="en-NZ" dirty="0" smtClean="0">
                <a:hlinkClick r:id="rId3"/>
              </a:rPr>
              <a:t>www.cardiff.ac.uk/conferences/welsh-baccalaureate-conference-2017/sessions</a:t>
            </a:r>
            <a:r>
              <a:rPr lang="en-NZ" dirty="0" smtClean="0"/>
              <a:t>.  </a:t>
            </a:r>
            <a:endParaRPr lang="en-NZ" dirty="0"/>
          </a:p>
        </p:txBody>
      </p:sp>
    </p:spTree>
    <p:custDataLst>
      <p:tags r:id="rId1"/>
    </p:custDataLst>
    <p:extLst>
      <p:ext uri="{BB962C8B-B14F-4D97-AF65-F5344CB8AC3E}">
        <p14:creationId xmlns:p14="http://schemas.microsoft.com/office/powerpoint/2010/main" val="1322880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114" y="344903"/>
            <a:ext cx="9108350" cy="1588169"/>
          </a:xfrm>
        </p:spPr>
        <p:txBody>
          <a:bodyPr>
            <a:normAutofit fontScale="90000"/>
          </a:bodyPr>
          <a:lstStyle/>
          <a:p>
            <a:r>
              <a:rPr lang="en-GB" b="1" dirty="0" smtClean="0"/>
              <a:t>Analysis </a:t>
            </a:r>
            <a:r>
              <a:rPr lang="en-GB" b="1" dirty="0"/>
              <a:t>of data </a:t>
            </a:r>
            <a:r>
              <a:rPr lang="en-GB" b="1" dirty="0" smtClean="0"/>
              <a:t>introduction (units sometimes not included) </a:t>
            </a:r>
            <a:r>
              <a:rPr lang="en-NZ" dirty="0"/>
              <a:t/>
            </a:r>
            <a:br>
              <a:rPr lang="en-NZ" dirty="0"/>
            </a:br>
            <a:endParaRPr lang="en-NZ"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99268748"/>
              </p:ext>
            </p:extLst>
          </p:nvPr>
        </p:nvGraphicFramePr>
        <p:xfrm>
          <a:off x="901924" y="2018631"/>
          <a:ext cx="9918476" cy="5088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343687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13564521"/>
              </p:ext>
            </p:extLst>
          </p:nvPr>
        </p:nvGraphicFramePr>
        <p:xfrm>
          <a:off x="439947" y="345057"/>
          <a:ext cx="11128076" cy="6081624"/>
        </p:xfrm>
        <a:graphic>
          <a:graphicData uri="http://schemas.openxmlformats.org/drawingml/2006/table">
            <a:tbl>
              <a:tblPr firstRow="1" firstCol="1" bandRow="1">
                <a:tableStyleId>{69CF1AB2-1976-4502-BF36-3FF5EA218861}</a:tableStyleId>
              </a:tblPr>
              <a:tblGrid>
                <a:gridCol w="4870791"/>
                <a:gridCol w="6257285"/>
              </a:tblGrid>
              <a:tr h="788752">
                <a:tc>
                  <a:txBody>
                    <a:bodyPr/>
                    <a:lstStyle/>
                    <a:p>
                      <a:pPr>
                        <a:lnSpc>
                          <a:spcPct val="115000"/>
                        </a:lnSpc>
                        <a:spcAft>
                          <a:spcPts val="0"/>
                        </a:spcAft>
                      </a:pPr>
                      <a:r>
                        <a:rPr lang="en-GB" sz="2000" dirty="0">
                          <a:effectLst/>
                        </a:rPr>
                        <a:t>Table</a:t>
                      </a:r>
                      <a:endParaRPr lang="en-NZ"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c>
                  <a:txBody>
                    <a:bodyPr/>
                    <a:lstStyle/>
                    <a:p>
                      <a:pPr>
                        <a:lnSpc>
                          <a:spcPct val="115000"/>
                        </a:lnSpc>
                        <a:spcAft>
                          <a:spcPts val="0"/>
                        </a:spcAft>
                      </a:pPr>
                      <a:r>
                        <a:rPr lang="en-GB" sz="1100" dirty="0">
                          <a:effectLst/>
                        </a:rPr>
                        <a:t>These are used to organise exact amounts of data and to display numerical information. They do not show visual comparisons. As a result, they can take longer to read and understand. It can also be difficult to examine overall trends and make comparisons.</a:t>
                      </a:r>
                      <a:endParaRPr lang="en-NZ" sz="1100" dirty="0">
                        <a:effectLst/>
                      </a:endParaRPr>
                    </a:p>
                    <a:p>
                      <a:pPr>
                        <a:lnSpc>
                          <a:spcPct val="115000"/>
                        </a:lnSpc>
                        <a:spcAft>
                          <a:spcPts val="0"/>
                        </a:spcAft>
                      </a:pPr>
                      <a:r>
                        <a:rPr lang="en-GB" sz="1100" dirty="0">
                          <a:effectLst/>
                        </a:rPr>
                        <a:t> </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r>
              <a:tr h="597197">
                <a:tc>
                  <a:txBody>
                    <a:bodyPr/>
                    <a:lstStyle/>
                    <a:p>
                      <a:pPr>
                        <a:lnSpc>
                          <a:spcPct val="115000"/>
                        </a:lnSpc>
                        <a:spcAft>
                          <a:spcPts val="0"/>
                        </a:spcAft>
                      </a:pPr>
                      <a:r>
                        <a:rPr lang="en-GB" sz="2000" dirty="0">
                          <a:effectLst/>
                        </a:rPr>
                        <a:t>Line graph</a:t>
                      </a:r>
                      <a:endParaRPr lang="en-NZ"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c>
                  <a:txBody>
                    <a:bodyPr/>
                    <a:lstStyle/>
                    <a:p>
                      <a:pPr>
                        <a:lnSpc>
                          <a:spcPct val="115000"/>
                        </a:lnSpc>
                        <a:spcAft>
                          <a:spcPts val="0"/>
                        </a:spcAft>
                      </a:pPr>
                      <a:r>
                        <a:rPr lang="en-GB" sz="1100">
                          <a:effectLst/>
                        </a:rPr>
                        <a:t>These are used to display data or information that changes continuously over time. They allow us to see overall trends such as an increase or decrease in data over time.</a:t>
                      </a:r>
                      <a:endParaRPr lang="en-NZ" sz="1100">
                        <a:effectLst/>
                      </a:endParaRPr>
                    </a:p>
                    <a:p>
                      <a:pPr>
                        <a:lnSpc>
                          <a:spcPct val="115000"/>
                        </a:lnSpc>
                        <a:spcAft>
                          <a:spcPts val="0"/>
                        </a:spcAft>
                      </a:pPr>
                      <a:r>
                        <a:rPr lang="en-GB" sz="1100">
                          <a:effectLst/>
                        </a:rPr>
                        <a:t>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r>
              <a:tr h="788752">
                <a:tc>
                  <a:txBody>
                    <a:bodyPr/>
                    <a:lstStyle/>
                    <a:p>
                      <a:pPr>
                        <a:lnSpc>
                          <a:spcPct val="115000"/>
                        </a:lnSpc>
                        <a:spcAft>
                          <a:spcPts val="0"/>
                        </a:spcAft>
                      </a:pPr>
                      <a:r>
                        <a:rPr lang="en-GB" sz="2000">
                          <a:effectLst/>
                        </a:rPr>
                        <a:t>Bar graph</a:t>
                      </a:r>
                      <a:endParaRPr lang="en-NZ" sz="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c>
                  <a:txBody>
                    <a:bodyPr/>
                    <a:lstStyle/>
                    <a:p>
                      <a:pPr>
                        <a:lnSpc>
                          <a:spcPct val="115000"/>
                        </a:lnSpc>
                        <a:spcAft>
                          <a:spcPts val="0"/>
                        </a:spcAft>
                      </a:pPr>
                      <a:r>
                        <a:rPr lang="en-GB" sz="1100" dirty="0">
                          <a:effectLst/>
                        </a:rPr>
                        <a:t>These are used to compare facts. They provide a visual display for comparing quantities in different categories or groups. They are used for discrete data. They help us to see relationships quickly. However, they can be difficult to read accurately. A change in the scale may alter the visual perception of the data.</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r>
              <a:tr h="597197">
                <a:tc>
                  <a:txBody>
                    <a:bodyPr/>
                    <a:lstStyle/>
                    <a:p>
                      <a:pPr>
                        <a:lnSpc>
                          <a:spcPct val="115000"/>
                        </a:lnSpc>
                        <a:spcAft>
                          <a:spcPts val="0"/>
                        </a:spcAft>
                      </a:pPr>
                      <a:r>
                        <a:rPr lang="en-GB" sz="2000">
                          <a:effectLst/>
                        </a:rPr>
                        <a:t>Pie Chart</a:t>
                      </a:r>
                      <a:endParaRPr lang="en-NZ" sz="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c>
                  <a:txBody>
                    <a:bodyPr/>
                    <a:lstStyle/>
                    <a:p>
                      <a:pPr>
                        <a:lnSpc>
                          <a:spcPct val="115000"/>
                        </a:lnSpc>
                        <a:spcAft>
                          <a:spcPts val="0"/>
                        </a:spcAft>
                      </a:pPr>
                      <a:r>
                        <a:rPr lang="en-GB" sz="1100">
                          <a:effectLst/>
                        </a:rPr>
                        <a:t>These are used to compare the parts of a whole. They are best used for displaying one set of data. If the values of the parts are quite similar they can be difficult to read and understand</a:t>
                      </a:r>
                      <a:endParaRPr lang="en-NZ" sz="1100">
                        <a:effectLst/>
                      </a:endParaRPr>
                    </a:p>
                    <a:p>
                      <a:pPr>
                        <a:lnSpc>
                          <a:spcPct val="115000"/>
                        </a:lnSpc>
                        <a:spcAft>
                          <a:spcPts val="0"/>
                        </a:spcAft>
                      </a:pPr>
                      <a:r>
                        <a:rPr lang="en-GB" sz="1100">
                          <a:effectLst/>
                        </a:rPr>
                        <a:t> </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r>
              <a:tr h="1419751">
                <a:tc>
                  <a:txBody>
                    <a:bodyPr/>
                    <a:lstStyle/>
                    <a:p>
                      <a:pPr>
                        <a:lnSpc>
                          <a:spcPct val="115000"/>
                        </a:lnSpc>
                        <a:spcAft>
                          <a:spcPts val="0"/>
                        </a:spcAft>
                      </a:pPr>
                      <a:r>
                        <a:rPr lang="en-GB" sz="2000">
                          <a:effectLst/>
                        </a:rPr>
                        <a:t>Histogram</a:t>
                      </a:r>
                      <a:endParaRPr lang="en-NZ" sz="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c>
                  <a:txBody>
                    <a:bodyPr/>
                    <a:lstStyle/>
                    <a:p>
                      <a:pPr>
                        <a:lnSpc>
                          <a:spcPct val="115000"/>
                        </a:lnSpc>
                        <a:spcAft>
                          <a:spcPts val="0"/>
                        </a:spcAft>
                      </a:pPr>
                      <a:r>
                        <a:rPr lang="en-GB" sz="1100">
                          <a:effectLst/>
                        </a:rPr>
                        <a:t>With these graphs the data represents continuous rather than discrete categories. However, because a continuous category may have a large number of possible values, the data is often grouped to reduce the number of data points. For example, instead of drawing a bar for each individual age between 0 and 65, the data could be grouped into a series of continuous age ranges such as 16-24, 25-34, 35-44 etc. </a:t>
                      </a:r>
                      <a:endParaRPr lang="en-NZ" sz="1100">
                        <a:effectLst/>
                      </a:endParaRPr>
                    </a:p>
                    <a:p>
                      <a:pPr>
                        <a:lnSpc>
                          <a:spcPct val="115000"/>
                        </a:lnSpc>
                        <a:spcAft>
                          <a:spcPts val="0"/>
                        </a:spcAft>
                      </a:pPr>
                      <a:r>
                        <a:rPr lang="en-GB" sz="1100">
                          <a:effectLst/>
                        </a:rPr>
                        <a:t> The area of the bar is proportional to the size of the category represented and not just its height</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r>
              <a:tr h="1205662">
                <a:tc>
                  <a:txBody>
                    <a:bodyPr/>
                    <a:lstStyle/>
                    <a:p>
                      <a:pPr>
                        <a:lnSpc>
                          <a:spcPct val="115000"/>
                        </a:lnSpc>
                        <a:spcAft>
                          <a:spcPts val="0"/>
                        </a:spcAft>
                      </a:pPr>
                      <a:r>
                        <a:rPr lang="en-GB" sz="2000">
                          <a:effectLst/>
                        </a:rPr>
                        <a:t>Box and Whisker</a:t>
                      </a:r>
                      <a:endParaRPr lang="en-NZ" sz="500">
                        <a:effectLst/>
                      </a:endParaRPr>
                    </a:p>
                    <a:p>
                      <a:pPr>
                        <a:lnSpc>
                          <a:spcPct val="115000"/>
                        </a:lnSpc>
                        <a:spcAft>
                          <a:spcPts val="0"/>
                        </a:spcAft>
                      </a:pPr>
                      <a:r>
                        <a:rPr lang="en-GB" sz="500">
                          <a:effectLst/>
                        </a:rPr>
                        <a:t> </a:t>
                      </a:r>
                      <a:endParaRPr lang="en-NZ" sz="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c>
                  <a:txBody>
                    <a:bodyPr/>
                    <a:lstStyle/>
                    <a:p>
                      <a:pPr>
                        <a:lnSpc>
                          <a:spcPct val="115000"/>
                        </a:lnSpc>
                        <a:spcAft>
                          <a:spcPts val="0"/>
                        </a:spcAft>
                      </a:pPr>
                      <a:r>
                        <a:rPr lang="en-GB" sz="1100">
                          <a:effectLst/>
                        </a:rPr>
                        <a:t> </a:t>
                      </a:r>
                      <a:endParaRPr lang="en-NZ" sz="1100">
                        <a:effectLst/>
                      </a:endParaRPr>
                    </a:p>
                    <a:p>
                      <a:pPr>
                        <a:lnSpc>
                          <a:spcPct val="115000"/>
                        </a:lnSpc>
                        <a:spcAft>
                          <a:spcPts val="0"/>
                        </a:spcAft>
                      </a:pPr>
                      <a:r>
                        <a:rPr lang="en-GB" sz="1100">
                          <a:effectLst/>
                        </a:rPr>
                        <a:t> </a:t>
                      </a:r>
                      <a:endParaRPr lang="en-NZ" sz="1100">
                        <a:effectLst/>
                      </a:endParaRPr>
                    </a:p>
                    <a:p>
                      <a:pPr>
                        <a:lnSpc>
                          <a:spcPct val="115000"/>
                        </a:lnSpc>
                        <a:spcAft>
                          <a:spcPts val="0"/>
                        </a:spcAft>
                      </a:pPr>
                      <a:r>
                        <a:rPr lang="en-GB" sz="1100">
                          <a:effectLst/>
                        </a:rPr>
                        <a:t>This is used to display information about the range, the median and the quartiles. It is usually drawn alongside a number line.</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r>
              <a:tr h="684313">
                <a:tc>
                  <a:txBody>
                    <a:bodyPr/>
                    <a:lstStyle/>
                    <a:p>
                      <a:pPr>
                        <a:lnSpc>
                          <a:spcPct val="115000"/>
                        </a:lnSpc>
                        <a:spcAft>
                          <a:spcPts val="0"/>
                        </a:spcAft>
                      </a:pPr>
                      <a:r>
                        <a:rPr lang="en-GB" sz="2000" dirty="0">
                          <a:effectLst/>
                        </a:rPr>
                        <a:t>Scatter graph</a:t>
                      </a:r>
                      <a:endParaRPr lang="en-NZ" sz="500" dirty="0">
                        <a:effectLst/>
                      </a:endParaRPr>
                    </a:p>
                    <a:p>
                      <a:pPr>
                        <a:lnSpc>
                          <a:spcPct val="115000"/>
                        </a:lnSpc>
                        <a:spcAft>
                          <a:spcPts val="0"/>
                        </a:spcAft>
                      </a:pPr>
                      <a:r>
                        <a:rPr lang="en-GB" sz="500" dirty="0">
                          <a:effectLst/>
                        </a:rPr>
                        <a:t> </a:t>
                      </a:r>
                      <a:endParaRPr lang="en-NZ"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c>
                  <a:txBody>
                    <a:bodyPr/>
                    <a:lstStyle/>
                    <a:p>
                      <a:pPr>
                        <a:lnSpc>
                          <a:spcPct val="115000"/>
                        </a:lnSpc>
                        <a:spcAft>
                          <a:spcPts val="0"/>
                        </a:spcAft>
                      </a:pPr>
                      <a:r>
                        <a:rPr lang="en-GB" sz="1100" dirty="0">
                          <a:effectLst/>
                        </a:rPr>
                        <a:t>These graphs are drawn to find patterns in sets of data (if present).They show the relationship of one variable to another. The relationship between the two variables is called their correlation. A line of best fit is drawn through the data to show the correlation.</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231" marR="28231" marT="0" marB="0"/>
                </a:tc>
              </a:tr>
            </a:tbl>
          </a:graphicData>
        </a:graphic>
      </p:graphicFrame>
    </p:spTree>
    <p:custDataLst>
      <p:tags r:id="rId1"/>
    </p:custDataLst>
    <p:extLst>
      <p:ext uri="{BB962C8B-B14F-4D97-AF65-F5344CB8AC3E}">
        <p14:creationId xmlns:p14="http://schemas.microsoft.com/office/powerpoint/2010/main" val="172823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p:nvPr>
            <p:extLst>
              <p:ext uri="{D42A27DB-BD31-4B8C-83A1-F6EECF244321}">
                <p14:modId xmlns:p14="http://schemas.microsoft.com/office/powerpoint/2010/main" val="2911329696"/>
              </p:ext>
            </p:extLst>
          </p:nvPr>
        </p:nvGraphicFramePr>
        <p:xfrm>
          <a:off x="1396940" y="538701"/>
          <a:ext cx="2876550" cy="22955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extLst>
              <p:ext uri="{D42A27DB-BD31-4B8C-83A1-F6EECF244321}">
                <p14:modId xmlns:p14="http://schemas.microsoft.com/office/powerpoint/2010/main" val="2992493959"/>
              </p:ext>
            </p:extLst>
          </p:nvPr>
        </p:nvGraphicFramePr>
        <p:xfrm>
          <a:off x="5508954" y="538701"/>
          <a:ext cx="3936971" cy="2722712"/>
        </p:xfrm>
        <a:graphic>
          <a:graphicData uri="http://schemas.openxmlformats.org/drawingml/2006/chart">
            <c:chart xmlns:c="http://schemas.openxmlformats.org/drawingml/2006/chart" xmlns:r="http://schemas.openxmlformats.org/officeDocument/2006/relationships" r:id="rId4"/>
          </a:graphicData>
        </a:graphic>
      </p:graphicFrame>
      <p:pic>
        <p:nvPicPr>
          <p:cNvPr id="15" name="Picture 14"/>
          <p:cNvPicPr/>
          <p:nvPr/>
        </p:nvPicPr>
        <p:blipFill>
          <a:blip r:embed="rId5" cstate="print"/>
          <a:srcRect/>
          <a:stretch>
            <a:fillRect/>
          </a:stretch>
        </p:blipFill>
        <p:spPr bwMode="auto">
          <a:xfrm>
            <a:off x="2353974" y="3357211"/>
            <a:ext cx="2515235" cy="3180080"/>
          </a:xfrm>
          <a:prstGeom prst="rect">
            <a:avLst/>
          </a:prstGeom>
          <a:noFill/>
          <a:ln w="6350">
            <a:solidFill>
              <a:schemeClr val="tx1"/>
            </a:solidFill>
            <a:miter lim="800000"/>
            <a:headEnd/>
            <a:tailEnd/>
          </a:ln>
        </p:spPr>
      </p:pic>
    </p:spTree>
    <p:custDataLst>
      <p:tags r:id="rId1"/>
    </p:custDataLst>
    <p:extLst>
      <p:ext uri="{BB962C8B-B14F-4D97-AF65-F5344CB8AC3E}">
        <p14:creationId xmlns:p14="http://schemas.microsoft.com/office/powerpoint/2010/main" val="41654218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rot="16200000">
            <a:off x="1942217" y="1116051"/>
            <a:ext cx="8994604" cy="25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Z"/>
          </a:p>
        </p:txBody>
      </p:sp>
      <p:pic>
        <p:nvPicPr>
          <p:cNvPr id="5" name="Picture 1" descr="WBC_2015_infographic (MEDIUM QUA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967481" y="1382181"/>
            <a:ext cx="6692651" cy="408871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21187" y="778042"/>
            <a:ext cx="2667444" cy="1320800"/>
          </a:xfrm>
        </p:spPr>
        <p:txBody>
          <a:bodyPr/>
          <a:lstStyle/>
          <a:p>
            <a:r>
              <a:rPr lang="en-NZ" dirty="0" smtClean="0"/>
              <a:t>Evaluation</a:t>
            </a:r>
            <a:br>
              <a:rPr lang="en-NZ" dirty="0" smtClean="0"/>
            </a:br>
            <a:r>
              <a:rPr lang="en-NZ" dirty="0" smtClean="0"/>
              <a:t>2015</a:t>
            </a:r>
            <a:endParaRPr lang="en-NZ" dirty="0"/>
          </a:p>
        </p:txBody>
      </p:sp>
    </p:spTree>
    <p:custDataLst>
      <p:tags r:id="rId1"/>
    </p:custDataLst>
    <p:extLst>
      <p:ext uri="{BB962C8B-B14F-4D97-AF65-F5344CB8AC3E}">
        <p14:creationId xmlns:p14="http://schemas.microsoft.com/office/powerpoint/2010/main" val="1850337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18" y="151816"/>
            <a:ext cx="8596668" cy="1320800"/>
          </a:xfrm>
        </p:spPr>
        <p:txBody>
          <a:bodyPr/>
          <a:lstStyle/>
          <a:p>
            <a:r>
              <a:rPr lang="en-NZ" dirty="0" smtClean="0"/>
              <a:t>Evaluation 2016</a:t>
            </a:r>
            <a:endParaRPr lang="en-NZ" dirty="0"/>
          </a:p>
        </p:txBody>
      </p:sp>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l="23100" t="13885" r="15788" b="17865"/>
          <a:stretch>
            <a:fillRect/>
          </a:stretch>
        </p:blipFill>
        <p:spPr bwMode="auto">
          <a:xfrm>
            <a:off x="2547437" y="1074821"/>
            <a:ext cx="8627820" cy="566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494587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8330" t="8145" r="55630" b="30923"/>
          <a:stretch/>
        </p:blipFill>
        <p:spPr bwMode="auto">
          <a:xfrm>
            <a:off x="3922294" y="144379"/>
            <a:ext cx="4998077" cy="656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685355" y="697832"/>
            <a:ext cx="2755677" cy="1320800"/>
          </a:xfrm>
        </p:spPr>
        <p:txBody>
          <a:bodyPr/>
          <a:lstStyle/>
          <a:p>
            <a:r>
              <a:rPr lang="en-NZ" dirty="0" smtClean="0"/>
              <a:t>Evaluation 2017</a:t>
            </a:r>
            <a:endParaRPr lang="en-NZ" dirty="0"/>
          </a:p>
        </p:txBody>
      </p:sp>
    </p:spTree>
    <p:custDataLst>
      <p:tags r:id="rId1"/>
    </p:custDataLst>
    <p:extLst>
      <p:ext uri="{BB962C8B-B14F-4D97-AF65-F5344CB8AC3E}">
        <p14:creationId xmlns:p14="http://schemas.microsoft.com/office/powerpoint/2010/main" val="2487665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053" y="241103"/>
            <a:ext cx="10026316" cy="6255550"/>
          </a:xfrm>
          <a:prstGeom prst="rect">
            <a:avLst/>
          </a:prstGeom>
        </p:spPr>
      </p:pic>
    </p:spTree>
    <p:custDataLst>
      <p:tags r:id="rId1"/>
    </p:custDataLst>
    <p:extLst>
      <p:ext uri="{BB962C8B-B14F-4D97-AF65-F5344CB8AC3E}">
        <p14:creationId xmlns:p14="http://schemas.microsoft.com/office/powerpoint/2010/main" val="32556652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l="22537" t="12709" r="23389" b="25079"/>
          <a:stretch>
            <a:fillRect/>
          </a:stretch>
        </p:blipFill>
        <p:spPr bwMode="auto">
          <a:xfrm>
            <a:off x="1001020" y="697830"/>
            <a:ext cx="9950927" cy="5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41588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443193303"/>
              </p:ext>
            </p:extLst>
          </p:nvPr>
        </p:nvGraphicFramePr>
        <p:xfrm>
          <a:off x="-213004" y="120316"/>
          <a:ext cx="10728603" cy="6248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9752655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032" y="913951"/>
            <a:ext cx="5013157" cy="4933017"/>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07000"/>
              </a:lnSpc>
              <a:spcAft>
                <a:spcPts val="0"/>
              </a:spcAft>
            </a:pPr>
            <a:r>
              <a:rPr lang="en-GB" dirty="0">
                <a:latin typeface="Times New Roman" panose="02020603050405020304" pitchFamily="18" charset="0"/>
                <a:ea typeface="Times New Roman" panose="02020603050405020304" pitchFamily="18" charset="0"/>
                <a:cs typeface="Times New Roman" panose="02020603050405020304" pitchFamily="18" charset="0"/>
              </a:rPr>
              <a:t>Hi Rhys,</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Times New Roman" panose="02020603050405020304" pitchFamily="18" charset="0"/>
                <a:ea typeface="Times New Roman" panose="02020603050405020304" pitchFamily="18" charset="0"/>
                <a:cs typeface="Times New Roman" panose="02020603050405020304" pitchFamily="18" charset="0"/>
              </a:rPr>
              <a:t>Thank you very much for another excellent day delivering just what is needed for the Advanced Personal Investigation.</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Times New Roman" panose="02020603050405020304" pitchFamily="18" charset="0"/>
                <a:ea typeface="Times New Roman" panose="02020603050405020304" pitchFamily="18" charset="0"/>
                <a:cs typeface="Times New Roman" panose="02020603050405020304" pitchFamily="18" charset="0"/>
              </a:rPr>
              <a:t>The workshops hit the nail on the head for teachers and gave just the right level of skills, knowledge and direction for schools and colleges to achieve A* with their learners if the work is delivered properly with enthusiasm.</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Times New Roman" panose="02020603050405020304" pitchFamily="18" charset="0"/>
                <a:ea typeface="Times New Roman" panose="02020603050405020304" pitchFamily="18" charset="0"/>
                <a:cs typeface="Times New Roman" panose="02020603050405020304" pitchFamily="18" charset="0"/>
              </a:rPr>
              <a:t>It was an excellent day.</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NZ"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Times New Roman" panose="02020603050405020304" pitchFamily="18" charset="0"/>
                <a:ea typeface="Times New Roman" panose="02020603050405020304" pitchFamily="18" charset="0"/>
                <a:cs typeface="Times New Roman" panose="02020603050405020304" pitchFamily="18" charset="0"/>
              </a:rPr>
              <a:t>Regards,</a:t>
            </a:r>
            <a:endParaRPr lang="en-NZ"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694948" y="2088890"/>
            <a:ext cx="6096000" cy="2166875"/>
          </a:xfrm>
          <a:prstGeom prst="rect">
            <a:avLst/>
          </a:prstGeom>
          <a:solidFill>
            <a:schemeClr val="bg1"/>
          </a:solidFill>
          <a:ln>
            <a:solidFill>
              <a:schemeClr val="tx1"/>
            </a:solidFill>
          </a:ln>
        </p:spPr>
        <p:txBody>
          <a:bodyPr>
            <a:spAutoFit/>
          </a:bodyPr>
          <a:lstStyle/>
          <a:p>
            <a:pPr>
              <a:lnSpc>
                <a:spcPct val="107000"/>
              </a:lnSpc>
              <a:spcAft>
                <a:spcPts val="0"/>
              </a:spcAft>
            </a:pPr>
            <a:r>
              <a:rPr lang="en-GB"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Annwyl</a:t>
            </a:r>
            <a:r>
              <a:rPr lang="en-GB"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Rhys,</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resources are fantastic - thank you very much! It'll be a busy summer for me putting together a coherent learning programme for the individual investigation, and these presentations will be a great help.</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Thanks to all,</a:t>
            </a:r>
            <a:endParaRPr lang="en-NZ"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Cofion</a:t>
            </a:r>
            <a:r>
              <a:rPr lang="en-GB"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GB"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cynnes</a:t>
            </a:r>
            <a:r>
              <a:rPr lang="en-GB"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5283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Press releases</a:t>
            </a:r>
            <a:endParaRPr lang="en-NZ" dirty="0"/>
          </a:p>
        </p:txBody>
      </p:sp>
      <p:sp>
        <p:nvSpPr>
          <p:cNvPr id="3" name="Content Placeholder 2"/>
          <p:cNvSpPr>
            <a:spLocks noGrp="1"/>
          </p:cNvSpPr>
          <p:nvPr>
            <p:ph idx="1"/>
          </p:nvPr>
        </p:nvSpPr>
        <p:spPr>
          <a:xfrm>
            <a:off x="412639" y="1655263"/>
            <a:ext cx="8596668" cy="3880773"/>
          </a:xfrm>
        </p:spPr>
        <p:txBody>
          <a:bodyPr>
            <a:normAutofit/>
          </a:bodyPr>
          <a:lstStyle/>
          <a:p>
            <a:r>
              <a:rPr lang="en-NZ" sz="2400" dirty="0" smtClean="0"/>
              <a:t>National news teams attended and interviewed teachers in 2015</a:t>
            </a:r>
          </a:p>
          <a:p>
            <a:r>
              <a:rPr lang="en-NZ" sz="2400" dirty="0" smtClean="0"/>
              <a:t>National Newspaper reports 2015-2017</a:t>
            </a:r>
          </a:p>
          <a:p>
            <a:r>
              <a:rPr lang="en-NZ" sz="2400" dirty="0" smtClean="0"/>
              <a:t>VC commented on event 2016</a:t>
            </a:r>
          </a:p>
          <a:p>
            <a:r>
              <a:rPr lang="en-NZ" sz="2400" dirty="0" smtClean="0"/>
              <a:t>Education minister for Wales commented on the event 2015 and 2016</a:t>
            </a:r>
          </a:p>
          <a:p>
            <a:r>
              <a:rPr lang="en-NZ" sz="2400" dirty="0" smtClean="0"/>
              <a:t>University newsletter</a:t>
            </a:r>
          </a:p>
          <a:p>
            <a:r>
              <a:rPr lang="en-NZ" sz="2400" dirty="0" smtClean="0"/>
              <a:t>Snow ball effect</a:t>
            </a:r>
            <a:endParaRPr lang="en-NZ" sz="2400" dirty="0"/>
          </a:p>
        </p:txBody>
      </p:sp>
    </p:spTree>
    <p:custDataLst>
      <p:tags r:id="rId1"/>
    </p:custDataLst>
    <p:extLst>
      <p:ext uri="{BB962C8B-B14F-4D97-AF65-F5344CB8AC3E}">
        <p14:creationId xmlns:p14="http://schemas.microsoft.com/office/powerpoint/2010/main" val="32878071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9348"/>
            <a:ext cx="8596668" cy="1320800"/>
          </a:xfrm>
        </p:spPr>
        <p:txBody>
          <a:bodyPr/>
          <a:lstStyle/>
          <a:p>
            <a:r>
              <a:rPr lang="en-NZ" dirty="0" smtClean="0"/>
              <a:t>The Future</a:t>
            </a:r>
            <a:endParaRPr lang="en-NZ" dirty="0"/>
          </a:p>
        </p:txBody>
      </p:sp>
      <p:sp>
        <p:nvSpPr>
          <p:cNvPr id="3" name="Content Placeholder 2"/>
          <p:cNvSpPr>
            <a:spLocks noGrp="1"/>
          </p:cNvSpPr>
          <p:nvPr>
            <p:ph idx="1"/>
          </p:nvPr>
        </p:nvSpPr>
        <p:spPr>
          <a:xfrm>
            <a:off x="677334" y="1098884"/>
            <a:ext cx="9340961" cy="4252667"/>
          </a:xfrm>
        </p:spPr>
        <p:txBody>
          <a:bodyPr>
            <a:noAutofit/>
          </a:bodyPr>
          <a:lstStyle/>
          <a:p>
            <a:r>
              <a:rPr lang="en-NZ" sz="2800" dirty="0" smtClean="0"/>
              <a:t>Event was eventually funded by Welsh Government (2017)</a:t>
            </a:r>
          </a:p>
          <a:p>
            <a:r>
              <a:rPr lang="en-NZ" sz="2800" dirty="0" smtClean="0"/>
              <a:t>Funding to create masters level modules in research skills for teachers (Pilot Scheme in 2018)</a:t>
            </a:r>
          </a:p>
          <a:p>
            <a:r>
              <a:rPr lang="en-NZ" sz="2800" dirty="0"/>
              <a:t>NNEM – 20 </a:t>
            </a:r>
            <a:r>
              <a:rPr lang="en-NZ" sz="2800" dirty="0" smtClean="0"/>
              <a:t>teachers across Wales </a:t>
            </a:r>
            <a:r>
              <a:rPr lang="en-NZ" sz="2800" dirty="0"/>
              <a:t>(primary and secondary) seconded to engage with mathematics (and stats) education </a:t>
            </a:r>
            <a:r>
              <a:rPr lang="en-NZ" sz="2800" dirty="0" smtClean="0"/>
              <a:t>research</a:t>
            </a:r>
          </a:p>
          <a:p>
            <a:r>
              <a:rPr lang="en-NZ" sz="2800" dirty="0" smtClean="0"/>
              <a:t>Continue to work collaboratively across departments – cross-curricula activities linked to data analysis and critical thinking skills</a:t>
            </a:r>
          </a:p>
          <a:p>
            <a:r>
              <a:rPr lang="en-NZ" sz="2800" dirty="0" smtClean="0"/>
              <a:t>Opportunities here in NZ (working with teachers)</a:t>
            </a:r>
            <a:endParaRPr lang="en-NZ" sz="2800" dirty="0"/>
          </a:p>
        </p:txBody>
      </p:sp>
    </p:spTree>
    <p:custDataLst>
      <p:tags r:id="rId1"/>
    </p:custDataLst>
    <p:extLst>
      <p:ext uri="{BB962C8B-B14F-4D97-AF65-F5344CB8AC3E}">
        <p14:creationId xmlns:p14="http://schemas.microsoft.com/office/powerpoint/2010/main" val="434611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Questions?</a:t>
            </a:r>
            <a:endParaRPr lang="en-NZ" dirty="0"/>
          </a:p>
        </p:txBody>
      </p:sp>
      <p:sp>
        <p:nvSpPr>
          <p:cNvPr id="3" name="Content Placeholder 2"/>
          <p:cNvSpPr>
            <a:spLocks noGrp="1"/>
          </p:cNvSpPr>
          <p:nvPr>
            <p:ph idx="1"/>
          </p:nvPr>
        </p:nvSpPr>
        <p:spPr>
          <a:xfrm>
            <a:off x="260239" y="2666840"/>
            <a:ext cx="8596668" cy="3880773"/>
          </a:xfrm>
        </p:spPr>
        <p:txBody>
          <a:bodyPr>
            <a:noAutofit/>
          </a:bodyPr>
          <a:lstStyle/>
          <a:p>
            <a:r>
              <a:rPr lang="en-NZ" sz="2800" dirty="0" smtClean="0"/>
              <a:t>Thank you for listening! </a:t>
            </a:r>
            <a:endParaRPr lang="en-NZ" sz="2800" dirty="0"/>
          </a:p>
          <a:p>
            <a:r>
              <a:rPr lang="en-GB" sz="2800" dirty="0"/>
              <a:t>Rhys Jones</a:t>
            </a:r>
            <a:br>
              <a:rPr lang="en-GB" sz="2800" dirty="0"/>
            </a:br>
            <a:r>
              <a:rPr lang="en-GB" sz="2800" dirty="0"/>
              <a:t>Professional Teaching Fellow</a:t>
            </a:r>
            <a:br>
              <a:rPr lang="en-GB" sz="2800" dirty="0"/>
            </a:br>
            <a:r>
              <a:rPr lang="en-GB" sz="2800" dirty="0"/>
              <a:t>Department of Statistics</a:t>
            </a:r>
            <a:br>
              <a:rPr lang="en-GB" sz="2800" dirty="0"/>
            </a:br>
            <a:r>
              <a:rPr lang="en-GB" sz="2800" dirty="0"/>
              <a:t>University of Auckland</a:t>
            </a:r>
            <a:br>
              <a:rPr lang="en-GB" sz="2800" dirty="0"/>
            </a:br>
            <a:r>
              <a:rPr lang="en-GB" sz="2800" dirty="0"/>
              <a:t>Auckland, New Zealand</a:t>
            </a:r>
            <a:br>
              <a:rPr lang="en-GB" sz="2800" dirty="0"/>
            </a:br>
            <a:r>
              <a:rPr lang="en-GB" sz="2800" dirty="0"/>
              <a:t>Email address:  </a:t>
            </a:r>
            <a:r>
              <a:rPr lang="en-GB" sz="2800" u="sng" dirty="0">
                <a:hlinkClick r:id="rId3"/>
              </a:rPr>
              <a:t>rhys.jones@auckland.ac.nz</a:t>
            </a:r>
            <a:r>
              <a:rPr lang="en-GB" sz="2800" dirty="0"/>
              <a:t/>
            </a:r>
            <a:br>
              <a:rPr lang="en-GB" sz="2800" dirty="0"/>
            </a:br>
            <a:r>
              <a:rPr lang="en-GB" sz="2800" dirty="0"/>
              <a:t>Room 316, Building 303, </a:t>
            </a:r>
            <a:r>
              <a:rPr lang="en-GB" sz="2800" dirty="0" smtClean="0"/>
              <a:t>Science Centre</a:t>
            </a:r>
            <a:endParaRPr lang="en-NZ" sz="2800" dirty="0"/>
          </a:p>
        </p:txBody>
      </p:sp>
      <p:sp>
        <p:nvSpPr>
          <p:cNvPr id="6" name="Rectangle 5"/>
          <p:cNvSpPr/>
          <p:nvPr/>
        </p:nvSpPr>
        <p:spPr>
          <a:xfrm>
            <a:off x="3384348" y="360947"/>
            <a:ext cx="6874578" cy="2554545"/>
          </a:xfrm>
          <a:prstGeom prst="rect">
            <a:avLst/>
          </a:prstGeom>
          <a:noFill/>
        </p:spPr>
        <p:txBody>
          <a:bodyPr wrap="square" lIns="91440" tIns="45720" rIns="91440" bIns="45720">
            <a:spAutoFit/>
          </a:bodyPr>
          <a:lstStyle/>
          <a:p>
            <a:pPr algn="ctr"/>
            <a:r>
              <a:rPr lang="en-NZ" sz="8000" b="1" cap="none" spc="0" dirty="0" smtClean="0">
                <a:ln w="22225">
                  <a:solidFill>
                    <a:schemeClr val="accent2"/>
                  </a:solidFill>
                  <a:prstDash val="solid"/>
                </a:ln>
                <a:solidFill>
                  <a:schemeClr val="accent4"/>
                </a:solidFill>
                <a:effectLst/>
              </a:rPr>
              <a:t>DIOLCH YN FAWR!</a:t>
            </a:r>
            <a:endParaRPr lang="en-NZ" sz="8000" b="1" cap="none" spc="0" dirty="0">
              <a:ln w="22225">
                <a:solidFill>
                  <a:schemeClr val="accent2"/>
                </a:solidFill>
                <a:prstDash val="solid"/>
              </a:ln>
              <a:solidFill>
                <a:schemeClr val="accent4"/>
              </a:solidFill>
              <a:effectLst/>
            </a:endParaRPr>
          </a:p>
        </p:txBody>
      </p:sp>
    </p:spTree>
    <p:custDataLst>
      <p:tags r:id="rId1"/>
    </p:custDataLst>
    <p:extLst>
      <p:ext uri="{BB962C8B-B14F-4D97-AF65-F5344CB8AC3E}">
        <p14:creationId xmlns:p14="http://schemas.microsoft.com/office/powerpoint/2010/main" val="52337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tea73.com/wp-content/uploads/2014/06/house-sitting-uk-cardiff_01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58" y="476672"/>
            <a:ext cx="5070394" cy="328308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www.visitcardiff.com/wp-content/uploads/2014/10/Cardiff-Market-Inve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032" y="220626"/>
            <a:ext cx="4588768" cy="3057274"/>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www.claytonhotelcardiff.com/wp-content/uploads/2015/08/Cardiff-City-H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895" y="4061757"/>
            <a:ext cx="5270063" cy="263809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http://sites.cardiff.ac.uk/cubric/files/2014/12/cardiff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6163" y="3789041"/>
            <a:ext cx="4973378" cy="2799532"/>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val="3595098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07" y="227634"/>
            <a:ext cx="9791020" cy="1143000"/>
          </a:xfrm>
        </p:spPr>
        <p:txBody>
          <a:bodyPr>
            <a:normAutofit fontScale="90000"/>
          </a:bodyPr>
          <a:lstStyle/>
          <a:p>
            <a:r>
              <a:rPr lang="en-GB" b="1" dirty="0" smtClean="0"/>
              <a:t>What are we looking for among prospective students? (admissions tutor – Cardiff University)</a:t>
            </a:r>
            <a:endParaRPr lang="en-GB" b="1" dirty="0"/>
          </a:p>
        </p:txBody>
      </p:sp>
      <p:sp>
        <p:nvSpPr>
          <p:cNvPr id="3" name="Content Placeholder 2"/>
          <p:cNvSpPr>
            <a:spLocks noGrp="1"/>
          </p:cNvSpPr>
          <p:nvPr>
            <p:ph idx="1"/>
          </p:nvPr>
        </p:nvSpPr>
        <p:spPr>
          <a:xfrm>
            <a:off x="561816" y="1844099"/>
            <a:ext cx="5658689" cy="4388259"/>
          </a:xfrm>
        </p:spPr>
        <p:txBody>
          <a:bodyPr>
            <a:normAutofit lnSpcReduction="10000"/>
          </a:bodyPr>
          <a:lstStyle/>
          <a:p>
            <a:r>
              <a:rPr lang="en-GB" sz="2600" dirty="0"/>
              <a:t>Independent and critical thinking</a:t>
            </a:r>
          </a:p>
          <a:p>
            <a:pPr lvl="1"/>
            <a:r>
              <a:rPr lang="en-GB" sz="2800" dirty="0"/>
              <a:t>I</a:t>
            </a:r>
            <a:r>
              <a:rPr lang="en-GB" sz="2800" dirty="0" smtClean="0"/>
              <a:t>dentify</a:t>
            </a:r>
            <a:r>
              <a:rPr lang="en-GB" sz="2800" dirty="0"/>
              <a:t>, construct and evaluate arguments</a:t>
            </a:r>
          </a:p>
          <a:p>
            <a:pPr lvl="1"/>
            <a:r>
              <a:rPr lang="en-GB" sz="2800" dirty="0"/>
              <a:t>I</a:t>
            </a:r>
            <a:r>
              <a:rPr lang="en-GB" sz="2800" dirty="0" smtClean="0"/>
              <a:t>dentify </a:t>
            </a:r>
            <a:r>
              <a:rPr lang="en-GB" sz="2800" dirty="0"/>
              <a:t>the relevance and importance of ideas</a:t>
            </a:r>
          </a:p>
          <a:p>
            <a:pPr lvl="1"/>
            <a:r>
              <a:rPr lang="en-GB" sz="2800" dirty="0"/>
              <a:t>A</a:t>
            </a:r>
            <a:r>
              <a:rPr lang="en-GB" sz="2800" dirty="0" smtClean="0"/>
              <a:t>nalyse </a:t>
            </a:r>
            <a:r>
              <a:rPr lang="en-GB" sz="2800" dirty="0"/>
              <a:t>problems systematically</a:t>
            </a:r>
          </a:p>
          <a:p>
            <a:pPr lvl="1"/>
            <a:r>
              <a:rPr lang="en-GB" sz="2800" dirty="0"/>
              <a:t>R</a:t>
            </a:r>
            <a:r>
              <a:rPr lang="en-GB" sz="2800" dirty="0" smtClean="0"/>
              <a:t>eflect </a:t>
            </a:r>
            <a:r>
              <a:rPr lang="en-GB" sz="2800" dirty="0"/>
              <a:t>on one’s own beliefs and values</a:t>
            </a:r>
          </a:p>
        </p:txBody>
      </p:sp>
      <p:sp>
        <p:nvSpPr>
          <p:cNvPr id="4" name="Rounded Rectangle 3"/>
          <p:cNvSpPr/>
          <p:nvPr/>
        </p:nvSpPr>
        <p:spPr>
          <a:xfrm>
            <a:off x="7338918" y="2171690"/>
            <a:ext cx="4740787" cy="268906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563507" y="2909722"/>
            <a:ext cx="4451775" cy="892552"/>
          </a:xfrm>
          <a:prstGeom prst="rect">
            <a:avLst/>
          </a:prstGeom>
          <a:noFill/>
        </p:spPr>
        <p:txBody>
          <a:bodyPr wrap="square" rtlCol="0">
            <a:spAutoFit/>
          </a:bodyPr>
          <a:lstStyle/>
          <a:p>
            <a:pPr marL="365125" indent="-280988">
              <a:buFont typeface="Arial" panose="020B0604020202020204" pitchFamily="34" charset="0"/>
              <a:buChar char="•"/>
            </a:pPr>
            <a:r>
              <a:rPr lang="en-GB" sz="2600" dirty="0"/>
              <a:t>Independence</a:t>
            </a:r>
          </a:p>
          <a:p>
            <a:pPr marL="365125" indent="-280988">
              <a:buFont typeface="Arial" panose="020B0604020202020204" pitchFamily="34" charset="0"/>
              <a:buChar char="•"/>
            </a:pPr>
            <a:r>
              <a:rPr lang="en-GB" sz="2600" dirty="0" smtClean="0"/>
              <a:t>Reflexivity</a:t>
            </a:r>
            <a:endParaRPr lang="en-GB" sz="2600" dirty="0"/>
          </a:p>
        </p:txBody>
      </p:sp>
      <p:sp>
        <p:nvSpPr>
          <p:cNvPr id="6" name="Right Arrow 5"/>
          <p:cNvSpPr/>
          <p:nvPr/>
        </p:nvSpPr>
        <p:spPr>
          <a:xfrm>
            <a:off x="6132004" y="3313737"/>
            <a:ext cx="978408" cy="484632"/>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38870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81200" y="2128382"/>
            <a:ext cx="3312368" cy="230425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Diagram 6"/>
          <p:cNvGraphicFramePr/>
          <p:nvPr>
            <p:extLst>
              <p:ext uri="{D42A27DB-BD31-4B8C-83A1-F6EECF244321}">
                <p14:modId xmlns:p14="http://schemas.microsoft.com/office/powerpoint/2010/main" val="1363176818"/>
              </p:ext>
            </p:extLst>
          </p:nvPr>
        </p:nvGraphicFramePr>
        <p:xfrm>
          <a:off x="2661762" y="257432"/>
          <a:ext cx="8596668" cy="132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ontent Placeholder 2"/>
          <p:cNvSpPr>
            <a:spLocks noGrp="1"/>
          </p:cNvSpPr>
          <p:nvPr>
            <p:ph idx="1"/>
          </p:nvPr>
        </p:nvSpPr>
        <p:spPr>
          <a:xfrm>
            <a:off x="2114872" y="2420889"/>
            <a:ext cx="3045024" cy="1728192"/>
          </a:xfrm>
        </p:spPr>
        <p:txBody>
          <a:bodyPr>
            <a:normAutofit fontScale="92500"/>
          </a:bodyPr>
          <a:lstStyle/>
          <a:p>
            <a:pPr marL="0" indent="0" algn="ctr">
              <a:buNone/>
            </a:pPr>
            <a:r>
              <a:rPr lang="en-GB" sz="2600" dirty="0"/>
              <a:t>‘Teaching the test’</a:t>
            </a:r>
          </a:p>
          <a:p>
            <a:pPr marL="0" indent="0" algn="ctr">
              <a:buNone/>
            </a:pPr>
            <a:r>
              <a:rPr lang="en-GB" sz="2600" dirty="0"/>
              <a:t>‘Spoon feeding’</a:t>
            </a:r>
          </a:p>
          <a:p>
            <a:pPr marL="0" indent="0" algn="ctr">
              <a:buNone/>
            </a:pPr>
            <a:r>
              <a:rPr lang="en-GB" sz="2600" dirty="0"/>
              <a:t> Dependent learning</a:t>
            </a:r>
          </a:p>
        </p:txBody>
      </p:sp>
      <p:cxnSp>
        <p:nvCxnSpPr>
          <p:cNvPr id="6" name="Straight Arrow Connector 5"/>
          <p:cNvCxnSpPr/>
          <p:nvPr/>
        </p:nvCxnSpPr>
        <p:spPr>
          <a:xfrm>
            <a:off x="5435530" y="3172408"/>
            <a:ext cx="13681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6960096" y="2060849"/>
            <a:ext cx="3240360" cy="229978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p:cNvSpPr txBox="1">
            <a:spLocks/>
          </p:cNvSpPr>
          <p:nvPr/>
        </p:nvSpPr>
        <p:spPr>
          <a:xfrm>
            <a:off x="7104112" y="2416414"/>
            <a:ext cx="2952328" cy="172819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800" dirty="0"/>
              <a:t>Self-reliance</a:t>
            </a:r>
          </a:p>
          <a:p>
            <a:pPr marL="0" indent="0" algn="ctr">
              <a:buNone/>
            </a:pPr>
            <a:r>
              <a:rPr lang="en-GB" sz="2800" dirty="0"/>
              <a:t>Self-motivated</a:t>
            </a:r>
          </a:p>
          <a:p>
            <a:pPr marL="0" indent="0" algn="ctr">
              <a:buNone/>
            </a:pPr>
            <a:r>
              <a:rPr lang="en-GB" sz="2800" dirty="0"/>
              <a:t>Self-management</a:t>
            </a:r>
          </a:p>
          <a:p>
            <a:pPr marL="0" indent="0" algn="ctr">
              <a:buNone/>
            </a:pPr>
            <a:r>
              <a:rPr lang="en-GB" sz="2800" dirty="0"/>
              <a:t>Self-reflection</a:t>
            </a:r>
          </a:p>
        </p:txBody>
      </p:sp>
    </p:spTree>
    <p:custDataLst>
      <p:tags r:id="rId1"/>
    </p:custDataLst>
    <p:extLst>
      <p:ext uri="{BB962C8B-B14F-4D97-AF65-F5344CB8AC3E}">
        <p14:creationId xmlns:p14="http://schemas.microsoft.com/office/powerpoint/2010/main" val="37744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9542" y="587542"/>
            <a:ext cx="9525000" cy="5715000"/>
          </a:xfrm>
          <a:prstGeom prst="rect">
            <a:avLst/>
          </a:prstGeom>
        </p:spPr>
      </p:pic>
    </p:spTree>
    <p:custDataLst>
      <p:tags r:id="rId1"/>
    </p:custDataLst>
    <p:extLst>
      <p:ext uri="{BB962C8B-B14F-4D97-AF65-F5344CB8AC3E}">
        <p14:creationId xmlns:p14="http://schemas.microsoft.com/office/powerpoint/2010/main" val="1322052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1331495" y="570317"/>
            <a:ext cx="8047351" cy="598288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22933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717438" y="1759535"/>
            <a:ext cx="5394603" cy="4473019"/>
          </a:xfrm>
          <a:prstGeom prst="rect">
            <a:avLst/>
          </a:prstGeom>
          <a:noFill/>
        </p:spPr>
        <p:txBody>
          <a:bodyPr wrap="square" rtlCol="0">
            <a:spAutoFit/>
          </a:bodyPr>
          <a:lstStyle/>
          <a:p>
            <a:r>
              <a:rPr lang="en-GB" sz="4400" baseline="30000" dirty="0" smtClean="0">
                <a:solidFill>
                  <a:srgbClr val="5A5A59"/>
                </a:solidFill>
                <a:cs typeface="Bliss-Light"/>
              </a:rPr>
              <a:t>Literacy</a:t>
            </a:r>
          </a:p>
          <a:p>
            <a:r>
              <a:rPr lang="en-GB" sz="4400" baseline="30000" dirty="0" smtClean="0">
                <a:solidFill>
                  <a:srgbClr val="5A5A59"/>
                </a:solidFill>
                <a:cs typeface="Bliss-Light"/>
              </a:rPr>
              <a:t>Numeracy</a:t>
            </a:r>
          </a:p>
          <a:p>
            <a:r>
              <a:rPr lang="en-GB" sz="4400" baseline="30000" dirty="0" smtClean="0">
                <a:solidFill>
                  <a:srgbClr val="5A5A59"/>
                </a:solidFill>
                <a:cs typeface="Bliss-Light"/>
              </a:rPr>
              <a:t>Digital Literacy</a:t>
            </a:r>
          </a:p>
          <a:p>
            <a:r>
              <a:rPr lang="en-GB" sz="4400" baseline="30000" dirty="0" smtClean="0">
                <a:solidFill>
                  <a:srgbClr val="5A5A59"/>
                </a:solidFill>
                <a:cs typeface="Bliss-Light"/>
              </a:rPr>
              <a:t>Critical Thinking and Problem Solving</a:t>
            </a:r>
          </a:p>
          <a:p>
            <a:r>
              <a:rPr lang="en-GB" sz="4400" baseline="30000" dirty="0" smtClean="0">
                <a:solidFill>
                  <a:srgbClr val="5A5A59"/>
                </a:solidFill>
                <a:cs typeface="Bliss-Light"/>
              </a:rPr>
              <a:t>Creativity and Innovation</a:t>
            </a:r>
          </a:p>
          <a:p>
            <a:r>
              <a:rPr lang="en-GB" sz="4400" baseline="30000" dirty="0" smtClean="0">
                <a:solidFill>
                  <a:srgbClr val="5A5A59"/>
                </a:solidFill>
                <a:cs typeface="Bliss-Light"/>
              </a:rPr>
              <a:t>Planning and Organisation</a:t>
            </a:r>
          </a:p>
          <a:p>
            <a:r>
              <a:rPr lang="en-GB" sz="4400" baseline="30000" dirty="0" smtClean="0">
                <a:solidFill>
                  <a:srgbClr val="5A5A59"/>
                </a:solidFill>
                <a:cs typeface="Bliss-Light"/>
              </a:rPr>
              <a:t>Personal Effectiveness</a:t>
            </a:r>
            <a:endParaRPr lang="en-GB" sz="4400" baseline="30000" dirty="0">
              <a:solidFill>
                <a:srgbClr val="5A5A59"/>
              </a:solidFill>
              <a:cs typeface="Bliss-Light"/>
            </a:endParaRPr>
          </a:p>
        </p:txBody>
      </p:sp>
      <p:sp>
        <p:nvSpPr>
          <p:cNvPr id="5" name="Title 4"/>
          <p:cNvSpPr>
            <a:spLocks noGrp="1"/>
          </p:cNvSpPr>
          <p:nvPr>
            <p:ph type="title"/>
          </p:nvPr>
        </p:nvSpPr>
        <p:spPr>
          <a:xfrm>
            <a:off x="613165" y="184484"/>
            <a:ext cx="8596668" cy="1320800"/>
          </a:xfrm>
        </p:spPr>
        <p:txBody>
          <a:bodyPr/>
          <a:lstStyle/>
          <a:p>
            <a:r>
              <a:rPr lang="en-NZ" dirty="0" smtClean="0"/>
              <a:t>Essential and Employability skills </a:t>
            </a:r>
            <a:br>
              <a:rPr lang="en-NZ" dirty="0" smtClean="0"/>
            </a:br>
            <a:r>
              <a:rPr lang="en-NZ" dirty="0" smtClean="0"/>
              <a:t>(Years 12 and 13)</a:t>
            </a:r>
            <a:endParaRPr lang="en-NZ" dirty="0"/>
          </a:p>
        </p:txBody>
      </p:sp>
      <p:pic>
        <p:nvPicPr>
          <p:cNvPr id="6" name="Picture 5" descr="welsh_bacc_conference_july_2015_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9561" y="2312989"/>
            <a:ext cx="4953330" cy="3301748"/>
          </a:xfrm>
          <a:prstGeom prst="rect">
            <a:avLst/>
          </a:prstGeom>
        </p:spPr>
      </p:pic>
    </p:spTree>
    <p:custDataLst>
      <p:tags r:id="rId1"/>
    </p:custDataLst>
    <p:extLst>
      <p:ext uri="{BB962C8B-B14F-4D97-AF65-F5344CB8AC3E}">
        <p14:creationId xmlns:p14="http://schemas.microsoft.com/office/powerpoint/2010/main" val="38390495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991</TotalTime>
  <Words>1337</Words>
  <Application>Microsoft Office PowerPoint</Application>
  <PresentationFormat>Widescreen</PresentationFormat>
  <Paragraphs>212</Paragraphs>
  <Slides>35</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 Unicode MS</vt:lpstr>
      <vt:lpstr>ＭＳ Ｐゴシック</vt:lpstr>
      <vt:lpstr>Arial</vt:lpstr>
      <vt:lpstr>Bliss-Light</vt:lpstr>
      <vt:lpstr>Calibri</vt:lpstr>
      <vt:lpstr>Times New Roman</vt:lpstr>
      <vt:lpstr>Trebuchet MS</vt:lpstr>
      <vt:lpstr>Wingdings 3</vt:lpstr>
      <vt:lpstr>Facet</vt:lpstr>
      <vt:lpstr>PowerPoint Presentation</vt:lpstr>
      <vt:lpstr>PowerPoint Presentation</vt:lpstr>
      <vt:lpstr>PowerPoint Presentation</vt:lpstr>
      <vt:lpstr>PowerPoint Presentation</vt:lpstr>
      <vt:lpstr>What are we looking for among prospective students? (admissions tutor – Cardiff University)</vt:lpstr>
      <vt:lpstr>PowerPoint Presentation</vt:lpstr>
      <vt:lpstr>PowerPoint Presentation</vt:lpstr>
      <vt:lpstr>PowerPoint Presentation</vt:lpstr>
      <vt:lpstr>Essential and Employability skills  (Years 12 and 13)</vt:lpstr>
      <vt:lpstr>Structure </vt:lpstr>
      <vt:lpstr>Individual Project (50% of WBQ)</vt:lpstr>
      <vt:lpstr>PowerPoint Presentation</vt:lpstr>
      <vt:lpstr>PowerPoint Presentation</vt:lpstr>
      <vt:lpstr>PowerPoint Presentation</vt:lpstr>
      <vt:lpstr>How would you analyse dance?</vt:lpstr>
      <vt:lpstr>Which method produces the most useful data?</vt:lpstr>
      <vt:lpstr>Teacher management of the course</vt:lpstr>
      <vt:lpstr>Aims of the Welsh Baccalaureate (WBQ) Conference (2015, 2016, 2017) </vt:lpstr>
      <vt:lpstr>PowerPoint Presentation</vt:lpstr>
      <vt:lpstr>WBQ working groups</vt:lpstr>
      <vt:lpstr>The BIG DAY!</vt:lpstr>
      <vt:lpstr>PowerPoint Presentation</vt:lpstr>
      <vt:lpstr>PowerPoint Presentation</vt:lpstr>
      <vt:lpstr>Analysis of data introduction (units sometimes not included)  </vt:lpstr>
      <vt:lpstr>PowerPoint Presentation</vt:lpstr>
      <vt:lpstr>PowerPoint Presentation</vt:lpstr>
      <vt:lpstr>Evaluation 2015</vt:lpstr>
      <vt:lpstr>Evaluation 2016</vt:lpstr>
      <vt:lpstr>Evaluation 2017</vt:lpstr>
      <vt:lpstr>PowerPoint Presentation</vt:lpstr>
      <vt:lpstr>PowerPoint Presentation</vt:lpstr>
      <vt:lpstr>PowerPoint Presentation</vt:lpstr>
      <vt:lpstr>Press releases</vt:lpstr>
      <vt:lpstr>The Future</vt:lpstr>
      <vt:lpstr>Questions?</vt:lpstr>
    </vt:vector>
  </TitlesOfParts>
  <Company>The University of Auckland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Joy of data analysis and critical thinking - a Welsh perspective</dc:title>
  <dc:creator>Rhys Jones</dc:creator>
  <cp:lastModifiedBy>Rhys Jones</cp:lastModifiedBy>
  <cp:revision>34</cp:revision>
  <dcterms:created xsi:type="dcterms:W3CDTF">2017-11-13T23:41:13Z</dcterms:created>
  <dcterms:modified xsi:type="dcterms:W3CDTF">2017-11-22T03:50:00Z</dcterms:modified>
</cp:coreProperties>
</file>