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</p:sldIdLst>
  <p:sldSz cy="5143500" cx="9144000"/>
  <p:notesSz cx="6858000" cy="9144000"/>
  <p:embeddedFontLst>
    <p:embeddedFont>
      <p:font typeface="Roboto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font" Target="fonts/Roboto-regular.fntdata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font" Target="fonts/Roboto-italic.fntdata"/><Relationship Id="rId14" Type="http://schemas.openxmlformats.org/officeDocument/2006/relationships/slide" Target="slides/slide10.xml"/><Relationship Id="rId36" Type="http://schemas.openxmlformats.org/officeDocument/2006/relationships/font" Target="fonts/Roboto-bold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38" Type="http://schemas.openxmlformats.org/officeDocument/2006/relationships/font" Target="fonts/Roboto-boldItalic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Shape 2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Shape 2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Shape 2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Shape 2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Shape 2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Shape 34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Shape 47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Shape 4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esneddon@ormiston.school.nz" TargetMode="External"/><Relationship Id="rId4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5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8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://www.stats.govt.nz/infoshare/" TargetMode="External"/><Relationship Id="rId4" Type="http://schemas.openxmlformats.org/officeDocument/2006/relationships/image" Target="../media/image2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://bit.ly/2zSLEvx" TargetMode="External"/><Relationship Id="rId4" Type="http://schemas.openxmlformats.org/officeDocument/2006/relationships/hyperlink" Target="mailto:esneddon@ormiston.school.nz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7.png"/><Relationship Id="rId4" Type="http://schemas.openxmlformats.org/officeDocument/2006/relationships/image" Target="../media/image24.png"/><Relationship Id="rId5" Type="http://schemas.openxmlformats.org/officeDocument/2006/relationships/image" Target="../media/image26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ctrTitle"/>
          </p:nvPr>
        </p:nvSpPr>
        <p:spPr>
          <a:xfrm>
            <a:off x="126350" y="295875"/>
            <a:ext cx="6269100" cy="234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Personalised programmes in Year 12 &amp; 13 Statistics</a:t>
            </a:r>
            <a:endParaRPr/>
          </a:p>
        </p:txBody>
      </p:sp>
      <p:sp>
        <p:nvSpPr>
          <p:cNvPr id="68" name="Shape 68"/>
          <p:cNvSpPr txBox="1"/>
          <p:nvPr>
            <p:ph idx="1" type="subTitle"/>
          </p:nvPr>
        </p:nvSpPr>
        <p:spPr>
          <a:xfrm>
            <a:off x="126350" y="2641575"/>
            <a:ext cx="9017700" cy="18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Liz Sneddon			</a:t>
            </a:r>
            <a:endParaRPr sz="36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email: </a:t>
            </a:r>
            <a:r>
              <a:rPr lang="en-GB" sz="3600" u="sng">
                <a:solidFill>
                  <a:schemeClr val="hlink"/>
                </a:solidFill>
                <a:hlinkClick r:id="rId3"/>
              </a:rPr>
              <a:t>esneddon@ormiston.school.nz</a:t>
            </a:r>
            <a:endParaRPr sz="36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Link to presentation: </a:t>
            </a:r>
            <a:r>
              <a:rPr b="1" lang="en-GB" sz="3800"/>
              <a:t>http://bit.ly/2hTRjGU</a:t>
            </a:r>
            <a:endParaRPr b="1" sz="3800"/>
          </a:p>
        </p:txBody>
      </p:sp>
      <p:pic>
        <p:nvPicPr>
          <p:cNvPr id="69" name="Shape 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95500" y="76200"/>
            <a:ext cx="2748500" cy="105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471900" y="365175"/>
            <a:ext cx="8222100" cy="114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/>
              <a:t>Videos</a:t>
            </a:r>
            <a:endParaRPr sz="6000"/>
          </a:p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0" y="1863850"/>
            <a:ext cx="5075700" cy="310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My own youtube channel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Make playlists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GB" sz="2400"/>
              <a:t>Either videos from others</a:t>
            </a:r>
            <a:endParaRPr sz="2400"/>
          </a:p>
          <a:p>
            <a: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GB" sz="2400"/>
              <a:t>Wild About Statistics</a:t>
            </a:r>
            <a:endParaRPr sz="2400"/>
          </a:p>
          <a:p>
            <a: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GB" sz="2400"/>
              <a:t>StatsLC</a:t>
            </a:r>
            <a:endParaRPr sz="2400"/>
          </a:p>
          <a:p>
            <a: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GB" sz="2400"/>
              <a:t>Others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GB" sz="2400"/>
              <a:t>Or videos I made</a:t>
            </a:r>
            <a:endParaRPr sz="2400"/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2075" y="0"/>
            <a:ext cx="4761925" cy="2768432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3" name="Shape 133"/>
          <p:cNvSpPr txBox="1"/>
          <p:nvPr>
            <p:ph idx="1" type="body"/>
          </p:nvPr>
        </p:nvSpPr>
        <p:spPr>
          <a:xfrm>
            <a:off x="5550225" y="2768425"/>
            <a:ext cx="2802000" cy="236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Internals: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Key ideas</a:t>
            </a:r>
            <a:endParaRPr sz="2400"/>
          </a:p>
          <a:p>
            <a:pPr indent="0" lvl="0" marL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400"/>
              <a:t>Externals: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Key ideas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Exam answers</a:t>
            </a:r>
            <a:endParaRPr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0" y="0"/>
            <a:ext cx="2726700" cy="159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/>
              <a:t>Learning </a:t>
            </a:r>
            <a:endParaRPr sz="48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/>
              <a:t>guides</a:t>
            </a:r>
            <a:endParaRPr sz="4800"/>
          </a:p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0" y="1919075"/>
            <a:ext cx="2867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GB" sz="3000"/>
              <a:t>Skills</a:t>
            </a:r>
            <a:endParaRPr sz="3000"/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GB" sz="3000"/>
              <a:t>Key ideas</a:t>
            </a:r>
            <a:endParaRPr sz="3000"/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GB" sz="3000"/>
              <a:t>Practice assessment</a:t>
            </a:r>
            <a:endParaRPr sz="3000"/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GB" sz="3000"/>
              <a:t>Assessment</a:t>
            </a:r>
            <a:endParaRPr sz="3000"/>
          </a:p>
        </p:txBody>
      </p:sp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6832" y="0"/>
            <a:ext cx="6417167" cy="521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471900" y="233100"/>
            <a:ext cx="8222100" cy="114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/>
              <a:t>Tracking progress</a:t>
            </a:r>
            <a:endParaRPr sz="6000"/>
          </a:p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3600"/>
          </a:p>
        </p:txBody>
      </p:sp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300" y="1686000"/>
            <a:ext cx="8287301" cy="34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0" y="0"/>
            <a:ext cx="3460500" cy="166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/>
              <a:t>Google </a:t>
            </a:r>
            <a:endParaRPr sz="5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/>
              <a:t>Classroom</a:t>
            </a:r>
            <a:endParaRPr sz="5000"/>
          </a:p>
        </p:txBody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0" y="1701550"/>
            <a:ext cx="3460500" cy="33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GB" sz="3000"/>
              <a:t>Announcements</a:t>
            </a:r>
            <a:endParaRPr sz="3000"/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GB" sz="3000"/>
              <a:t>Practice Assessments</a:t>
            </a:r>
            <a:endParaRPr sz="3000"/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GB" sz="3000"/>
              <a:t>Assessments</a:t>
            </a:r>
            <a:endParaRPr sz="3000"/>
          </a:p>
        </p:txBody>
      </p:sp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0487" y="0"/>
            <a:ext cx="568351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/>
          <p:nvPr/>
        </p:nvSpPr>
        <p:spPr>
          <a:xfrm>
            <a:off x="7513250" y="2975775"/>
            <a:ext cx="1305300" cy="4119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>
            <a:off x="0" y="0"/>
            <a:ext cx="5803800" cy="108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/>
              <a:t>Google Sites</a:t>
            </a:r>
            <a:endParaRPr sz="5400"/>
          </a:p>
        </p:txBody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310800" y="3729413"/>
            <a:ext cx="5011500" cy="90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Started with a Google doc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Then created a Site</a:t>
            </a:r>
            <a:endParaRPr sz="2400"/>
          </a:p>
        </p:txBody>
      </p:sp>
      <p:pic>
        <p:nvPicPr>
          <p:cNvPr id="162" name="Shape 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250" y="1226975"/>
            <a:ext cx="7731500" cy="230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 txBox="1"/>
          <p:nvPr>
            <p:ph idx="1" type="body"/>
          </p:nvPr>
        </p:nvSpPr>
        <p:spPr>
          <a:xfrm>
            <a:off x="5493050" y="3535175"/>
            <a:ext cx="3651000" cy="15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Usage:</a:t>
            </a:r>
            <a:endParaRPr sz="2400"/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Store resources</a:t>
            </a:r>
            <a:endParaRPr sz="2400"/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Learning guides</a:t>
            </a:r>
            <a:endParaRPr sz="2400"/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Links</a:t>
            </a:r>
            <a:endParaRPr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x="471900" y="0"/>
            <a:ext cx="8222100" cy="166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/>
              <a:t>Anywhere, Anytime Assessments</a:t>
            </a:r>
            <a:endParaRPr sz="5000"/>
          </a:p>
        </p:txBody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471900" y="1697850"/>
            <a:ext cx="6203100" cy="340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GB" sz="3000"/>
              <a:t>A range of contexts to engage students</a:t>
            </a:r>
            <a:endParaRPr sz="3000"/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GB" sz="3000"/>
              <a:t>Get students to collect their own data</a:t>
            </a:r>
            <a:endParaRPr sz="3000"/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GB" sz="3000"/>
              <a:t>Random samples</a:t>
            </a:r>
            <a:endParaRPr sz="3000"/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GB" sz="3000"/>
              <a:t>Authenticity</a:t>
            </a:r>
            <a:endParaRPr sz="3000"/>
          </a:p>
        </p:txBody>
      </p:sp>
      <p:pic>
        <p:nvPicPr>
          <p:cNvPr id="170" name="Shape 170"/>
          <p:cNvPicPr preferRelativeResize="0"/>
          <p:nvPr/>
        </p:nvPicPr>
        <p:blipFill rotWithShape="1">
          <a:blip r:embed="rId3">
            <a:alphaModFix/>
          </a:blip>
          <a:srcRect b="6195" l="17370" r="14828" t="6908"/>
          <a:stretch/>
        </p:blipFill>
        <p:spPr>
          <a:xfrm>
            <a:off x="6710813" y="1810875"/>
            <a:ext cx="2386012" cy="3057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x="460950" y="186475"/>
            <a:ext cx="8222100" cy="114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/>
              <a:t>Authenticity of assessments</a:t>
            </a:r>
            <a:endParaRPr sz="4800"/>
          </a:p>
        </p:txBody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256400" y="1701550"/>
            <a:ext cx="8887500" cy="344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 sz="2800"/>
              <a:t>This year we assessed two Level 3 standards using a presentation - Time series and Bivariate.</a:t>
            </a:r>
            <a:endParaRPr sz="2800"/>
          </a:p>
          <a:p>
            <a:pPr indent="-406400" lvl="0" marL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GB" sz="2800"/>
              <a:t>This was extremely effective, as you do marking, moderation and resubs all at once. </a:t>
            </a:r>
            <a:endParaRPr sz="2800"/>
          </a:p>
          <a:p>
            <a:pPr indent="-406400" lvl="0" marL="457200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800"/>
              <a:buChar char="●"/>
            </a:pPr>
            <a:r>
              <a:rPr lang="en-GB" sz="2800"/>
              <a:t>It also means that you can ask the student to clarify their understanding, which is a great way to check authenticity.</a:t>
            </a:r>
            <a:endParaRPr sz="2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type="title"/>
          </p:nvPr>
        </p:nvSpPr>
        <p:spPr>
          <a:xfrm>
            <a:off x="460950" y="202000"/>
            <a:ext cx="8222100" cy="111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/>
              <a:t>Checkpoints</a:t>
            </a:r>
            <a:endParaRPr sz="6000"/>
          </a:p>
        </p:txBody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471900" y="1919075"/>
            <a:ext cx="23667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3600"/>
              <a:t>Another option:</a:t>
            </a:r>
            <a:endParaRPr sz="3600"/>
          </a:p>
        </p:txBody>
      </p:sp>
      <p:pic>
        <p:nvPicPr>
          <p:cNvPr id="183" name="Shape 1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4150" y="1750663"/>
            <a:ext cx="6334125" cy="98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Shape 1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38438" y="2731738"/>
            <a:ext cx="6372225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Shape 18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38450" y="3922363"/>
            <a:ext cx="6305550" cy="115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type="title"/>
          </p:nvPr>
        </p:nvSpPr>
        <p:spPr>
          <a:xfrm>
            <a:off x="471900" y="365175"/>
            <a:ext cx="8222100" cy="84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/>
              <a:t>A suggestion from Anna Martin</a:t>
            </a:r>
            <a:endParaRPr sz="4400"/>
          </a:p>
        </p:txBody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GB" sz="3600"/>
              <a:t>Discussion on research</a:t>
            </a:r>
            <a:endParaRPr sz="3600"/>
          </a:p>
          <a:p>
            <a:pPr indent="-457200" lvl="0" marL="457200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GB" sz="3600"/>
              <a:t>Journal of analysis</a:t>
            </a:r>
            <a:endParaRPr sz="3600"/>
          </a:p>
          <a:p>
            <a:pPr indent="-457200" lvl="0" marL="457200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GB" sz="3600"/>
              <a:t>Executive summary or Infographic (which students can then present).</a:t>
            </a:r>
            <a:endParaRPr sz="36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type="title"/>
          </p:nvPr>
        </p:nvSpPr>
        <p:spPr>
          <a:xfrm>
            <a:off x="0" y="396250"/>
            <a:ext cx="9144000" cy="95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600"/>
              <a:t>Results from Year 11, 2017</a:t>
            </a:r>
            <a:endParaRPr sz="5600"/>
          </a:p>
        </p:txBody>
      </p:sp>
      <p:pic>
        <p:nvPicPr>
          <p:cNvPr id="197" name="Shape 1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137" y="1709325"/>
            <a:ext cx="7657724" cy="343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Shape 1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76175" y="2649450"/>
            <a:ext cx="1371600" cy="32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Shape 19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79925" y="4848250"/>
            <a:ext cx="1371600" cy="25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460950" y="4823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/>
              <a:t>Why personalise?</a:t>
            </a:r>
            <a:endParaRPr b="1" sz="4800"/>
          </a:p>
        </p:txBody>
      </p:sp>
      <p:pic>
        <p:nvPicPr>
          <p:cNvPr id="75" name="Shape 75"/>
          <p:cNvPicPr preferRelativeResize="0"/>
          <p:nvPr/>
        </p:nvPicPr>
        <p:blipFill rotWithShape="1">
          <a:blip r:embed="rId3">
            <a:alphaModFix/>
          </a:blip>
          <a:srcRect b="7080" l="0" r="0" t="0"/>
          <a:stretch/>
        </p:blipFill>
        <p:spPr>
          <a:xfrm>
            <a:off x="1504113" y="1682125"/>
            <a:ext cx="6135775" cy="346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type="title"/>
          </p:nvPr>
        </p:nvSpPr>
        <p:spPr>
          <a:xfrm>
            <a:off x="471900" y="365175"/>
            <a:ext cx="8672100" cy="114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600"/>
              <a:t>Year 12 Programme 2018</a:t>
            </a:r>
            <a:endParaRPr sz="5600"/>
          </a:p>
        </p:txBody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GB" sz="3600"/>
              <a:t>Guided by pre-requisites</a:t>
            </a:r>
            <a:endParaRPr sz="3600"/>
          </a:p>
          <a:p>
            <a:pPr indent="-457200" lvl="0" marL="457200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GB" sz="3600"/>
              <a:t>Recommended pathways</a:t>
            </a:r>
            <a:endParaRPr sz="3600"/>
          </a:p>
          <a:p>
            <a:pPr indent="-457200" lvl="0" marL="457200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GB" sz="3600"/>
              <a:t>Choice of pace</a:t>
            </a:r>
            <a:endParaRPr sz="3600"/>
          </a:p>
          <a:p>
            <a:pPr indent="-457200" lvl="0" marL="457200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GB" sz="3600"/>
              <a:t>Choice of topic for assessments</a:t>
            </a:r>
            <a:endParaRPr sz="36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idx="4294967295" type="title"/>
          </p:nvPr>
        </p:nvSpPr>
        <p:spPr>
          <a:xfrm>
            <a:off x="471900" y="57225"/>
            <a:ext cx="86721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600">
                <a:solidFill>
                  <a:srgbClr val="666666"/>
                </a:solidFill>
              </a:rPr>
              <a:t>Year 12 Programme 2018</a:t>
            </a:r>
            <a:endParaRPr sz="5600">
              <a:solidFill>
                <a:srgbClr val="666666"/>
              </a:solidFill>
            </a:endParaRPr>
          </a:p>
        </p:txBody>
      </p:sp>
      <p:pic>
        <p:nvPicPr>
          <p:cNvPr id="211" name="Shape 2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6750" y="980625"/>
            <a:ext cx="5550499" cy="4162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type="title"/>
          </p:nvPr>
        </p:nvSpPr>
        <p:spPr>
          <a:xfrm>
            <a:off x="471900" y="365175"/>
            <a:ext cx="8222100" cy="114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/>
              <a:t>Year 12 Stats 2018</a:t>
            </a:r>
            <a:endParaRPr sz="6000"/>
          </a:p>
        </p:txBody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x="0" y="1678200"/>
            <a:ext cx="9144000" cy="346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GB" sz="2600"/>
              <a:t>Cross curricular:</a:t>
            </a:r>
            <a:endParaRPr sz="2600"/>
          </a:p>
          <a:p>
            <a:pPr indent="-393700" lvl="1" marL="914400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GB" sz="2600"/>
              <a:t>Business - Questionnaire design, Inference.</a:t>
            </a:r>
            <a:endParaRPr sz="2600"/>
          </a:p>
          <a:p>
            <a:pPr indent="-393700" lvl="2" marL="1371600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GB" sz="2600"/>
              <a:t>Students doing business design their own product.</a:t>
            </a:r>
            <a:endParaRPr sz="2600"/>
          </a:p>
          <a:p>
            <a:pPr indent="-393700" lvl="2" marL="1371600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GB" sz="2600"/>
              <a:t>Students not taking business can choose a product (e.g. milo, coke, etc)</a:t>
            </a:r>
            <a:endParaRPr sz="2600"/>
          </a:p>
          <a:p>
            <a:pPr indent="-393700" lvl="1" marL="914400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GB" sz="2600"/>
              <a:t>PE / Health - Inference, Experiments.</a:t>
            </a:r>
            <a:endParaRPr sz="2600"/>
          </a:p>
          <a:p>
            <a:pPr indent="-393700" lvl="2" marL="1371600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GB" sz="2600"/>
              <a:t>Fitness testing in week 1, 4, 8</a:t>
            </a:r>
            <a:endParaRPr sz="26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>
            <p:ph type="title"/>
          </p:nvPr>
        </p:nvSpPr>
        <p:spPr>
          <a:xfrm>
            <a:off x="471900" y="365175"/>
            <a:ext cx="8672100" cy="114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600"/>
              <a:t>Year 13 Programme 2018</a:t>
            </a:r>
            <a:endParaRPr sz="5600"/>
          </a:p>
        </p:txBody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GB" sz="3600"/>
              <a:t>Goals:</a:t>
            </a:r>
            <a:endParaRPr sz="3600"/>
          </a:p>
          <a:p>
            <a:pPr indent="-457200" lvl="1" marL="914400" rtl="0">
              <a:spcBef>
                <a:spcPts val="0"/>
              </a:spcBef>
              <a:spcAft>
                <a:spcPts val="0"/>
              </a:spcAft>
              <a:buSzPts val="3600"/>
              <a:buChar char="○"/>
            </a:pPr>
            <a:r>
              <a:rPr lang="en-GB" sz="3600"/>
              <a:t>UE subject (14 credits)</a:t>
            </a:r>
            <a:endParaRPr sz="3600"/>
          </a:p>
          <a:p>
            <a:pPr indent="-457200" lvl="1" marL="914400" rtl="0">
              <a:spcBef>
                <a:spcPts val="0"/>
              </a:spcBef>
              <a:spcAft>
                <a:spcPts val="0"/>
              </a:spcAft>
              <a:buSzPts val="3600"/>
              <a:buChar char="○"/>
            </a:pPr>
            <a:r>
              <a:rPr lang="en-GB" sz="3600"/>
              <a:t>Course Endorsement (External)</a:t>
            </a:r>
            <a:endParaRPr sz="36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Shape 2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6675" y="980525"/>
            <a:ext cx="5550650" cy="416297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Shape 229"/>
          <p:cNvSpPr txBox="1"/>
          <p:nvPr>
            <p:ph idx="4294967295" type="title"/>
          </p:nvPr>
        </p:nvSpPr>
        <p:spPr>
          <a:xfrm>
            <a:off x="471900" y="57225"/>
            <a:ext cx="86721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600">
                <a:solidFill>
                  <a:srgbClr val="666666"/>
                </a:solidFill>
              </a:rPr>
              <a:t>Year 13 Programme 2018</a:t>
            </a:r>
            <a:endParaRPr sz="560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type="title"/>
          </p:nvPr>
        </p:nvSpPr>
        <p:spPr>
          <a:xfrm>
            <a:off x="471900" y="365175"/>
            <a:ext cx="8222100" cy="114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800"/>
              <a:t>Plan for Year 13 in 2018</a:t>
            </a:r>
            <a:endParaRPr sz="5800"/>
          </a:p>
        </p:txBody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x="225325" y="1701550"/>
            <a:ext cx="8918700" cy="344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GB" sz="2600"/>
              <a:t>Have a few contexts available to students. They will then choose one context and learn, practice and assess each of their internals.</a:t>
            </a:r>
            <a:endParaRPr sz="2600"/>
          </a:p>
          <a:p>
            <a:pPr indent="-393700" lvl="0" marL="457200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GB" sz="2600"/>
              <a:t>Key idea is that the students have one general context, that they can research around, rather than having 4 different contexts (one for each internal).</a:t>
            </a:r>
            <a:endParaRPr sz="26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>
            <p:ph type="title"/>
          </p:nvPr>
        </p:nvSpPr>
        <p:spPr>
          <a:xfrm>
            <a:off x="460950" y="46625"/>
            <a:ext cx="8222100" cy="163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/>
              <a:t>Contexts for Bivariate and Inference:</a:t>
            </a:r>
            <a:endParaRPr sz="5000"/>
          </a:p>
        </p:txBody>
      </p:sp>
      <p:sp>
        <p:nvSpPr>
          <p:cNvPr id="241" name="Shape 241"/>
          <p:cNvSpPr txBox="1"/>
          <p:nvPr>
            <p:ph idx="1" type="body"/>
          </p:nvPr>
        </p:nvSpPr>
        <p:spPr>
          <a:xfrm>
            <a:off x="0" y="1686000"/>
            <a:ext cx="9144000" cy="345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GB" sz="2600"/>
              <a:t>PE / Health - fitness testing at the start of term 1, and by week 9 to compare change in fitness level.</a:t>
            </a:r>
            <a:endParaRPr sz="2600"/>
          </a:p>
          <a:p>
            <a:pPr indent="-393700" lvl="0" marL="457200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GB" sz="2600"/>
              <a:t>Books - word length, pages, category ...</a:t>
            </a:r>
            <a:endParaRPr sz="2600"/>
          </a:p>
          <a:p>
            <a:pPr indent="-393700" lvl="0" marL="457200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GB" sz="2600"/>
              <a:t>Food from the supermarket - choose a category (e.g snack bars): calories, vitamins, brand, …</a:t>
            </a:r>
            <a:endParaRPr sz="2600"/>
          </a:p>
          <a:p>
            <a:pPr indent="-393700" lvl="0" marL="457200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GB" sz="2600"/>
              <a:t>Pictures: pixels, colours, ... (Anna Ferguson)</a:t>
            </a:r>
            <a:endParaRPr sz="2600"/>
          </a:p>
          <a:p>
            <a:pPr indent="-393700" lvl="0" marL="457200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GB" sz="2600"/>
              <a:t>Pets: age, weight, category, height … (Anna Ferguson)</a:t>
            </a:r>
            <a:endParaRPr sz="26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>
            <p:ph type="title"/>
          </p:nvPr>
        </p:nvSpPr>
        <p:spPr>
          <a:xfrm>
            <a:off x="460950" y="46625"/>
            <a:ext cx="8222100" cy="163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/>
              <a:t>Contexts for Bivariate and Inference:</a:t>
            </a:r>
            <a:endParaRPr sz="5000"/>
          </a:p>
        </p:txBody>
      </p:sp>
      <p:sp>
        <p:nvSpPr>
          <p:cNvPr id="247" name="Shape 247"/>
          <p:cNvSpPr txBox="1"/>
          <p:nvPr>
            <p:ph idx="1" type="body"/>
          </p:nvPr>
        </p:nvSpPr>
        <p:spPr>
          <a:xfrm>
            <a:off x="0" y="1686000"/>
            <a:ext cx="9144000" cy="345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GB" sz="2600"/>
              <a:t>Or give the students a data set and get them to take a sample</a:t>
            </a:r>
            <a:endParaRPr sz="2600"/>
          </a:p>
          <a:p>
            <a:pPr indent="-393700" lvl="1" marL="914400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GB" sz="2600"/>
              <a:t>Rollercoasters</a:t>
            </a:r>
            <a:endParaRPr sz="2600"/>
          </a:p>
          <a:p>
            <a:pPr indent="-393700" lvl="1" marL="914400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GB" sz="2600"/>
              <a:t>SURF</a:t>
            </a:r>
            <a:endParaRPr sz="2600"/>
          </a:p>
          <a:p>
            <a:pPr indent="-393700" lvl="1" marL="914400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GB" sz="2600"/>
              <a:t>Jake Wills (shared datasets)</a:t>
            </a:r>
            <a:endParaRPr sz="2600"/>
          </a:p>
        </p:txBody>
      </p:sp>
      <p:pic>
        <p:nvPicPr>
          <p:cNvPr id="248" name="Shape 2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5476" y="2490300"/>
            <a:ext cx="2918525" cy="265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Shape 2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7250" y="4138525"/>
            <a:ext cx="4294575" cy="100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/>
          <p:nvPr>
            <p:ph type="title"/>
          </p:nvPr>
        </p:nvSpPr>
        <p:spPr>
          <a:xfrm>
            <a:off x="471900" y="365175"/>
            <a:ext cx="8672100" cy="114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/>
              <a:t>C</a:t>
            </a:r>
            <a:r>
              <a:rPr lang="en-GB" sz="6000"/>
              <a:t>ontexts for Time Series</a:t>
            </a:r>
            <a:endParaRPr sz="6000"/>
          </a:p>
        </p:txBody>
      </p:sp>
      <p:sp>
        <p:nvSpPr>
          <p:cNvPr id="255" name="Shape 255"/>
          <p:cNvSpPr txBox="1"/>
          <p:nvPr>
            <p:ph idx="1" type="body"/>
          </p:nvPr>
        </p:nvSpPr>
        <p:spPr>
          <a:xfrm>
            <a:off x="0" y="1686000"/>
            <a:ext cx="4047900" cy="345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StatsNZ </a:t>
            </a:r>
            <a:r>
              <a:rPr lang="en-GB" sz="2400" u="sng">
                <a:solidFill>
                  <a:schemeClr val="hlink"/>
                </a:solidFill>
                <a:hlinkClick r:id="rId3"/>
              </a:rPr>
              <a:t>Infoshare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GB" sz="2400"/>
              <a:t>Immigration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GB" sz="2400"/>
              <a:t>Population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GB" sz="2400"/>
              <a:t>Tourism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GB" sz="2400"/>
              <a:t>Work, income and spending</a:t>
            </a:r>
            <a:endParaRPr sz="2400"/>
          </a:p>
        </p:txBody>
      </p:sp>
      <p:pic>
        <p:nvPicPr>
          <p:cNvPr id="256" name="Shape 2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84003" y="1647150"/>
            <a:ext cx="5160001" cy="34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/>
          <p:nvPr>
            <p:ph type="title"/>
          </p:nvPr>
        </p:nvSpPr>
        <p:spPr>
          <a:xfrm>
            <a:off x="471900" y="365175"/>
            <a:ext cx="8672100" cy="114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600"/>
              <a:t>Contexts for Experiments</a:t>
            </a:r>
            <a:endParaRPr sz="5600"/>
          </a:p>
        </p:txBody>
      </p:sp>
      <p:sp>
        <p:nvSpPr>
          <p:cNvPr id="262" name="Shape 262"/>
          <p:cNvSpPr txBox="1"/>
          <p:nvPr>
            <p:ph idx="1" type="body"/>
          </p:nvPr>
        </p:nvSpPr>
        <p:spPr>
          <a:xfrm>
            <a:off x="0" y="1686000"/>
            <a:ext cx="4047900" cy="345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Roboto"/>
              <a:buChar char="●"/>
            </a:pPr>
            <a:r>
              <a:rPr lang="en-GB" sz="2400"/>
              <a:t>Based on a similar topic:</a:t>
            </a:r>
            <a:endParaRPr sz="2400"/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GB" sz="2400"/>
              <a:t>Food / drink</a:t>
            </a:r>
            <a:endParaRPr sz="2400"/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GB" sz="2400"/>
              <a:t>Marketing </a:t>
            </a:r>
            <a:endParaRPr sz="2400"/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GB" sz="2400"/>
              <a:t>Media</a:t>
            </a:r>
            <a:endParaRPr sz="2400"/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GB" sz="2400"/>
              <a:t>Pets / Family</a:t>
            </a:r>
            <a:endParaRPr sz="2400"/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GB" sz="2400"/>
              <a:t>Music / Feelings</a:t>
            </a:r>
            <a:endParaRPr sz="2400"/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GB" sz="2400"/>
              <a:t>Sphero racing</a:t>
            </a:r>
            <a:endParaRPr sz="2400"/>
          </a:p>
        </p:txBody>
      </p:sp>
      <p:pic>
        <p:nvPicPr>
          <p:cNvPr id="263" name="Shape 2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1375" y="2486975"/>
            <a:ext cx="4791300" cy="18555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0" y="0"/>
            <a:ext cx="9076200" cy="1696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500"/>
              <a:t>What does personalising mean?</a:t>
            </a:r>
            <a:endParaRPr sz="5500"/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535800"/>
            <a:ext cx="2607700" cy="260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 rotWithShape="1">
          <a:blip r:embed="rId4">
            <a:alphaModFix/>
          </a:blip>
          <a:srcRect b="3919" l="5873" r="6599" t="7009"/>
          <a:stretch/>
        </p:blipFill>
        <p:spPr>
          <a:xfrm>
            <a:off x="6642950" y="2598250"/>
            <a:ext cx="2501050" cy="254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24900" y="1806175"/>
            <a:ext cx="4026425" cy="1812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/>
          <p:nvPr>
            <p:ph type="title"/>
          </p:nvPr>
        </p:nvSpPr>
        <p:spPr>
          <a:xfrm>
            <a:off x="460950" y="367550"/>
            <a:ext cx="84297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/>
              <a:t>Sharing of ideas and contact details</a:t>
            </a:r>
            <a:endParaRPr sz="4000"/>
          </a:p>
        </p:txBody>
      </p:sp>
      <p:sp>
        <p:nvSpPr>
          <p:cNvPr id="269" name="Shape 269"/>
          <p:cNvSpPr txBox="1"/>
          <p:nvPr>
            <p:ph idx="1" type="body"/>
          </p:nvPr>
        </p:nvSpPr>
        <p:spPr>
          <a:xfrm>
            <a:off x="167925" y="1670300"/>
            <a:ext cx="8820000" cy="3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We would love to hear about any ideas you have.</a:t>
            </a:r>
            <a:endParaRPr sz="30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Link to our shared folder:</a:t>
            </a:r>
            <a:r>
              <a:rPr lang="en-GB" sz="4800"/>
              <a:t> </a:t>
            </a:r>
            <a:r>
              <a:rPr lang="en-GB" sz="3600" u="sng">
                <a:solidFill>
                  <a:schemeClr val="dk1"/>
                </a:solidFill>
                <a:hlinkClick r:id="rId3"/>
              </a:rPr>
              <a:t>http://bit.ly/2zSLEvx</a:t>
            </a:r>
            <a:endParaRPr sz="3600">
              <a:solidFill>
                <a:schemeClr val="dk1"/>
              </a:solidFill>
            </a:endParaRPr>
          </a:p>
          <a:p>
            <a:pPr indent="0" lvl="0" marL="0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3000"/>
              <a:t>Contact details:</a:t>
            </a:r>
            <a:endParaRPr sz="3000">
              <a:solidFill>
                <a:schemeClr val="dk1"/>
              </a:solidFill>
            </a:endParaRPr>
          </a:p>
          <a:p>
            <a:pPr indent="-4572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●"/>
            </a:pPr>
            <a:r>
              <a:rPr lang="en-GB" sz="3600" u="sng">
                <a:solidFill>
                  <a:schemeClr val="dk1"/>
                </a:solidFill>
                <a:hlinkClick r:id="rId4"/>
              </a:rPr>
              <a:t>esneddon@ormiston.school.nz</a:t>
            </a:r>
            <a:r>
              <a:rPr lang="en-GB" sz="3600">
                <a:solidFill>
                  <a:schemeClr val="dk1"/>
                </a:solidFill>
              </a:rPr>
              <a:t> </a:t>
            </a:r>
            <a:endParaRPr sz="3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460950" y="202000"/>
            <a:ext cx="8222100" cy="1156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600"/>
              <a:t>Personalisation in action</a:t>
            </a:r>
            <a:endParaRPr sz="5600"/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71425"/>
            <a:ext cx="3707425" cy="278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7725" y="1671425"/>
            <a:ext cx="4533899" cy="2354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05276" y="3217150"/>
            <a:ext cx="2578823" cy="192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460950" y="0"/>
            <a:ext cx="8222100" cy="165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/>
              <a:t>My journey with Year 12 Statistics ...</a:t>
            </a:r>
            <a:endParaRPr sz="5000"/>
          </a:p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0" y="1659300"/>
            <a:ext cx="9144000" cy="348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 sz="2800"/>
              <a:t>I started by giving students a choice of whether to do the Probability external, or swap to an extra internal (Sequences &amp; Series).</a:t>
            </a:r>
            <a:endParaRPr sz="2800"/>
          </a:p>
          <a:p>
            <a:pPr indent="-406400" lvl="0" marL="457200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 sz="2800"/>
              <a:t>I then started personalising a programme for individual students throughout the year.</a:t>
            </a:r>
            <a:endParaRPr sz="2800"/>
          </a:p>
          <a:p>
            <a:pPr indent="-406400" lvl="0" marL="457200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 sz="2800"/>
              <a:t>This year I rolled out personalised learning for all Year 11 students, and will extend this to Year 12 in 2018.</a:t>
            </a:r>
            <a:endParaRPr sz="2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0" y="349550"/>
            <a:ext cx="9144000" cy="76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/>
              <a:t>What development was needed?</a:t>
            </a:r>
            <a:endParaRPr sz="4800"/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0" y="1678250"/>
            <a:ext cx="9144000" cy="346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GB" sz="3600"/>
              <a:t>Personally:</a:t>
            </a:r>
            <a:endParaRPr sz="3600"/>
          </a:p>
          <a:p>
            <a:pPr indent="-457200" lvl="1" marL="914400" rtl="0">
              <a:spcBef>
                <a:spcPts val="0"/>
              </a:spcBef>
              <a:spcAft>
                <a:spcPts val="0"/>
              </a:spcAft>
              <a:buSzPts val="3600"/>
              <a:buChar char="○"/>
            </a:pPr>
            <a:r>
              <a:rPr lang="en-GB" sz="3600"/>
              <a:t>Confidence in curriculum knowledge</a:t>
            </a:r>
            <a:endParaRPr sz="3600"/>
          </a:p>
          <a:p>
            <a:pPr indent="-457200" lvl="1" marL="914400" rtl="0">
              <a:spcBef>
                <a:spcPts val="0"/>
              </a:spcBef>
              <a:spcAft>
                <a:spcPts val="0"/>
              </a:spcAft>
              <a:buSzPts val="3600"/>
              <a:buChar char="○"/>
            </a:pPr>
            <a:r>
              <a:rPr lang="en-GB" sz="3600"/>
              <a:t>Understanding the Achievement Standards</a:t>
            </a:r>
            <a:endParaRPr sz="3600"/>
          </a:p>
          <a:p>
            <a:pPr indent="-457200" lvl="1" marL="914400" rtl="0">
              <a:spcBef>
                <a:spcPts val="0"/>
              </a:spcBef>
              <a:spcAft>
                <a:spcPts val="0"/>
              </a:spcAft>
              <a:buSzPts val="3600"/>
              <a:buChar char="○"/>
            </a:pPr>
            <a:r>
              <a:rPr lang="en-GB" sz="3600"/>
              <a:t>Confidence to give it a go</a:t>
            </a:r>
            <a:endParaRPr sz="3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0" y="349550"/>
            <a:ext cx="9144000" cy="76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/>
              <a:t>What development was needed?</a:t>
            </a:r>
            <a:endParaRPr sz="4800"/>
          </a:p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0" y="1678250"/>
            <a:ext cx="9144000" cy="346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GB" sz="3600"/>
              <a:t>For other teachers:</a:t>
            </a:r>
            <a:endParaRPr sz="3600"/>
          </a:p>
          <a:p>
            <a:pPr indent="-457200" lvl="1" marL="914400" rtl="0">
              <a:spcBef>
                <a:spcPts val="0"/>
              </a:spcBef>
              <a:spcAft>
                <a:spcPts val="0"/>
              </a:spcAft>
              <a:buSzPts val="3600"/>
              <a:buChar char="○"/>
            </a:pPr>
            <a:r>
              <a:rPr lang="en-GB" sz="3600"/>
              <a:t>Support, guidance and confidence from someone who has done it before </a:t>
            </a:r>
            <a:endParaRPr sz="3600"/>
          </a:p>
          <a:p>
            <a:pPr indent="-457200" lvl="1" marL="914400" rtl="0">
              <a:spcBef>
                <a:spcPts val="0"/>
              </a:spcBef>
              <a:spcAft>
                <a:spcPts val="0"/>
              </a:spcAft>
              <a:buSzPts val="3600"/>
              <a:buChar char="○"/>
            </a:pPr>
            <a:r>
              <a:rPr lang="en-GB" sz="3600"/>
              <a:t>Confidence to give it a go</a:t>
            </a:r>
            <a:endParaRPr sz="3600"/>
          </a:p>
          <a:p>
            <a:pPr indent="-457200" lvl="1" marL="914400" rtl="0">
              <a:spcBef>
                <a:spcPts val="0"/>
              </a:spcBef>
              <a:spcAft>
                <a:spcPts val="0"/>
              </a:spcAft>
              <a:buSzPts val="3600"/>
              <a:buChar char="○"/>
            </a:pPr>
            <a:r>
              <a:rPr lang="en-GB" sz="3600"/>
              <a:t>Team work</a:t>
            </a:r>
            <a:endParaRPr sz="3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220350" y="269075"/>
            <a:ext cx="8725200" cy="108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/>
              <a:t>What resources did I need?</a:t>
            </a:r>
            <a:endParaRPr sz="5400"/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471900" y="1825850"/>
            <a:ext cx="8222100" cy="32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GB" sz="3600"/>
              <a:t>Workbooks</a:t>
            </a:r>
            <a:endParaRPr sz="3600"/>
          </a:p>
          <a:p>
            <a:pPr indent="-457200" lvl="0" marL="457200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GB" sz="3600"/>
              <a:t>Videos</a:t>
            </a:r>
            <a:endParaRPr sz="3600"/>
          </a:p>
          <a:p>
            <a:pPr indent="-457200" lvl="0" marL="457200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GB" sz="3600"/>
              <a:t>Learning guides (schemes)</a:t>
            </a:r>
            <a:endParaRPr sz="3600"/>
          </a:p>
          <a:p>
            <a:pPr indent="-457200" lvl="0" marL="457200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GB" sz="3600"/>
              <a:t>Tracking progress</a:t>
            </a:r>
            <a:endParaRPr sz="3600"/>
          </a:p>
          <a:p>
            <a:pPr indent="-457200" lvl="0" marL="457200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GB" sz="3600"/>
              <a:t>Google Classroom &amp; Sites </a:t>
            </a:r>
            <a:endParaRPr sz="3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471900" y="365175"/>
            <a:ext cx="8222100" cy="114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/>
              <a:t>Workbooks</a:t>
            </a:r>
            <a:endParaRPr sz="6000"/>
          </a:p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471900" y="1919075"/>
            <a:ext cx="6699600" cy="287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I’ve used either:</a:t>
            </a:r>
            <a:endParaRPr sz="3000"/>
          </a:p>
          <a:p>
            <a: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en-GB" sz="3000"/>
              <a:t>Commercially available workbooks, or</a:t>
            </a:r>
            <a:endParaRPr sz="3000"/>
          </a:p>
          <a:p>
            <a:pPr indent="-419100" lvl="0" marL="457200" rtl="0">
              <a:spcBef>
                <a:spcPts val="600"/>
              </a:spcBef>
              <a:spcAft>
                <a:spcPts val="600"/>
              </a:spcAft>
              <a:buSzPts val="3000"/>
              <a:buChar char="●"/>
            </a:pPr>
            <a:r>
              <a:rPr lang="en-GB" sz="3000"/>
              <a:t>Workbooks i created.</a:t>
            </a:r>
            <a:endParaRPr sz="3000"/>
          </a:p>
        </p:txBody>
      </p:sp>
      <p:pic>
        <p:nvPicPr>
          <p:cNvPr descr="Screen Shot 2017-07-22 at 9.34.38 PM.png"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1087" y="3227801"/>
            <a:ext cx="1462913" cy="1915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Screen Shot 2017-07-22 at 9.35.42 PM.png" id="123" name="Shape 123"/>
          <p:cNvPicPr preferRelativeResize="0"/>
          <p:nvPr/>
        </p:nvPicPr>
        <p:blipFill rotWithShape="1">
          <a:blip r:embed="rId4">
            <a:alphaModFix/>
          </a:blip>
          <a:srcRect b="9" l="0" r="0" t="9534"/>
          <a:stretch/>
        </p:blipFill>
        <p:spPr>
          <a:xfrm>
            <a:off x="6169582" y="3358026"/>
            <a:ext cx="1451308" cy="178546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Screen Shot 2017-07-22 at 9.36.45 PM.png" id="124" name="Shape 124"/>
          <p:cNvPicPr preferRelativeResize="0"/>
          <p:nvPr/>
        </p:nvPicPr>
        <p:blipFill rotWithShape="1">
          <a:blip r:embed="rId5">
            <a:alphaModFix/>
          </a:blip>
          <a:srcRect b="0" l="0" r="0" t="27103"/>
          <a:stretch/>
        </p:blipFill>
        <p:spPr>
          <a:xfrm>
            <a:off x="4646500" y="3755489"/>
            <a:ext cx="1462907" cy="1388003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5" name="Shape 1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81065" y="720875"/>
            <a:ext cx="1348085" cy="19157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