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57" r:id="rId3"/>
    <p:sldId id="258" r:id="rId4"/>
    <p:sldId id="259" r:id="rId5"/>
    <p:sldId id="260" r:id="rId6"/>
    <p:sldId id="262" r:id="rId7"/>
    <p:sldId id="261" r:id="rId8"/>
    <p:sldId id="263" r:id="rId9"/>
    <p:sldId id="264" r:id="rId10"/>
    <p:sldId id="273" r:id="rId11"/>
    <p:sldId id="265" r:id="rId12"/>
    <p:sldId id="275" r:id="rId13"/>
    <p:sldId id="267" r:id="rId14"/>
    <p:sldId id="269" r:id="rId15"/>
    <p:sldId id="270" r:id="rId16"/>
    <p:sldId id="271" r:id="rId17"/>
    <p:sldId id="274" r:id="rId18"/>
    <p:sldId id="272"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24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66"/>
    <p:restoredTop sz="78723"/>
  </p:normalViewPr>
  <p:slideViewPr>
    <p:cSldViewPr snapToGrid="0" snapToObjects="1">
      <p:cViewPr varScale="1">
        <p:scale>
          <a:sx n="47" d="100"/>
          <a:sy n="47" d="100"/>
        </p:scale>
        <p:origin x="108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D743E8-14E3-9149-9252-6DC26AC67BA9}" type="datetimeFigureOut">
              <a:rPr lang="en-AU" smtClean="0"/>
              <a:t>27/11/2017</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7D9511-1BB0-E548-83C6-E14F52002088}" type="slidenum">
              <a:rPr lang="en-AU" smtClean="0"/>
              <a:t>‹#›</a:t>
            </a:fld>
            <a:endParaRPr lang="en-AU"/>
          </a:p>
        </p:txBody>
      </p:sp>
    </p:spTree>
    <p:extLst>
      <p:ext uri="{BB962C8B-B14F-4D97-AF65-F5344CB8AC3E}">
        <p14:creationId xmlns:p14="http://schemas.microsoft.com/office/powerpoint/2010/main" val="1174030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Why</a:t>
            </a:r>
            <a:r>
              <a:rPr lang="en-AU" baseline="0" dirty="0" smtClean="0"/>
              <a:t> learn statistics?  Why use statistics?  In statistics, the “why” is always important.</a:t>
            </a:r>
          </a:p>
          <a:p>
            <a:r>
              <a:rPr lang="en-AU" baseline="0" dirty="0" smtClean="0"/>
              <a:t>The purpose might not be for you.  Statisticians work with other people, so the purpose can be for someone else.</a:t>
            </a:r>
            <a:endParaRPr lang="en-AU" dirty="0"/>
          </a:p>
        </p:txBody>
      </p:sp>
      <p:sp>
        <p:nvSpPr>
          <p:cNvPr id="4" name="Slide Number Placeholder 3"/>
          <p:cNvSpPr>
            <a:spLocks noGrp="1"/>
          </p:cNvSpPr>
          <p:nvPr>
            <p:ph type="sldNum" sz="quarter" idx="10"/>
          </p:nvPr>
        </p:nvSpPr>
        <p:spPr/>
        <p:txBody>
          <a:bodyPr/>
          <a:lstStyle/>
          <a:p>
            <a:fld id="{BC7D9511-1BB0-E548-83C6-E14F52002088}" type="slidenum">
              <a:rPr lang="en-AU" smtClean="0"/>
              <a:t>2</a:t>
            </a:fld>
            <a:endParaRPr lang="en-AU"/>
          </a:p>
        </p:txBody>
      </p:sp>
    </p:spTree>
    <p:extLst>
      <p:ext uri="{BB962C8B-B14F-4D97-AF65-F5344CB8AC3E}">
        <p14:creationId xmlns:p14="http://schemas.microsoft.com/office/powerpoint/2010/main" val="847352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What do you notice?  A lot of judgement calls.</a:t>
            </a:r>
            <a:r>
              <a:rPr lang="en-AU" baseline="0" dirty="0" smtClean="0"/>
              <a:t>  Our brains can be easily fooled, so use the statistical measures to guide us.</a:t>
            </a:r>
            <a:endParaRPr lang="en-AU" dirty="0" smtClean="0"/>
          </a:p>
          <a:p>
            <a:r>
              <a:rPr lang="en-AU" dirty="0" smtClean="0"/>
              <a:t>When we compare variability, we compare one as a % of the other,</a:t>
            </a:r>
            <a:r>
              <a:rPr lang="en-AU" baseline="0" dirty="0" smtClean="0"/>
              <a:t> not the absolute difference in variability (IQR or SD).  </a:t>
            </a:r>
            <a:r>
              <a:rPr lang="en-AU" baseline="0" dirty="0" err="1" smtClean="0"/>
              <a:t>Eg</a:t>
            </a:r>
            <a:r>
              <a:rPr lang="en-AU" baseline="0" dirty="0" smtClean="0"/>
              <a:t> woman have twice the variability in max speed driven compared to men, for first year Auckland University students.</a:t>
            </a:r>
          </a:p>
          <a:p>
            <a:r>
              <a:rPr lang="en-AU" baseline="0" dirty="0" smtClean="0"/>
              <a:t>I do</a:t>
            </a:r>
            <a:r>
              <a:rPr lang="fr-FR" baseline="0" dirty="0" smtClean="0"/>
              <a:t>n’</a:t>
            </a:r>
            <a:r>
              <a:rPr lang="en-AU" baseline="0" dirty="0" smtClean="0"/>
              <a:t>t like range.</a:t>
            </a:r>
            <a:endParaRPr lang="en-AU" dirty="0" smtClean="0"/>
          </a:p>
          <a:p>
            <a:endParaRPr lang="en-AU" dirty="0"/>
          </a:p>
        </p:txBody>
      </p:sp>
      <p:sp>
        <p:nvSpPr>
          <p:cNvPr id="4" name="Slide Number Placeholder 3"/>
          <p:cNvSpPr>
            <a:spLocks noGrp="1"/>
          </p:cNvSpPr>
          <p:nvPr>
            <p:ph type="sldNum" sz="quarter" idx="10"/>
          </p:nvPr>
        </p:nvSpPr>
        <p:spPr/>
        <p:txBody>
          <a:bodyPr/>
          <a:lstStyle/>
          <a:p>
            <a:fld id="{BC7D9511-1BB0-E548-83C6-E14F52002088}" type="slidenum">
              <a:rPr lang="en-AU" smtClean="0"/>
              <a:t>11</a:t>
            </a:fld>
            <a:endParaRPr lang="en-AU"/>
          </a:p>
        </p:txBody>
      </p:sp>
    </p:spTree>
    <p:extLst>
      <p:ext uri="{BB962C8B-B14F-4D97-AF65-F5344CB8AC3E}">
        <p14:creationId xmlns:p14="http://schemas.microsoft.com/office/powerpoint/2010/main" val="2091174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Match</a:t>
            </a:r>
            <a:r>
              <a:rPr lang="en-AU" baseline="0" dirty="0" smtClean="0"/>
              <a:t> the graphs to the statistics and fill in the blanks.  Do this instead of a lesson doing calculations just for practice. Full resources available.</a:t>
            </a:r>
            <a:endParaRPr lang="en-AU" dirty="0"/>
          </a:p>
        </p:txBody>
      </p:sp>
      <p:sp>
        <p:nvSpPr>
          <p:cNvPr id="4" name="Slide Number Placeholder 3"/>
          <p:cNvSpPr>
            <a:spLocks noGrp="1"/>
          </p:cNvSpPr>
          <p:nvPr>
            <p:ph type="sldNum" sz="quarter" idx="10"/>
          </p:nvPr>
        </p:nvSpPr>
        <p:spPr/>
        <p:txBody>
          <a:bodyPr/>
          <a:lstStyle/>
          <a:p>
            <a:fld id="{BC7D9511-1BB0-E548-83C6-E14F52002088}" type="slidenum">
              <a:rPr lang="en-AU" smtClean="0"/>
              <a:t>12</a:t>
            </a:fld>
            <a:endParaRPr lang="en-AU"/>
          </a:p>
        </p:txBody>
      </p:sp>
    </p:spTree>
    <p:extLst>
      <p:ext uri="{BB962C8B-B14F-4D97-AF65-F5344CB8AC3E}">
        <p14:creationId xmlns:p14="http://schemas.microsoft.com/office/powerpoint/2010/main" val="1144108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Gather</a:t>
            </a:r>
            <a:r>
              <a:rPr lang="en-AU" baseline="0" dirty="0" smtClean="0"/>
              <a:t> ideas on the board.</a:t>
            </a:r>
          </a:p>
          <a:p>
            <a:r>
              <a:rPr lang="en-AU" baseline="0" dirty="0" smtClean="0"/>
              <a:t>Natural (individual to individual) variation:  variation we see within a sample or a population, spread, measured with IQR or SD</a:t>
            </a:r>
          </a:p>
          <a:p>
            <a:r>
              <a:rPr lang="en-AU" baseline="0" dirty="0" smtClean="0"/>
              <a:t>Variation between groups in a population:  measured by differences in mean </a:t>
            </a:r>
            <a:r>
              <a:rPr lang="en-AU" baseline="0" dirty="0" err="1" smtClean="0"/>
              <a:t>etc</a:t>
            </a:r>
            <a:r>
              <a:rPr lang="en-AU" baseline="0" dirty="0" smtClean="0"/>
              <a:t>, relative size of spread</a:t>
            </a:r>
          </a:p>
          <a:p>
            <a:r>
              <a:rPr lang="en-AU" baseline="0" dirty="0" smtClean="0"/>
              <a:t>Sampling variation:  the way samples are different from each other, and from the population they come from, measured with confidence intervals (MOE)</a:t>
            </a:r>
          </a:p>
          <a:p>
            <a:r>
              <a:rPr lang="en-AU" baseline="0" dirty="0" smtClean="0"/>
              <a:t>Induced variation:  the variation we cause by an experiment, measured with randomisation test</a:t>
            </a:r>
          </a:p>
          <a:p>
            <a:r>
              <a:rPr lang="en-AU" dirty="0" smtClean="0"/>
              <a:t>Bias is variation caused by the statistical</a:t>
            </a:r>
            <a:r>
              <a:rPr lang="en-AU" baseline="0" dirty="0" smtClean="0"/>
              <a:t> measurement, can’t be measured</a:t>
            </a:r>
          </a:p>
          <a:p>
            <a:r>
              <a:rPr lang="en-AU" baseline="0" dirty="0" smtClean="0"/>
              <a:t>Random measurement error caused by how precisely we measure, hard to measure</a:t>
            </a:r>
          </a:p>
          <a:p>
            <a:r>
              <a:rPr lang="en-AU" baseline="0" dirty="0" smtClean="0"/>
              <a:t>How many of these do our students need to know?</a:t>
            </a:r>
            <a:endParaRPr lang="en-AU" dirty="0"/>
          </a:p>
        </p:txBody>
      </p:sp>
      <p:sp>
        <p:nvSpPr>
          <p:cNvPr id="4" name="Slide Number Placeholder 3"/>
          <p:cNvSpPr>
            <a:spLocks noGrp="1"/>
          </p:cNvSpPr>
          <p:nvPr>
            <p:ph type="sldNum" sz="quarter" idx="10"/>
          </p:nvPr>
        </p:nvSpPr>
        <p:spPr/>
        <p:txBody>
          <a:bodyPr/>
          <a:lstStyle/>
          <a:p>
            <a:fld id="{BC7D9511-1BB0-E548-83C6-E14F52002088}" type="slidenum">
              <a:rPr lang="en-AU" smtClean="0"/>
              <a:t>13</a:t>
            </a:fld>
            <a:endParaRPr lang="en-AU"/>
          </a:p>
        </p:txBody>
      </p:sp>
    </p:spTree>
    <p:extLst>
      <p:ext uri="{BB962C8B-B14F-4D97-AF65-F5344CB8AC3E}">
        <p14:creationId xmlns:p14="http://schemas.microsoft.com/office/powerpoint/2010/main" val="978735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Thanks to Jake Wills who gave me the idea for doing this.</a:t>
            </a:r>
          </a:p>
          <a:p>
            <a:r>
              <a:rPr lang="en-AU" dirty="0" smtClean="0"/>
              <a:t>Large</a:t>
            </a:r>
            <a:r>
              <a:rPr lang="en-AU" baseline="0" dirty="0" smtClean="0"/>
              <a:t> pile of oranges (about 60)</a:t>
            </a:r>
          </a:p>
          <a:p>
            <a:r>
              <a:rPr lang="en-AU" baseline="0" dirty="0" smtClean="0"/>
              <a:t>Small pile of mandarins (about 20)</a:t>
            </a:r>
          </a:p>
          <a:p>
            <a:r>
              <a:rPr lang="en-AU" baseline="0" dirty="0" smtClean="0"/>
              <a:t>Really important that you actually have oranges and mandarins (string bag).  You can ask students to each bring in a piece of fruit and then supplement.</a:t>
            </a:r>
          </a:p>
          <a:p>
            <a:r>
              <a:rPr lang="en-AU" baseline="0" dirty="0" smtClean="0"/>
              <a:t>What statistical ideas could you discuss?</a:t>
            </a:r>
          </a:p>
          <a:p>
            <a:r>
              <a:rPr lang="en-AU" baseline="0" dirty="0" smtClean="0"/>
              <a:t>We are going to have orange week again next year.</a:t>
            </a:r>
            <a:endParaRPr lang="en-AU" dirty="0"/>
          </a:p>
        </p:txBody>
      </p:sp>
      <p:sp>
        <p:nvSpPr>
          <p:cNvPr id="4" name="Slide Number Placeholder 3"/>
          <p:cNvSpPr>
            <a:spLocks noGrp="1"/>
          </p:cNvSpPr>
          <p:nvPr>
            <p:ph type="sldNum" sz="quarter" idx="10"/>
          </p:nvPr>
        </p:nvSpPr>
        <p:spPr/>
        <p:txBody>
          <a:bodyPr/>
          <a:lstStyle/>
          <a:p>
            <a:fld id="{BC7D9511-1BB0-E548-83C6-E14F52002088}" type="slidenum">
              <a:rPr lang="en-AU" smtClean="0"/>
              <a:t>14</a:t>
            </a:fld>
            <a:endParaRPr lang="en-AU"/>
          </a:p>
        </p:txBody>
      </p:sp>
    </p:spTree>
    <p:extLst>
      <p:ext uri="{BB962C8B-B14F-4D97-AF65-F5344CB8AC3E}">
        <p14:creationId xmlns:p14="http://schemas.microsoft.com/office/powerpoint/2010/main" val="748251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Thanks to Jake Wills who gave me the idea for doing this.</a:t>
            </a:r>
          </a:p>
          <a:p>
            <a:r>
              <a:rPr lang="en-AU" dirty="0" smtClean="0"/>
              <a:t>Large</a:t>
            </a:r>
            <a:r>
              <a:rPr lang="en-AU" baseline="0" dirty="0" smtClean="0"/>
              <a:t> pile of oranges (about 60)</a:t>
            </a:r>
          </a:p>
          <a:p>
            <a:r>
              <a:rPr lang="en-AU" baseline="0" dirty="0" smtClean="0"/>
              <a:t>Small pile of mandarins (about 20)</a:t>
            </a:r>
          </a:p>
          <a:p>
            <a:r>
              <a:rPr lang="en-AU" baseline="0" dirty="0" smtClean="0"/>
              <a:t>Really important that you actually have oranges and mandarins (string bag).  You can ask students to each bring in a piece of fruit and then supplement.</a:t>
            </a:r>
          </a:p>
          <a:p>
            <a:r>
              <a:rPr lang="en-AU" baseline="0" dirty="0" smtClean="0"/>
              <a:t>Discuss whether you can compare these two samples.</a:t>
            </a:r>
          </a:p>
          <a:p>
            <a:r>
              <a:rPr lang="en-AU" baseline="0" dirty="0" smtClean="0"/>
              <a:t>Are they from the same population? (I say that they are both from the population of citrus fruit sold by Countdown the previous day).</a:t>
            </a:r>
          </a:p>
          <a:p>
            <a:r>
              <a:rPr lang="en-AU" baseline="0" dirty="0" smtClean="0"/>
              <a:t>Does the sample have to be completely random to make a comparison?  There is some bias, but that doesn’t mean the comparison isn’t valid.  We need to make a judgement call about how much bias there might be in any inference we make.</a:t>
            </a:r>
            <a:endParaRPr lang="en-AU" dirty="0"/>
          </a:p>
        </p:txBody>
      </p:sp>
      <p:sp>
        <p:nvSpPr>
          <p:cNvPr id="4" name="Slide Number Placeholder 3"/>
          <p:cNvSpPr>
            <a:spLocks noGrp="1"/>
          </p:cNvSpPr>
          <p:nvPr>
            <p:ph type="sldNum" sz="quarter" idx="10"/>
          </p:nvPr>
        </p:nvSpPr>
        <p:spPr/>
        <p:txBody>
          <a:bodyPr/>
          <a:lstStyle/>
          <a:p>
            <a:fld id="{BC7D9511-1BB0-E548-83C6-E14F52002088}" type="slidenum">
              <a:rPr lang="en-AU" smtClean="0"/>
              <a:t>15</a:t>
            </a:fld>
            <a:endParaRPr lang="en-AU"/>
          </a:p>
        </p:txBody>
      </p:sp>
    </p:spTree>
    <p:extLst>
      <p:ext uri="{BB962C8B-B14F-4D97-AF65-F5344CB8AC3E}">
        <p14:creationId xmlns:p14="http://schemas.microsoft.com/office/powerpoint/2010/main" val="1383919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Sampling error and non-sampling error</a:t>
            </a:r>
          </a:p>
          <a:p>
            <a:r>
              <a:rPr lang="en-AU" dirty="0" smtClean="0"/>
              <a:t>Correlation and causation</a:t>
            </a:r>
          </a:p>
          <a:p>
            <a:r>
              <a:rPr lang="en-AU" dirty="0" smtClean="0"/>
              <a:t>PPDAC</a:t>
            </a:r>
            <a:r>
              <a:rPr lang="en-AU" baseline="0" dirty="0" smtClean="0"/>
              <a:t> cycle</a:t>
            </a:r>
          </a:p>
          <a:p>
            <a:r>
              <a:rPr lang="en-AU" baseline="0" dirty="0" err="1" smtClean="0"/>
              <a:t>Etc</a:t>
            </a:r>
            <a:r>
              <a:rPr lang="is-IS" baseline="0" dirty="0" smtClean="0"/>
              <a:t>…</a:t>
            </a:r>
            <a:endParaRPr lang="en-AU" baseline="0" dirty="0" smtClean="0"/>
          </a:p>
          <a:p>
            <a:endParaRPr lang="en-AU" dirty="0"/>
          </a:p>
        </p:txBody>
      </p:sp>
      <p:sp>
        <p:nvSpPr>
          <p:cNvPr id="4" name="Slide Number Placeholder 3"/>
          <p:cNvSpPr>
            <a:spLocks noGrp="1"/>
          </p:cNvSpPr>
          <p:nvPr>
            <p:ph type="sldNum" sz="quarter" idx="10"/>
          </p:nvPr>
        </p:nvSpPr>
        <p:spPr/>
        <p:txBody>
          <a:bodyPr/>
          <a:lstStyle/>
          <a:p>
            <a:fld id="{BC7D9511-1BB0-E548-83C6-E14F52002088}" type="slidenum">
              <a:rPr lang="en-AU" smtClean="0"/>
              <a:t>16</a:t>
            </a:fld>
            <a:endParaRPr lang="en-AU"/>
          </a:p>
        </p:txBody>
      </p:sp>
    </p:spTree>
    <p:extLst>
      <p:ext uri="{BB962C8B-B14F-4D97-AF65-F5344CB8AC3E}">
        <p14:creationId xmlns:p14="http://schemas.microsoft.com/office/powerpoint/2010/main" val="260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7D9511-1BB0-E548-83C6-E14F52002088}" type="slidenum">
              <a:rPr lang="en-AU" smtClean="0"/>
              <a:t>18</a:t>
            </a:fld>
            <a:endParaRPr lang="en-AU"/>
          </a:p>
        </p:txBody>
      </p:sp>
    </p:spTree>
    <p:extLst>
      <p:ext uri="{BB962C8B-B14F-4D97-AF65-F5344CB8AC3E}">
        <p14:creationId xmlns:p14="http://schemas.microsoft.com/office/powerpoint/2010/main" val="1552699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7D9511-1BB0-E548-83C6-E14F52002088}" type="slidenum">
              <a:rPr lang="en-AU" smtClean="0"/>
              <a:t>3</a:t>
            </a:fld>
            <a:endParaRPr lang="en-AU"/>
          </a:p>
        </p:txBody>
      </p:sp>
    </p:spTree>
    <p:extLst>
      <p:ext uri="{BB962C8B-B14F-4D97-AF65-F5344CB8AC3E}">
        <p14:creationId xmlns:p14="http://schemas.microsoft.com/office/powerpoint/2010/main" val="1666498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smtClean="0"/>
          </a:p>
          <a:p>
            <a:r>
              <a:rPr lang="en-AU" dirty="0" smtClean="0"/>
              <a:t>Randomness</a:t>
            </a:r>
            <a:r>
              <a:rPr lang="en-AU" baseline="0" dirty="0" smtClean="0"/>
              <a:t> is a big idea.  You need to teach it explicitly.  Fooling the teacher, with the take home message “Randomness is lumpy”.</a:t>
            </a:r>
          </a:p>
          <a:p>
            <a:r>
              <a:rPr lang="en-AU" dirty="0" smtClean="0"/>
              <a:t>Teaching</a:t>
            </a:r>
            <a:r>
              <a:rPr lang="en-AU" baseline="0" dirty="0" smtClean="0"/>
              <a:t> randomness is another workshop, but resources are available on </a:t>
            </a:r>
            <a:r>
              <a:rPr lang="en-AU" baseline="0" dirty="0" err="1" smtClean="0"/>
              <a:t>Census@School</a:t>
            </a:r>
            <a:r>
              <a:rPr lang="en-AU" baseline="0" dirty="0" smtClean="0"/>
              <a:t>.</a:t>
            </a:r>
            <a:endParaRPr lang="en-AU" dirty="0"/>
          </a:p>
        </p:txBody>
      </p:sp>
      <p:sp>
        <p:nvSpPr>
          <p:cNvPr id="4" name="Slide Number Placeholder 3"/>
          <p:cNvSpPr>
            <a:spLocks noGrp="1"/>
          </p:cNvSpPr>
          <p:nvPr>
            <p:ph type="sldNum" sz="quarter" idx="10"/>
          </p:nvPr>
        </p:nvSpPr>
        <p:spPr/>
        <p:txBody>
          <a:bodyPr/>
          <a:lstStyle/>
          <a:p>
            <a:fld id="{BC7D9511-1BB0-E548-83C6-E14F52002088}" type="slidenum">
              <a:rPr lang="en-AU" smtClean="0"/>
              <a:t>4</a:t>
            </a:fld>
            <a:endParaRPr lang="en-AU"/>
          </a:p>
        </p:txBody>
      </p:sp>
    </p:spTree>
    <p:extLst>
      <p:ext uri="{BB962C8B-B14F-4D97-AF65-F5344CB8AC3E}">
        <p14:creationId xmlns:p14="http://schemas.microsoft.com/office/powerpoint/2010/main" val="1720207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7D9511-1BB0-E548-83C6-E14F52002088}" type="slidenum">
              <a:rPr lang="en-AU" smtClean="0"/>
              <a:t>5</a:t>
            </a:fld>
            <a:endParaRPr lang="en-AU"/>
          </a:p>
        </p:txBody>
      </p:sp>
    </p:spTree>
    <p:extLst>
      <p:ext uri="{BB962C8B-B14F-4D97-AF65-F5344CB8AC3E}">
        <p14:creationId xmlns:p14="http://schemas.microsoft.com/office/powerpoint/2010/main" val="1192679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Then ask to share</a:t>
            </a:r>
            <a:r>
              <a:rPr lang="en-AU" baseline="0" dirty="0" smtClean="0"/>
              <a:t> ideas.</a:t>
            </a:r>
          </a:p>
          <a:p>
            <a:r>
              <a:rPr lang="en-AU" baseline="0" dirty="0" smtClean="0"/>
              <a:t>Make the “why” an explicit discussion.</a:t>
            </a:r>
          </a:p>
        </p:txBody>
      </p:sp>
      <p:sp>
        <p:nvSpPr>
          <p:cNvPr id="4" name="Slide Number Placeholder 3"/>
          <p:cNvSpPr>
            <a:spLocks noGrp="1"/>
          </p:cNvSpPr>
          <p:nvPr>
            <p:ph type="sldNum" sz="quarter" idx="10"/>
          </p:nvPr>
        </p:nvSpPr>
        <p:spPr/>
        <p:txBody>
          <a:bodyPr/>
          <a:lstStyle/>
          <a:p>
            <a:fld id="{BC7D9511-1BB0-E548-83C6-E14F52002088}" type="slidenum">
              <a:rPr lang="en-AU" smtClean="0"/>
              <a:t>6</a:t>
            </a:fld>
            <a:endParaRPr lang="en-AU"/>
          </a:p>
        </p:txBody>
      </p:sp>
    </p:spTree>
    <p:extLst>
      <p:ext uri="{BB962C8B-B14F-4D97-AF65-F5344CB8AC3E}">
        <p14:creationId xmlns:p14="http://schemas.microsoft.com/office/powerpoint/2010/main" val="249612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Ask for definitions.   One</a:t>
            </a:r>
            <a:r>
              <a:rPr lang="en-AU" baseline="0" dirty="0" smtClean="0"/>
              <a:t> best number</a:t>
            </a:r>
            <a:endParaRPr lang="en-AU" dirty="0" smtClean="0"/>
          </a:p>
          <a:p>
            <a:r>
              <a:rPr lang="en-AU" dirty="0" smtClean="0"/>
              <a:t>Understanding centre and spread handout.</a:t>
            </a:r>
            <a:endParaRPr lang="en-AU" dirty="0"/>
          </a:p>
        </p:txBody>
      </p:sp>
      <p:sp>
        <p:nvSpPr>
          <p:cNvPr id="4" name="Slide Number Placeholder 3"/>
          <p:cNvSpPr>
            <a:spLocks noGrp="1"/>
          </p:cNvSpPr>
          <p:nvPr>
            <p:ph type="sldNum" sz="quarter" idx="10"/>
          </p:nvPr>
        </p:nvSpPr>
        <p:spPr/>
        <p:txBody>
          <a:bodyPr/>
          <a:lstStyle/>
          <a:p>
            <a:fld id="{BC7D9511-1BB0-E548-83C6-E14F52002088}" type="slidenum">
              <a:rPr lang="en-AU" smtClean="0"/>
              <a:t>7</a:t>
            </a:fld>
            <a:endParaRPr lang="en-AU"/>
          </a:p>
        </p:txBody>
      </p:sp>
    </p:spTree>
    <p:extLst>
      <p:ext uri="{BB962C8B-B14F-4D97-AF65-F5344CB8AC3E}">
        <p14:creationId xmlns:p14="http://schemas.microsoft.com/office/powerpoint/2010/main" val="752754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Time</a:t>
            </a:r>
            <a:r>
              <a:rPr lang="en-AU" baseline="0" dirty="0" smtClean="0"/>
              <a:t> to play.  When they have a distribution, look at other people’s distributions. If the scale is changed so that the median (3) is 70 000 GBP and the mean (12) is 280 000 GBP, we now have a graph of the income distribution in the borough of Kensington and Chelsea, where the fire this year was due to the council refusing to pay for more expensive cladding for the </a:t>
            </a:r>
            <a:r>
              <a:rPr lang="en-AU" baseline="0" dirty="0" err="1" smtClean="0"/>
              <a:t>Grenfel</a:t>
            </a:r>
            <a:r>
              <a:rPr lang="en-AU" baseline="0" dirty="0" smtClean="0"/>
              <a:t> Tower building.</a:t>
            </a:r>
            <a:endParaRPr lang="en-AU" dirty="0"/>
          </a:p>
        </p:txBody>
      </p:sp>
      <p:sp>
        <p:nvSpPr>
          <p:cNvPr id="4" name="Slide Number Placeholder 3"/>
          <p:cNvSpPr>
            <a:spLocks noGrp="1"/>
          </p:cNvSpPr>
          <p:nvPr>
            <p:ph type="sldNum" sz="quarter" idx="10"/>
          </p:nvPr>
        </p:nvSpPr>
        <p:spPr/>
        <p:txBody>
          <a:bodyPr/>
          <a:lstStyle/>
          <a:p>
            <a:fld id="{BC7D9511-1BB0-E548-83C6-E14F52002088}" type="slidenum">
              <a:rPr lang="en-AU" smtClean="0"/>
              <a:t>8</a:t>
            </a:fld>
            <a:endParaRPr lang="en-AU"/>
          </a:p>
        </p:txBody>
      </p:sp>
    </p:spTree>
    <p:extLst>
      <p:ext uri="{BB962C8B-B14F-4D97-AF65-F5344CB8AC3E}">
        <p14:creationId xmlns:p14="http://schemas.microsoft.com/office/powerpoint/2010/main" val="2056797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Gather ideas.</a:t>
            </a:r>
          </a:p>
          <a:p>
            <a:r>
              <a:rPr lang="en-AU" baseline="0" dirty="0" smtClean="0"/>
              <a:t>Hand out graphs sets and match the graphs to the dot plots.</a:t>
            </a:r>
          </a:p>
          <a:p>
            <a:r>
              <a:rPr lang="en-AU" baseline="0" dirty="0" smtClean="0"/>
              <a:t>How would this help students understand spread?</a:t>
            </a:r>
          </a:p>
          <a:p>
            <a:r>
              <a:rPr lang="en-AU" baseline="0" dirty="0" smtClean="0"/>
              <a:t>Discuss what spread is:  How variable the data is or how far from the centre the individuals tend to be.  More spread means more individuals further from the centre.</a:t>
            </a:r>
            <a:endParaRPr lang="en-AU" dirty="0"/>
          </a:p>
        </p:txBody>
      </p:sp>
      <p:sp>
        <p:nvSpPr>
          <p:cNvPr id="4" name="Slide Number Placeholder 3"/>
          <p:cNvSpPr>
            <a:spLocks noGrp="1"/>
          </p:cNvSpPr>
          <p:nvPr>
            <p:ph type="sldNum" sz="quarter" idx="10"/>
          </p:nvPr>
        </p:nvSpPr>
        <p:spPr/>
        <p:txBody>
          <a:bodyPr/>
          <a:lstStyle/>
          <a:p>
            <a:fld id="{BC7D9511-1BB0-E548-83C6-E14F52002088}" type="slidenum">
              <a:rPr lang="en-AU" smtClean="0"/>
              <a:t>9</a:t>
            </a:fld>
            <a:endParaRPr lang="en-AU"/>
          </a:p>
        </p:txBody>
      </p:sp>
    </p:spTree>
    <p:extLst>
      <p:ext uri="{BB962C8B-B14F-4D97-AF65-F5344CB8AC3E}">
        <p14:creationId xmlns:p14="http://schemas.microsoft.com/office/powerpoint/2010/main" val="1604338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Answers</a:t>
            </a:r>
            <a:r>
              <a:rPr lang="en-AU" baseline="0" dirty="0" smtClean="0"/>
              <a:t> to graph matching.  The graphs are very different.  </a:t>
            </a:r>
          </a:p>
          <a:p>
            <a:r>
              <a:rPr lang="en-AU" baseline="0" dirty="0" smtClean="0"/>
              <a:t>Centre is not enough to understand a distribution. Look at graphs B, C, D, E and H.</a:t>
            </a:r>
            <a:endParaRPr lang="en-AU" dirty="0" smtClean="0"/>
          </a:p>
          <a:p>
            <a:r>
              <a:rPr lang="en-AU" dirty="0" smtClean="0"/>
              <a:t>Emphasize</a:t>
            </a:r>
            <a:r>
              <a:rPr lang="en-AU" baseline="0" dirty="0" smtClean="0"/>
              <a:t> “not spread like peanut butter”.</a:t>
            </a:r>
          </a:p>
          <a:p>
            <a:r>
              <a:rPr lang="en-AU" baseline="0" dirty="0" smtClean="0"/>
              <a:t>Back to dots to look at spread using box plots.</a:t>
            </a:r>
          </a:p>
          <a:p>
            <a:endParaRPr lang="en-AU" dirty="0"/>
          </a:p>
        </p:txBody>
      </p:sp>
      <p:sp>
        <p:nvSpPr>
          <p:cNvPr id="4" name="Slide Number Placeholder 3"/>
          <p:cNvSpPr>
            <a:spLocks noGrp="1"/>
          </p:cNvSpPr>
          <p:nvPr>
            <p:ph type="sldNum" sz="quarter" idx="10"/>
          </p:nvPr>
        </p:nvSpPr>
        <p:spPr/>
        <p:txBody>
          <a:bodyPr/>
          <a:lstStyle/>
          <a:p>
            <a:fld id="{BC7D9511-1BB0-E548-83C6-E14F52002088}" type="slidenum">
              <a:rPr lang="en-AU" smtClean="0"/>
              <a:t>10</a:t>
            </a:fld>
            <a:endParaRPr lang="en-AU"/>
          </a:p>
        </p:txBody>
      </p:sp>
    </p:spTree>
    <p:extLst>
      <p:ext uri="{BB962C8B-B14F-4D97-AF65-F5344CB8AC3E}">
        <p14:creationId xmlns:p14="http://schemas.microsoft.com/office/powerpoint/2010/main" val="1886084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11/27/17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11/27/17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11/27/17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11/27/17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11/27/17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11/27/17</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11/27/17</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11/27/17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11/27/17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11/27/17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11/27/17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11/27/17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11/27/17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11/27/17</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11/27/17</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11/27/17</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11/27/17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3.png"/><Relationship Id="rId21" Type="http://schemas.openxmlformats.org/officeDocument/2006/relationships/image" Target="../media/image4.png"/><Relationship Id="rId22" Type="http://schemas.openxmlformats.org/officeDocument/2006/relationships/image" Target="../media/image5.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11/27/17</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4" Type="http://schemas.microsoft.com/office/2007/relationships/hdphoto" Target="../media/hdphoto1.wdp"/><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tif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tif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hyperlink" Target="http://new.censusatschool.org.nz/resource/statistical-concepts-unpacked/" TargetMode="External"/><Relationship Id="rId4" Type="http://schemas.openxmlformats.org/officeDocument/2006/relationships/hyperlink" Target="http://new.censusatschool.org.nz/resource/year-10-probability-unit-plan/" TargetMode="External"/><Relationship Id="rId5" Type="http://schemas.openxmlformats.org/officeDocument/2006/relationships/hyperlink" Target="http://new.censusatschool.org.nz/resource/apply-probability-concepts-in-solving-problems/"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learning.statistics-is-awesome.org/dot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4" y="1447800"/>
            <a:ext cx="9327191" cy="3329581"/>
          </a:xfrm>
        </p:spPr>
        <p:txBody>
          <a:bodyPr/>
          <a:lstStyle/>
          <a:p>
            <a:r>
              <a:rPr lang="en-AU" dirty="0" smtClean="0"/>
              <a:t>Big ideas </a:t>
            </a:r>
            <a:r>
              <a:rPr lang="en-AU" smtClean="0"/>
              <a:t>in statistics</a:t>
            </a:r>
            <a:endParaRPr lang="en-AU"/>
          </a:p>
        </p:txBody>
      </p:sp>
      <p:sp>
        <p:nvSpPr>
          <p:cNvPr id="3" name="Subtitle 2"/>
          <p:cNvSpPr>
            <a:spLocks noGrp="1"/>
          </p:cNvSpPr>
          <p:nvPr>
            <p:ph type="subTitle" idx="1"/>
          </p:nvPr>
        </p:nvSpPr>
        <p:spPr/>
        <p:txBody>
          <a:bodyPr/>
          <a:lstStyle/>
          <a:p>
            <a:r>
              <a:rPr lang="en-AU" dirty="0" smtClean="0"/>
              <a:t>Teaching for understanding</a:t>
            </a:r>
            <a:endParaRPr lang="en-AU" dirty="0"/>
          </a:p>
        </p:txBody>
      </p:sp>
    </p:spTree>
    <p:extLst>
      <p:ext uri="{BB962C8B-B14F-4D97-AF65-F5344CB8AC3E}">
        <p14:creationId xmlns:p14="http://schemas.microsoft.com/office/powerpoint/2010/main" val="19132006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ers/msteel/Desktop/Screen Shot 2017-11-23 at 2.22.00 PM.png"/>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0165990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Shift</a:t>
            </a:r>
            <a:r>
              <a:rPr lang="en-AU" dirty="0"/>
              <a:t>, </a:t>
            </a:r>
            <a:r>
              <a:rPr lang="en-AU" dirty="0" smtClean="0"/>
              <a:t>overlap</a:t>
            </a:r>
            <a:br>
              <a:rPr lang="en-AU" dirty="0" smtClean="0"/>
            </a:br>
            <a:r>
              <a:rPr lang="en-AU" dirty="0"/>
              <a:t>S</a:t>
            </a:r>
            <a:r>
              <a:rPr lang="en-AU" dirty="0" smtClean="0"/>
              <a:t>hape, unusual features</a:t>
            </a:r>
            <a:br>
              <a:rPr lang="en-AU" dirty="0" smtClean="0"/>
            </a:br>
            <a:endParaRPr lang="en-AU"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010988"/>
            <a:ext cx="12164676" cy="4847012"/>
          </a:xfrm>
        </p:spPr>
      </p:pic>
    </p:spTree>
    <p:extLst>
      <p:ext uri="{BB962C8B-B14F-4D97-AF65-F5344CB8AC3E}">
        <p14:creationId xmlns:p14="http://schemas.microsoft.com/office/powerpoint/2010/main" val="2735978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sers/msteel/Desktop/Screen Shot 2017-11-24 at 8.53.10 AM.png"/>
          <p:cNvPicPr/>
          <p:nvPr/>
        </p:nvPicPr>
        <p:blipFill>
          <a:blip r:embed="rId3">
            <a:alphaModFix/>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5522047" y="0"/>
            <a:ext cx="6669954" cy="6858000"/>
          </a:xfrm>
          <a:prstGeom prst="rect">
            <a:avLst/>
          </a:prstGeom>
          <a:noFill/>
          <a:ln>
            <a:noFill/>
          </a:ln>
        </p:spPr>
      </p:pic>
      <p:pic>
        <p:nvPicPr>
          <p:cNvPr id="8" name="Picture 7" descr="/Users/msteel/Desktop/Screen Shot 2017-11-24 at 8.52.29 AM.png"/>
          <p:cNvPicPr/>
          <p:nvPr/>
        </p:nvPicPr>
        <p:blipFill rotWithShape="1">
          <a:blip r:embed="rId5">
            <a:extLst>
              <a:ext uri="{28A0092B-C50C-407E-A947-70E740481C1C}">
                <a14:useLocalDpi xmlns:a14="http://schemas.microsoft.com/office/drawing/2010/main" val="0"/>
              </a:ext>
            </a:extLst>
          </a:blip>
          <a:srcRect r="33396" b="11846"/>
          <a:stretch/>
        </p:blipFill>
        <p:spPr bwMode="auto">
          <a:xfrm>
            <a:off x="0" y="-1"/>
            <a:ext cx="5569527" cy="3325091"/>
          </a:xfrm>
          <a:prstGeom prst="rect">
            <a:avLst/>
          </a:prstGeom>
          <a:noFill/>
          <a:ln>
            <a:noFill/>
          </a:ln>
          <a:extLst>
            <a:ext uri="{53640926-AAD7-44D8-BBD7-CCE9431645EC}">
              <a14:shadowObscured xmlns:a14="http://schemas.microsoft.com/office/drawing/2010/main"/>
            </a:ext>
          </a:extLst>
        </p:spPr>
      </p:pic>
      <p:pic>
        <p:nvPicPr>
          <p:cNvPr id="9" name="Picture 8" descr="/Users/msteel/Desktop/Screen Shot 2017-11-24 at 8.52.29 AM.png"/>
          <p:cNvPicPr/>
          <p:nvPr/>
        </p:nvPicPr>
        <p:blipFill rotWithShape="1">
          <a:blip r:embed="rId5">
            <a:extLst>
              <a:ext uri="{28A0092B-C50C-407E-A947-70E740481C1C}">
                <a14:useLocalDpi xmlns:a14="http://schemas.microsoft.com/office/drawing/2010/main" val="0"/>
              </a:ext>
            </a:extLst>
          </a:blip>
          <a:srcRect l="67183" t="-10640" r="-559" b="10640"/>
          <a:stretch/>
        </p:blipFill>
        <p:spPr bwMode="auto">
          <a:xfrm>
            <a:off x="0" y="2881745"/>
            <a:ext cx="2909455" cy="3976255"/>
          </a:xfrm>
          <a:prstGeom prst="rect">
            <a:avLst/>
          </a:prstGeom>
          <a:noFill/>
          <a:ln>
            <a:noFill/>
          </a:ln>
          <a:extLst>
            <a:ext uri="{53640926-AAD7-44D8-BBD7-CCE9431645EC}">
              <a14:shadowObscured xmlns:a14="http://schemas.microsoft.com/office/drawing/2010/main"/>
            </a:ext>
          </a:extLst>
        </p:spPr>
      </p:pic>
      <p:pic>
        <p:nvPicPr>
          <p:cNvPr id="10" name="Picture 9" descr="/Users/msteel/Desktop/Screen Shot 2017-11-24 at 8.52.37 AM.png"/>
          <p:cNvPicPr/>
          <p:nvPr/>
        </p:nvPicPr>
        <p:blipFill rotWithShape="1">
          <a:blip r:embed="rId6">
            <a:extLst>
              <a:ext uri="{28A0092B-C50C-407E-A947-70E740481C1C}">
                <a14:useLocalDpi xmlns:a14="http://schemas.microsoft.com/office/drawing/2010/main" val="0"/>
              </a:ext>
            </a:extLst>
          </a:blip>
          <a:srcRect t="2485" r="66198" b="14599"/>
          <a:stretch/>
        </p:blipFill>
        <p:spPr bwMode="auto">
          <a:xfrm>
            <a:off x="2767012" y="3325090"/>
            <a:ext cx="2755034" cy="35329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038080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Variation</a:t>
            </a:r>
            <a:endParaRPr lang="en-AU" dirty="0"/>
          </a:p>
        </p:txBody>
      </p:sp>
      <p:sp>
        <p:nvSpPr>
          <p:cNvPr id="3" name="Content Placeholder 2"/>
          <p:cNvSpPr>
            <a:spLocks noGrp="1"/>
          </p:cNvSpPr>
          <p:nvPr>
            <p:ph idx="1"/>
          </p:nvPr>
        </p:nvSpPr>
        <p:spPr>
          <a:xfrm>
            <a:off x="457200" y="2489199"/>
            <a:ext cx="10972800" cy="889001"/>
          </a:xfrm>
        </p:spPr>
        <p:txBody>
          <a:bodyPr>
            <a:normAutofit/>
          </a:bodyPr>
          <a:lstStyle/>
          <a:p>
            <a:r>
              <a:rPr lang="en-AU" sz="2800" dirty="0" smtClean="0"/>
              <a:t>How many different kinds of statistical variation are there?</a:t>
            </a:r>
            <a:endParaRPr lang="en-AU" sz="2800" dirty="0"/>
          </a:p>
        </p:txBody>
      </p:sp>
    </p:spTree>
    <p:extLst>
      <p:ext uri="{BB962C8B-B14F-4D97-AF65-F5344CB8AC3E}">
        <p14:creationId xmlns:p14="http://schemas.microsoft.com/office/powerpoint/2010/main" val="21452812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2718"/>
            <a:ext cx="11182301" cy="890307"/>
          </a:xfrm>
        </p:spPr>
        <p:txBody>
          <a:bodyPr/>
          <a:lstStyle/>
          <a:p>
            <a:r>
              <a:rPr lang="en-AU" dirty="0" smtClean="0"/>
              <a:t>Big ideas about inference </a:t>
            </a:r>
            <a:r>
              <a:rPr lang="en-AU" smtClean="0"/>
              <a:t>and variation</a:t>
            </a:r>
            <a:endParaRPr lang="en-AU" dirty="0"/>
          </a:p>
        </p:txBody>
      </p:sp>
      <p:pic>
        <p:nvPicPr>
          <p:cNvPr id="4" name="Picture 3"/>
          <p:cNvPicPr>
            <a:picLocks noChangeAspect="1"/>
          </p:cNvPicPr>
          <p:nvPr/>
        </p:nvPicPr>
        <p:blipFill>
          <a:blip r:embed="rId3"/>
          <a:stretch>
            <a:fillRect/>
          </a:stretch>
        </p:blipFill>
        <p:spPr>
          <a:xfrm>
            <a:off x="0" y="1343025"/>
            <a:ext cx="7100888" cy="5514975"/>
          </a:xfrm>
          <a:prstGeom prst="rect">
            <a:avLst/>
          </a:prstGeom>
        </p:spPr>
      </p:pic>
      <p:pic>
        <p:nvPicPr>
          <p:cNvPr id="5" name="Picture 4"/>
          <p:cNvPicPr>
            <a:picLocks noChangeAspect="1"/>
          </p:cNvPicPr>
          <p:nvPr/>
        </p:nvPicPr>
        <p:blipFill rotWithShape="1">
          <a:blip r:embed="rId4"/>
          <a:srcRect l="16958" t="16144" r="12235" b="6355"/>
          <a:stretch/>
        </p:blipFill>
        <p:spPr>
          <a:xfrm>
            <a:off x="8534400" y="1853248"/>
            <a:ext cx="3294012" cy="3605443"/>
          </a:xfrm>
          <a:prstGeom prst="rect">
            <a:avLst/>
          </a:prstGeom>
        </p:spPr>
      </p:pic>
    </p:spTree>
    <p:extLst>
      <p:ext uri="{BB962C8B-B14F-4D97-AF65-F5344CB8AC3E}">
        <p14:creationId xmlns:p14="http://schemas.microsoft.com/office/powerpoint/2010/main" val="10864641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030691" y="0"/>
            <a:ext cx="2161308" cy="3380509"/>
          </a:xfrm>
          <a:prstGeom prst="rect">
            <a:avLst/>
          </a:prstGeom>
        </p:spPr>
      </p:pic>
      <p:pic>
        <p:nvPicPr>
          <p:cNvPr id="5" name="Picture 4"/>
          <p:cNvPicPr>
            <a:picLocks noChangeAspect="1"/>
          </p:cNvPicPr>
          <p:nvPr/>
        </p:nvPicPr>
        <p:blipFill rotWithShape="1">
          <a:blip r:embed="rId4"/>
          <a:srcRect l="11764" t="16144" r="12235" b="6355"/>
          <a:stretch/>
        </p:blipFill>
        <p:spPr>
          <a:xfrm>
            <a:off x="10335491" y="4964850"/>
            <a:ext cx="1856509" cy="1893150"/>
          </a:xfrm>
          <a:prstGeom prst="rect">
            <a:avLst/>
          </a:prstGeom>
        </p:spPr>
      </p:pic>
      <p:sp>
        <p:nvSpPr>
          <p:cNvPr id="7" name="TextBox 6"/>
          <p:cNvSpPr txBox="1"/>
          <p:nvPr/>
        </p:nvSpPr>
        <p:spPr>
          <a:xfrm>
            <a:off x="482599" y="431800"/>
            <a:ext cx="9548091" cy="6370975"/>
          </a:xfrm>
          <a:prstGeom prst="rect">
            <a:avLst/>
          </a:prstGeom>
          <a:noFill/>
        </p:spPr>
        <p:txBody>
          <a:bodyPr wrap="square" rtlCol="0">
            <a:spAutoFit/>
          </a:bodyPr>
          <a:lstStyle/>
          <a:p>
            <a:pPr>
              <a:lnSpc>
                <a:spcPct val="150000"/>
              </a:lnSpc>
            </a:pPr>
            <a:r>
              <a:rPr lang="en-AU" sz="2000" dirty="0" smtClean="0"/>
              <a:t>Are they from the same population?</a:t>
            </a:r>
            <a:endParaRPr lang="en-AU" sz="2000" dirty="0"/>
          </a:p>
          <a:p>
            <a:pPr>
              <a:lnSpc>
                <a:spcPct val="150000"/>
              </a:lnSpc>
            </a:pPr>
            <a:r>
              <a:rPr lang="en-AU" sz="2000" dirty="0" smtClean="0"/>
              <a:t>	What are we comparing?  </a:t>
            </a:r>
            <a:endParaRPr lang="en-AU" sz="2000" dirty="0"/>
          </a:p>
          <a:p>
            <a:pPr>
              <a:lnSpc>
                <a:spcPct val="150000"/>
              </a:lnSpc>
            </a:pPr>
            <a:r>
              <a:rPr lang="en-AU" sz="2000" dirty="0" smtClean="0"/>
              <a:t>Can we make a comparative inference if the sampling process wasn’t random?</a:t>
            </a:r>
            <a:endParaRPr lang="en-AU" sz="2000" dirty="0"/>
          </a:p>
          <a:p>
            <a:pPr>
              <a:lnSpc>
                <a:spcPct val="150000"/>
              </a:lnSpc>
            </a:pPr>
            <a:r>
              <a:rPr lang="en-AU" sz="2000" dirty="0" smtClean="0"/>
              <a:t>	Is there variation within each sample? Can we measure the variation?</a:t>
            </a:r>
            <a:endParaRPr lang="en-AU" sz="2000" dirty="0"/>
          </a:p>
          <a:p>
            <a:pPr>
              <a:lnSpc>
                <a:spcPct val="150000"/>
              </a:lnSpc>
            </a:pPr>
            <a:r>
              <a:rPr lang="en-AU" sz="2000" dirty="0" smtClean="0"/>
              <a:t>If we took new samples from the population, what would we notice?</a:t>
            </a:r>
          </a:p>
          <a:p>
            <a:pPr>
              <a:lnSpc>
                <a:spcPct val="150000"/>
              </a:lnSpc>
            </a:pPr>
            <a:r>
              <a:rPr lang="en-AU" sz="2000" dirty="0" smtClean="0"/>
              <a:t>	Is it fair to compare samples of different sizes?</a:t>
            </a:r>
          </a:p>
          <a:p>
            <a:pPr>
              <a:lnSpc>
                <a:spcPct val="150000"/>
              </a:lnSpc>
            </a:pPr>
            <a:r>
              <a:rPr lang="en-AU" sz="2000" dirty="0" smtClean="0"/>
              <a:t>What can we find out about the population of citrus fruit by looking at the sample of oranges?</a:t>
            </a:r>
            <a:endParaRPr lang="en-AU" sz="2000" dirty="0"/>
          </a:p>
          <a:p>
            <a:pPr>
              <a:lnSpc>
                <a:spcPct val="150000"/>
              </a:lnSpc>
            </a:pPr>
            <a:r>
              <a:rPr lang="en-AU" sz="2000" dirty="0" smtClean="0"/>
              <a:t>	What can we find out about the population of citrus fruit by looking at the sample of mandarins?</a:t>
            </a:r>
            <a:endParaRPr lang="en-AU" sz="2000" dirty="0"/>
          </a:p>
          <a:p>
            <a:pPr>
              <a:lnSpc>
                <a:spcPct val="150000"/>
              </a:lnSpc>
            </a:pPr>
            <a:r>
              <a:rPr lang="en-AU" sz="2000" dirty="0" smtClean="0"/>
              <a:t>What can we find out about the difference between the size of oranges and mandarins back in the population?</a:t>
            </a:r>
          </a:p>
          <a:p>
            <a:endParaRPr lang="en-AU" dirty="0"/>
          </a:p>
        </p:txBody>
      </p:sp>
    </p:spTree>
    <p:extLst>
      <p:ext uri="{BB962C8B-B14F-4D97-AF65-F5344CB8AC3E}">
        <p14:creationId xmlns:p14="http://schemas.microsoft.com/office/powerpoint/2010/main" val="17471248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There are lots more big ideas that people struggle to understand.</a:t>
            </a:r>
            <a:endParaRPr lang="en-AU" dirty="0"/>
          </a:p>
        </p:txBody>
      </p:sp>
      <p:sp>
        <p:nvSpPr>
          <p:cNvPr id="3" name="Content Placeholder 2"/>
          <p:cNvSpPr>
            <a:spLocks noGrp="1"/>
          </p:cNvSpPr>
          <p:nvPr>
            <p:ph idx="1"/>
          </p:nvPr>
        </p:nvSpPr>
        <p:spPr>
          <a:xfrm>
            <a:off x="355600" y="2052919"/>
            <a:ext cx="11252200" cy="3776382"/>
          </a:xfrm>
        </p:spPr>
        <p:txBody>
          <a:bodyPr>
            <a:normAutofit/>
          </a:bodyPr>
          <a:lstStyle/>
          <a:p>
            <a:r>
              <a:rPr lang="en-AU" sz="2400" b="1" dirty="0" err="1" smtClean="0"/>
              <a:t>Census@school</a:t>
            </a:r>
            <a:r>
              <a:rPr lang="en-AU" sz="2400" b="1" dirty="0" smtClean="0"/>
              <a:t> has lots of resources to help teach for understanding.</a:t>
            </a:r>
          </a:p>
          <a:p>
            <a:endParaRPr lang="en-AU" dirty="0" smtClean="0"/>
          </a:p>
          <a:p>
            <a:pPr>
              <a:lnSpc>
                <a:spcPct val="150000"/>
              </a:lnSpc>
            </a:pPr>
            <a:r>
              <a:rPr lang="en-AU" dirty="0" smtClean="0">
                <a:hlinkClick r:id="rId3"/>
              </a:rPr>
              <a:t>http</a:t>
            </a:r>
            <a:r>
              <a:rPr lang="en-AU" dirty="0">
                <a:hlinkClick r:id="rId3"/>
              </a:rPr>
              <a:t>://new.censusatschool.org.nz/resource/statistical-concepts-unpacked</a:t>
            </a:r>
            <a:r>
              <a:rPr lang="en-AU" dirty="0" smtClean="0">
                <a:hlinkClick r:id="rId3"/>
              </a:rPr>
              <a:t>/</a:t>
            </a:r>
            <a:endParaRPr lang="en-AU" dirty="0"/>
          </a:p>
          <a:p>
            <a:pPr>
              <a:lnSpc>
                <a:spcPct val="150000"/>
              </a:lnSpc>
            </a:pPr>
            <a:r>
              <a:rPr lang="en-AU" dirty="0">
                <a:hlinkClick r:id="rId4"/>
              </a:rPr>
              <a:t>http://new.censusatschool.org.nz/resource/year-10-probability-unit-plan</a:t>
            </a:r>
            <a:r>
              <a:rPr lang="en-AU" dirty="0" smtClean="0">
                <a:hlinkClick r:id="rId4"/>
              </a:rPr>
              <a:t>/</a:t>
            </a:r>
            <a:endParaRPr lang="en-AU" dirty="0" smtClean="0"/>
          </a:p>
          <a:p>
            <a:pPr>
              <a:lnSpc>
                <a:spcPct val="150000"/>
              </a:lnSpc>
            </a:pPr>
            <a:r>
              <a:rPr lang="en-AU" dirty="0">
                <a:hlinkClick r:id="rId5"/>
              </a:rPr>
              <a:t>http://new.censusatschool.org.nz/resource/apply-probability-concepts-in-solving-problems</a:t>
            </a:r>
            <a:r>
              <a:rPr lang="en-AU" dirty="0" smtClean="0">
                <a:hlinkClick r:id="rId5"/>
              </a:rPr>
              <a:t>/</a:t>
            </a:r>
            <a:endParaRPr lang="en-AU" dirty="0" smtClean="0"/>
          </a:p>
        </p:txBody>
      </p:sp>
    </p:spTree>
    <p:extLst>
      <p:ext uri="{BB962C8B-B14F-4D97-AF65-F5344CB8AC3E}">
        <p14:creationId xmlns:p14="http://schemas.microsoft.com/office/powerpoint/2010/main" val="12500100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Teaching for understanding</a:t>
            </a:r>
            <a:endParaRPr lang="en-AU" dirty="0"/>
          </a:p>
        </p:txBody>
      </p:sp>
      <p:sp>
        <p:nvSpPr>
          <p:cNvPr id="3" name="Content Placeholder 2"/>
          <p:cNvSpPr>
            <a:spLocks noGrp="1"/>
          </p:cNvSpPr>
          <p:nvPr>
            <p:ph idx="1"/>
          </p:nvPr>
        </p:nvSpPr>
        <p:spPr>
          <a:xfrm>
            <a:off x="1104293" y="1697318"/>
            <a:ext cx="8946541" cy="4195481"/>
          </a:xfrm>
        </p:spPr>
        <p:txBody>
          <a:bodyPr>
            <a:noAutofit/>
          </a:bodyPr>
          <a:lstStyle/>
          <a:p>
            <a:pPr>
              <a:lnSpc>
                <a:spcPct val="150000"/>
              </a:lnSpc>
            </a:pPr>
            <a:r>
              <a:rPr lang="en-AU" sz="2400" dirty="0" smtClean="0"/>
              <a:t>Encourage students to ask why and discuss concepts</a:t>
            </a:r>
          </a:p>
          <a:p>
            <a:pPr>
              <a:lnSpc>
                <a:spcPct val="150000"/>
              </a:lnSpc>
            </a:pPr>
            <a:r>
              <a:rPr lang="en-AU" sz="2400" dirty="0" smtClean="0"/>
              <a:t>Connect to the real world</a:t>
            </a:r>
          </a:p>
          <a:p>
            <a:pPr>
              <a:lnSpc>
                <a:spcPct val="150000"/>
              </a:lnSpc>
            </a:pPr>
            <a:r>
              <a:rPr lang="en-AU" sz="2400" dirty="0" smtClean="0"/>
              <a:t>Connect different ways of representing the same idea</a:t>
            </a:r>
          </a:p>
          <a:p>
            <a:pPr>
              <a:lnSpc>
                <a:spcPct val="150000"/>
              </a:lnSpc>
            </a:pPr>
            <a:r>
              <a:rPr lang="en-AU" sz="2400" dirty="0" smtClean="0"/>
              <a:t>Use problem-solving activities rather than rote practice.</a:t>
            </a:r>
          </a:p>
          <a:p>
            <a:pPr>
              <a:lnSpc>
                <a:spcPct val="150000"/>
              </a:lnSpc>
            </a:pPr>
            <a:r>
              <a:rPr lang="en-AU" sz="2400" dirty="0" smtClean="0"/>
              <a:t>Use teaching activities which encourage students to confront their misconceptions.</a:t>
            </a:r>
            <a:endParaRPr lang="en-AU" sz="2400" dirty="0"/>
          </a:p>
        </p:txBody>
      </p:sp>
    </p:spTree>
    <p:extLst>
      <p:ext uri="{BB962C8B-B14F-4D97-AF65-F5344CB8AC3E}">
        <p14:creationId xmlns:p14="http://schemas.microsoft.com/office/powerpoint/2010/main" val="15754029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283964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5410200"/>
          </a:xfrm>
        </p:spPr>
        <p:txBody>
          <a:bodyPr/>
          <a:lstStyle/>
          <a:p>
            <a:pPr algn="ctr"/>
            <a:r>
              <a:rPr lang="en-AU" dirty="0" smtClean="0"/>
              <a:t/>
            </a:r>
            <a:br>
              <a:rPr lang="en-AU" dirty="0" smtClean="0"/>
            </a:br>
            <a:r>
              <a:rPr lang="en-AU" dirty="0"/>
              <a:t/>
            </a:r>
            <a:br>
              <a:rPr lang="en-AU" dirty="0"/>
            </a:br>
            <a:r>
              <a:rPr lang="en-AU" dirty="0" smtClean="0"/>
              <a:t/>
            </a:r>
            <a:br>
              <a:rPr lang="en-AU" dirty="0" smtClean="0"/>
            </a:br>
            <a:r>
              <a:rPr lang="en-AU" sz="7200" dirty="0" smtClean="0"/>
              <a:t>Why?</a:t>
            </a:r>
            <a:endParaRPr lang="en-AU" sz="7200" dirty="0"/>
          </a:p>
        </p:txBody>
      </p:sp>
    </p:spTree>
    <p:extLst>
      <p:ext uri="{BB962C8B-B14F-4D97-AF65-F5344CB8AC3E}">
        <p14:creationId xmlns:p14="http://schemas.microsoft.com/office/powerpoint/2010/main" val="3773214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l="27569" t="19450" r="26783" b="19531"/>
          <a:stretch/>
        </p:blipFill>
        <p:spPr>
          <a:xfrm>
            <a:off x="5431809" y="0"/>
            <a:ext cx="6760191" cy="6816355"/>
          </a:xfrm>
          <a:prstGeom prst="ellipse">
            <a:avLst/>
          </a:prstGeom>
        </p:spPr>
      </p:pic>
      <p:sp>
        <p:nvSpPr>
          <p:cNvPr id="2" name="Title 1"/>
          <p:cNvSpPr>
            <a:spLocks noGrp="1"/>
          </p:cNvSpPr>
          <p:nvPr>
            <p:ph type="title"/>
          </p:nvPr>
        </p:nvSpPr>
        <p:spPr/>
        <p:txBody>
          <a:bodyPr/>
          <a:lstStyle/>
          <a:p>
            <a:r>
              <a:rPr lang="en-AU" dirty="0" smtClean="0"/>
              <a:t>Statistics helps us to make sense of a complex and messy world.</a:t>
            </a:r>
            <a:endParaRPr lang="en-AU" dirty="0"/>
          </a:p>
        </p:txBody>
      </p:sp>
      <p:sp>
        <p:nvSpPr>
          <p:cNvPr id="3" name="Content Placeholder 2"/>
          <p:cNvSpPr>
            <a:spLocks noGrp="1"/>
          </p:cNvSpPr>
          <p:nvPr>
            <p:ph idx="1"/>
          </p:nvPr>
        </p:nvSpPr>
        <p:spPr>
          <a:xfrm>
            <a:off x="404065" y="2969111"/>
            <a:ext cx="8946541" cy="3612775"/>
          </a:xfrm>
        </p:spPr>
        <p:txBody>
          <a:bodyPr>
            <a:normAutofit/>
          </a:bodyPr>
          <a:lstStyle/>
          <a:p>
            <a:pPr>
              <a:lnSpc>
                <a:spcPct val="200000"/>
              </a:lnSpc>
            </a:pPr>
            <a:r>
              <a:rPr lang="en-AU" sz="3200" dirty="0" smtClean="0"/>
              <a:t>For making decisions</a:t>
            </a:r>
          </a:p>
          <a:p>
            <a:pPr>
              <a:lnSpc>
                <a:spcPct val="200000"/>
              </a:lnSpc>
            </a:pPr>
            <a:r>
              <a:rPr lang="en-AU" sz="3200" dirty="0" smtClean="0"/>
              <a:t>For understanding the world around us</a:t>
            </a:r>
            <a:endParaRPr lang="en-AU" sz="3200" dirty="0"/>
          </a:p>
        </p:txBody>
      </p:sp>
    </p:spTree>
    <p:extLst>
      <p:ext uri="{BB962C8B-B14F-4D97-AF65-F5344CB8AC3E}">
        <p14:creationId xmlns:p14="http://schemas.microsoft.com/office/powerpoint/2010/main" val="17129308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6117" y="-178420"/>
            <a:ext cx="12745785" cy="7189737"/>
          </a:xfrm>
        </p:spPr>
      </p:pic>
      <p:sp>
        <p:nvSpPr>
          <p:cNvPr id="2" name="Title 1"/>
          <p:cNvSpPr>
            <a:spLocks noGrp="1"/>
          </p:cNvSpPr>
          <p:nvPr>
            <p:ph type="title"/>
          </p:nvPr>
        </p:nvSpPr>
        <p:spPr>
          <a:xfrm>
            <a:off x="0" y="668618"/>
            <a:ext cx="9404723" cy="1400530"/>
          </a:xfrm>
        </p:spPr>
        <p:txBody>
          <a:bodyPr/>
          <a:lstStyle/>
          <a:p>
            <a:r>
              <a:rPr lang="en-AU" dirty="0" smtClean="0">
                <a:solidFill>
                  <a:srgbClr val="0070C0"/>
                </a:solidFill>
              </a:rPr>
              <a:t>Why teach randomness?</a:t>
            </a:r>
            <a:endParaRPr lang="en-AU" dirty="0">
              <a:solidFill>
                <a:srgbClr val="0070C0"/>
              </a:solidFill>
            </a:endParaRPr>
          </a:p>
        </p:txBody>
      </p:sp>
    </p:spTree>
    <p:extLst>
      <p:ext uri="{BB962C8B-B14F-4D97-AF65-F5344CB8AC3E}">
        <p14:creationId xmlns:p14="http://schemas.microsoft.com/office/powerpoint/2010/main" val="9781720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11018065" cy="1400530"/>
          </a:xfrm>
        </p:spPr>
        <p:txBody>
          <a:bodyPr/>
          <a:lstStyle/>
          <a:p>
            <a:r>
              <a:rPr lang="en-AU" dirty="0" smtClean="0"/>
              <a:t>Why do we have statistical measures?</a:t>
            </a:r>
            <a:endParaRPr lang="en-AU" dirty="0"/>
          </a:p>
        </p:txBody>
      </p:sp>
      <p:sp>
        <p:nvSpPr>
          <p:cNvPr id="3" name="Content Placeholder 2"/>
          <p:cNvSpPr>
            <a:spLocks noGrp="1"/>
          </p:cNvSpPr>
          <p:nvPr>
            <p:ph idx="1"/>
          </p:nvPr>
        </p:nvSpPr>
        <p:spPr>
          <a:xfrm>
            <a:off x="1103312" y="2052919"/>
            <a:ext cx="8946541" cy="2229150"/>
          </a:xfrm>
        </p:spPr>
        <p:txBody>
          <a:bodyPr>
            <a:normAutofit/>
          </a:bodyPr>
          <a:lstStyle/>
          <a:p>
            <a:r>
              <a:rPr lang="en-AU" sz="3200" dirty="0" smtClean="0"/>
              <a:t>Talk to your neighbour about what your students would say about why we calculate mean, median, IQR etc.</a:t>
            </a:r>
            <a:endParaRPr lang="en-AU" sz="3200" dirty="0"/>
          </a:p>
        </p:txBody>
      </p:sp>
    </p:spTree>
    <p:extLst>
      <p:ext uri="{BB962C8B-B14F-4D97-AF65-F5344CB8AC3E}">
        <p14:creationId xmlns:p14="http://schemas.microsoft.com/office/powerpoint/2010/main" val="15196705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11018065" cy="1400530"/>
          </a:xfrm>
        </p:spPr>
        <p:txBody>
          <a:bodyPr/>
          <a:lstStyle/>
          <a:p>
            <a:r>
              <a:rPr lang="en-AU" dirty="0" smtClean="0"/>
              <a:t>Why do we calculate statistics?</a:t>
            </a:r>
            <a:endParaRPr lang="en-AU" dirty="0"/>
          </a:p>
        </p:txBody>
      </p:sp>
      <p:sp>
        <p:nvSpPr>
          <p:cNvPr id="3" name="Content Placeholder 2"/>
          <p:cNvSpPr>
            <a:spLocks noGrp="1"/>
          </p:cNvSpPr>
          <p:nvPr>
            <p:ph idx="1"/>
          </p:nvPr>
        </p:nvSpPr>
        <p:spPr>
          <a:xfrm>
            <a:off x="1103312" y="2052919"/>
            <a:ext cx="10114815" cy="2505433"/>
          </a:xfrm>
        </p:spPr>
        <p:txBody>
          <a:bodyPr>
            <a:normAutofit/>
          </a:bodyPr>
          <a:lstStyle/>
          <a:p>
            <a:r>
              <a:rPr lang="en-AU" sz="3200" smtClean="0"/>
              <a:t>Talk </a:t>
            </a:r>
            <a:r>
              <a:rPr lang="en-AU" sz="3200" dirty="0" smtClean="0"/>
              <a:t>to your neighbour on the other side about what you do to teach students to understand why we calculate statistical measures.</a:t>
            </a:r>
            <a:endParaRPr lang="en-AU" sz="3200" dirty="0"/>
          </a:p>
        </p:txBody>
      </p:sp>
    </p:spTree>
    <p:extLst>
      <p:ext uri="{BB962C8B-B14F-4D97-AF65-F5344CB8AC3E}">
        <p14:creationId xmlns:p14="http://schemas.microsoft.com/office/powerpoint/2010/main" val="13352444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20000"/>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AU" sz="6600" b="1" dirty="0" smtClean="0">
                <a:solidFill>
                  <a:schemeClr val="tx1"/>
                </a:solidFill>
              </a:rPr>
              <a:t>What is an average?</a:t>
            </a:r>
            <a:endParaRPr lang="en-AU" sz="6600" b="1" dirty="0">
              <a:solidFill>
                <a:schemeClr val="tx1"/>
              </a:solidFill>
            </a:endParaRPr>
          </a:p>
        </p:txBody>
      </p:sp>
    </p:spTree>
    <p:extLst>
      <p:ext uri="{BB962C8B-B14F-4D97-AF65-F5344CB8AC3E}">
        <p14:creationId xmlns:p14="http://schemas.microsoft.com/office/powerpoint/2010/main" val="7572391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Understanding measures of centre</a:t>
            </a:r>
            <a:endParaRPr lang="en-AU" dirty="0"/>
          </a:p>
        </p:txBody>
      </p:sp>
      <p:sp>
        <p:nvSpPr>
          <p:cNvPr id="3" name="Content Placeholder 2"/>
          <p:cNvSpPr>
            <a:spLocks noGrp="1"/>
          </p:cNvSpPr>
          <p:nvPr>
            <p:ph idx="1"/>
          </p:nvPr>
        </p:nvSpPr>
        <p:spPr>
          <a:xfrm>
            <a:off x="875201" y="1452418"/>
            <a:ext cx="8946541" cy="4798256"/>
          </a:xfrm>
        </p:spPr>
        <p:txBody>
          <a:bodyPr>
            <a:normAutofit/>
          </a:bodyPr>
          <a:lstStyle/>
          <a:p>
            <a:r>
              <a:rPr lang="en-AU" sz="2800" dirty="0" smtClean="0"/>
              <a:t>Go to the learning statistics is awesome website (you can google it) and choose dots.</a:t>
            </a:r>
          </a:p>
          <a:p>
            <a:endParaRPr lang="en-AU" sz="2800" dirty="0" smtClean="0"/>
          </a:p>
          <a:p>
            <a:r>
              <a:rPr lang="en-AU" sz="2800" dirty="0">
                <a:hlinkClick r:id="rId3"/>
              </a:rPr>
              <a:t>http://learning.statistics-is-awesome.org/dots/</a:t>
            </a:r>
            <a:endParaRPr lang="en-AU" sz="2800" dirty="0"/>
          </a:p>
          <a:p>
            <a:endParaRPr lang="en-AU" sz="2800" dirty="0" smtClean="0"/>
          </a:p>
          <a:p>
            <a:r>
              <a:rPr lang="en-AU" sz="2800" dirty="0" smtClean="0"/>
              <a:t>Turn on the mean button and drag down at least 10 dots.  Make a distribution with the mean  4 times bigger than the median </a:t>
            </a:r>
            <a:r>
              <a:rPr lang="en-AU" sz="2800" dirty="0" err="1" smtClean="0"/>
              <a:t>eg</a:t>
            </a:r>
            <a:r>
              <a:rPr lang="en-AU" sz="2800" dirty="0" smtClean="0"/>
              <a:t> median 3 and mean 12.</a:t>
            </a:r>
          </a:p>
        </p:txBody>
      </p:sp>
    </p:spTree>
    <p:extLst>
      <p:ext uri="{BB962C8B-B14F-4D97-AF65-F5344CB8AC3E}">
        <p14:creationId xmlns:p14="http://schemas.microsoft.com/office/powerpoint/2010/main" val="13873662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4089661" cy="2263186"/>
          </a:xfrm>
        </p:spPr>
        <p:txBody>
          <a:bodyPr/>
          <a:lstStyle/>
          <a:p>
            <a:r>
              <a:rPr lang="en-AU" dirty="0" smtClean="0"/>
              <a:t>Understanding measures of spread</a:t>
            </a:r>
            <a:endParaRPr lang="en-AU" dirty="0"/>
          </a:p>
        </p:txBody>
      </p:sp>
      <p:sp>
        <p:nvSpPr>
          <p:cNvPr id="3" name="Content Placeholder 2"/>
          <p:cNvSpPr>
            <a:spLocks noGrp="1"/>
          </p:cNvSpPr>
          <p:nvPr>
            <p:ph idx="1"/>
          </p:nvPr>
        </p:nvSpPr>
        <p:spPr>
          <a:xfrm>
            <a:off x="243504" y="4002343"/>
            <a:ext cx="4178372" cy="2330220"/>
          </a:xfrm>
        </p:spPr>
        <p:txBody>
          <a:bodyPr>
            <a:normAutofit/>
          </a:bodyPr>
          <a:lstStyle/>
          <a:p>
            <a:r>
              <a:rPr lang="en-AU" sz="4000" dirty="0" smtClean="0"/>
              <a:t>What is spread anyway?</a:t>
            </a:r>
            <a:endParaRPr lang="en-AU" sz="4000" dirty="0"/>
          </a:p>
        </p:txBody>
      </p:sp>
      <p:pic>
        <p:nvPicPr>
          <p:cNvPr id="4" name="Picture 3"/>
          <p:cNvPicPr>
            <a:picLocks noChangeAspect="1"/>
          </p:cNvPicPr>
          <p:nvPr/>
        </p:nvPicPr>
        <p:blipFill rotWithShape="1">
          <a:blip r:embed="rId3"/>
          <a:srcRect l="10895" r="11272"/>
          <a:stretch/>
        </p:blipFill>
        <p:spPr>
          <a:xfrm>
            <a:off x="4904096" y="0"/>
            <a:ext cx="7287904" cy="6858000"/>
          </a:xfrm>
          <a:prstGeom prst="rect">
            <a:avLst/>
          </a:prstGeom>
        </p:spPr>
      </p:pic>
    </p:spTree>
    <p:extLst>
      <p:ext uri="{BB962C8B-B14F-4D97-AF65-F5344CB8AC3E}">
        <p14:creationId xmlns:p14="http://schemas.microsoft.com/office/powerpoint/2010/main" val="183160366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493</TotalTime>
  <Words>1049</Words>
  <Application>Microsoft Macintosh PowerPoint</Application>
  <PresentationFormat>Widescreen</PresentationFormat>
  <Paragraphs>108</Paragraphs>
  <Slides>18</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Calibri</vt:lpstr>
      <vt:lpstr>Century Gothic</vt:lpstr>
      <vt:lpstr>Wingdings 3</vt:lpstr>
      <vt:lpstr>Arial</vt:lpstr>
      <vt:lpstr>Ion</vt:lpstr>
      <vt:lpstr>Big ideas in statistics</vt:lpstr>
      <vt:lpstr>   Why?</vt:lpstr>
      <vt:lpstr>Statistics helps us to make sense of a complex and messy world.</vt:lpstr>
      <vt:lpstr>Why teach randomness?</vt:lpstr>
      <vt:lpstr>Why do we have statistical measures?</vt:lpstr>
      <vt:lpstr>Why do we calculate statistics?</vt:lpstr>
      <vt:lpstr>What is an average?</vt:lpstr>
      <vt:lpstr>Understanding measures of centre</vt:lpstr>
      <vt:lpstr>Understanding measures of spread</vt:lpstr>
      <vt:lpstr>PowerPoint Presentation</vt:lpstr>
      <vt:lpstr>Shift, overlap Shape, unusual features </vt:lpstr>
      <vt:lpstr>PowerPoint Presentation</vt:lpstr>
      <vt:lpstr>Variation</vt:lpstr>
      <vt:lpstr>Big ideas about inference and variation</vt:lpstr>
      <vt:lpstr>PowerPoint Presentation</vt:lpstr>
      <vt:lpstr>There are lots more big ideas that people struggle to understand.</vt:lpstr>
      <vt:lpstr>Teaching for understanding</vt:lpstr>
      <vt:lpstr>PowerPoint Presentation</vt:lpstr>
    </vt:vector>
  </TitlesOfParts>
  <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ideas in statistics</dc:title>
  <dc:creator>Marion Steel</dc:creator>
  <cp:lastModifiedBy>Marion Steel</cp:lastModifiedBy>
  <cp:revision>39</cp:revision>
  <dcterms:created xsi:type="dcterms:W3CDTF">2017-11-22T20:02:04Z</dcterms:created>
  <dcterms:modified xsi:type="dcterms:W3CDTF">2017-11-27T01:41:26Z</dcterms:modified>
</cp:coreProperties>
</file>