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 id="2147483685" r:id="rId3"/>
    <p:sldMasterId id="2147483697" r:id="rId4"/>
  </p:sldMasterIdLst>
  <p:notesMasterIdLst>
    <p:notesMasterId r:id="rId54"/>
  </p:notesMasterIdLst>
  <p:sldIdLst>
    <p:sldId id="292" r:id="rId5"/>
    <p:sldId id="313" r:id="rId6"/>
    <p:sldId id="314" r:id="rId7"/>
    <p:sldId id="315" r:id="rId8"/>
    <p:sldId id="316" r:id="rId9"/>
    <p:sldId id="317" r:id="rId10"/>
    <p:sldId id="318" r:id="rId11"/>
    <p:sldId id="319" r:id="rId12"/>
    <p:sldId id="320" r:id="rId13"/>
    <p:sldId id="321" r:id="rId14"/>
    <p:sldId id="256" r:id="rId15"/>
    <p:sldId id="282" r:id="rId16"/>
    <p:sldId id="258" r:id="rId17"/>
    <p:sldId id="274" r:id="rId18"/>
    <p:sldId id="266" r:id="rId19"/>
    <p:sldId id="286" r:id="rId20"/>
    <p:sldId id="283" r:id="rId21"/>
    <p:sldId id="287" r:id="rId22"/>
    <p:sldId id="285" r:id="rId23"/>
    <p:sldId id="288" r:id="rId24"/>
    <p:sldId id="284" r:id="rId25"/>
    <p:sldId id="270" r:id="rId26"/>
    <p:sldId id="289" r:id="rId27"/>
    <p:sldId id="262" r:id="rId28"/>
    <p:sldId id="291" r:id="rId29"/>
    <p:sldId id="263" r:id="rId30"/>
    <p:sldId id="290" r:id="rId31"/>
    <p:sldId id="268" r:id="rId32"/>
    <p:sldId id="27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293"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8" d="100"/>
          <a:sy n="88" d="100"/>
        </p:scale>
        <p:origin x="69"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519B5B-8F42-4E44-814B-64A1428D6542}" type="datetimeFigureOut">
              <a:rPr lang="en-NZ" smtClean="0"/>
              <a:t>25/11/2016</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16C5DE-8AF7-4EAA-B572-0CC8D0C88733}" type="slidenum">
              <a:rPr lang="en-NZ" smtClean="0"/>
              <a:t>‹#›</a:t>
            </a:fld>
            <a:endParaRPr lang="en-NZ"/>
          </a:p>
        </p:txBody>
      </p:sp>
    </p:spTree>
    <p:extLst>
      <p:ext uri="{BB962C8B-B14F-4D97-AF65-F5344CB8AC3E}">
        <p14:creationId xmlns:p14="http://schemas.microsoft.com/office/powerpoint/2010/main" val="1114657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Time%20Series.docx"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2DF0E99E-B49E-4224-92A2-911A09942848}" type="slidenum">
              <a:rPr lang="en-NZ" smtClean="0">
                <a:solidFill>
                  <a:prstClr val="black"/>
                </a:solidFill>
              </a:rPr>
              <a:pPr/>
              <a:t>2</a:t>
            </a:fld>
            <a:endParaRPr lang="en-NZ">
              <a:solidFill>
                <a:prstClr val="black"/>
              </a:solidFill>
            </a:endParaRPr>
          </a:p>
        </p:txBody>
      </p:sp>
    </p:spTree>
    <p:extLst>
      <p:ext uri="{BB962C8B-B14F-4D97-AF65-F5344CB8AC3E}">
        <p14:creationId xmlns:p14="http://schemas.microsoft.com/office/powerpoint/2010/main" val="2781771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Watch clip – what did</a:t>
            </a:r>
            <a:r>
              <a:rPr lang="en-NZ" baseline="0" dirty="0" smtClean="0"/>
              <a:t> you notice? Any issues? Where would you take this?</a:t>
            </a:r>
          </a:p>
          <a:p>
            <a:r>
              <a:rPr lang="en-NZ" baseline="0" dirty="0" smtClean="0"/>
              <a:t>Idea is to get them looking/thinking deeper; prepared to put forward their ideas, prepared to challenge other people’s ideas</a:t>
            </a:r>
            <a:endParaRPr lang="en-NZ" dirty="0"/>
          </a:p>
        </p:txBody>
      </p:sp>
      <p:sp>
        <p:nvSpPr>
          <p:cNvPr id="4" name="Slide Number Placeholder 3"/>
          <p:cNvSpPr>
            <a:spLocks noGrp="1"/>
          </p:cNvSpPr>
          <p:nvPr>
            <p:ph type="sldNum" sz="quarter" idx="10"/>
          </p:nvPr>
        </p:nvSpPr>
        <p:spPr/>
        <p:txBody>
          <a:bodyPr/>
          <a:lstStyle/>
          <a:p>
            <a:fld id="{2DF0E99E-B49E-4224-92A2-911A09942848}" type="slidenum">
              <a:rPr lang="en-NZ" smtClean="0">
                <a:solidFill>
                  <a:prstClr val="black"/>
                </a:solidFill>
              </a:rPr>
              <a:pPr/>
              <a:t>3</a:t>
            </a:fld>
            <a:endParaRPr lang="en-NZ">
              <a:solidFill>
                <a:prstClr val="black"/>
              </a:solidFill>
            </a:endParaRPr>
          </a:p>
        </p:txBody>
      </p:sp>
    </p:spTree>
    <p:extLst>
      <p:ext uri="{BB962C8B-B14F-4D97-AF65-F5344CB8AC3E}">
        <p14:creationId xmlns:p14="http://schemas.microsoft.com/office/powerpoint/2010/main" val="321431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Now get them to do</a:t>
            </a:r>
            <a:r>
              <a:rPr lang="en-NZ" baseline="0" dirty="0" smtClean="0"/>
              <a:t> it themselves, bring stuff in.</a:t>
            </a:r>
          </a:p>
          <a:p>
            <a:r>
              <a:rPr lang="en-NZ" baseline="0" dirty="0" smtClean="0"/>
              <a:t>We want statistical thinking, critical evaluation to become natural</a:t>
            </a:r>
          </a:p>
          <a:p>
            <a:r>
              <a:rPr lang="en-NZ" baseline="0" dirty="0" smtClean="0"/>
              <a:t>You know you’ve succeeded when the first thing out of their mouth in the normal stats class is “did you see….?” OR “ How thick does the media think we are…?” (watch how you answer that last one!)</a:t>
            </a:r>
          </a:p>
        </p:txBody>
      </p:sp>
      <p:sp>
        <p:nvSpPr>
          <p:cNvPr id="4" name="Slide Number Placeholder 3"/>
          <p:cNvSpPr>
            <a:spLocks noGrp="1"/>
          </p:cNvSpPr>
          <p:nvPr>
            <p:ph type="sldNum" sz="quarter" idx="10"/>
          </p:nvPr>
        </p:nvSpPr>
        <p:spPr/>
        <p:txBody>
          <a:bodyPr/>
          <a:lstStyle/>
          <a:p>
            <a:fld id="{2DF0E99E-B49E-4224-92A2-911A09942848}" type="slidenum">
              <a:rPr lang="en-NZ" smtClean="0">
                <a:solidFill>
                  <a:prstClr val="black"/>
                </a:solidFill>
              </a:rPr>
              <a:pPr/>
              <a:t>4</a:t>
            </a:fld>
            <a:endParaRPr lang="en-NZ">
              <a:solidFill>
                <a:prstClr val="black"/>
              </a:solidFill>
            </a:endParaRPr>
          </a:p>
        </p:txBody>
      </p:sp>
    </p:spTree>
    <p:extLst>
      <p:ext uri="{BB962C8B-B14F-4D97-AF65-F5344CB8AC3E}">
        <p14:creationId xmlns:p14="http://schemas.microsoft.com/office/powerpoint/2010/main" val="4047260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Why hit</a:t>
            </a:r>
            <a:r>
              <a:rPr lang="en-NZ" baseline="0" dirty="0" smtClean="0"/>
              <a:t> the scholarship questions or technical stuff before they are thinking statistically?!</a:t>
            </a:r>
          </a:p>
          <a:p>
            <a:r>
              <a:rPr lang="en-NZ" baseline="0" dirty="0" smtClean="0"/>
              <a:t>This is why we have a dedicated scholarship time slot each week! They need to be talking, sharing, debating</a:t>
            </a:r>
            <a:endParaRPr lang="en-NZ" dirty="0"/>
          </a:p>
        </p:txBody>
      </p:sp>
      <p:sp>
        <p:nvSpPr>
          <p:cNvPr id="4" name="Slide Number Placeholder 3"/>
          <p:cNvSpPr>
            <a:spLocks noGrp="1"/>
          </p:cNvSpPr>
          <p:nvPr>
            <p:ph type="sldNum" sz="quarter" idx="10"/>
          </p:nvPr>
        </p:nvSpPr>
        <p:spPr/>
        <p:txBody>
          <a:bodyPr/>
          <a:lstStyle/>
          <a:p>
            <a:fld id="{2DF0E99E-B49E-4224-92A2-911A09942848}" type="slidenum">
              <a:rPr lang="en-NZ" smtClean="0">
                <a:solidFill>
                  <a:prstClr val="black"/>
                </a:solidFill>
              </a:rPr>
              <a:pPr/>
              <a:t>5</a:t>
            </a:fld>
            <a:endParaRPr lang="en-NZ">
              <a:solidFill>
                <a:prstClr val="black"/>
              </a:solidFill>
            </a:endParaRPr>
          </a:p>
        </p:txBody>
      </p:sp>
    </p:spTree>
    <p:extLst>
      <p:ext uri="{BB962C8B-B14F-4D97-AF65-F5344CB8AC3E}">
        <p14:creationId xmlns:p14="http://schemas.microsoft.com/office/powerpoint/2010/main" val="969313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8775">
              <a:buClr>
                <a:srgbClr val="00CC00"/>
              </a:buClr>
            </a:pPr>
            <a:r>
              <a:rPr lang="en-NZ" sz="1600" dirty="0" smtClean="0"/>
              <a:t>Time Series (the fun stuff!)</a:t>
            </a:r>
          </a:p>
          <a:p>
            <a:pPr marL="803275" indent="-457200">
              <a:buClr>
                <a:srgbClr val="00CC00"/>
              </a:buClr>
              <a:buSzPct val="120000"/>
              <a:buFont typeface="Calibri" pitchFamily="34" charset="0"/>
              <a:buChar char="-"/>
            </a:pPr>
            <a:r>
              <a:rPr lang="en-NZ" sz="1400" dirty="0" smtClean="0"/>
              <a:t>Linking &amp; comparing different graphs from the same investigation</a:t>
            </a:r>
          </a:p>
          <a:p>
            <a:pPr marL="803275" indent="-457200">
              <a:buClr>
                <a:srgbClr val="00CC00"/>
              </a:buClr>
              <a:buSzPct val="120000"/>
              <a:buFont typeface="Calibri" pitchFamily="34" charset="0"/>
              <a:buChar char="-"/>
            </a:pPr>
            <a:r>
              <a:rPr lang="en-NZ" sz="1400" dirty="0" smtClean="0"/>
              <a:t>Using a variety of features to tell the whole story  </a:t>
            </a:r>
            <a:r>
              <a:rPr lang="en-NZ" sz="1100" dirty="0" smtClean="0"/>
              <a:t>(</a:t>
            </a:r>
            <a:r>
              <a:rPr lang="en-NZ" sz="1100" dirty="0" smtClean="0">
                <a:hlinkClick r:id="rId3" action="ppaction://hlinkfile"/>
              </a:rPr>
              <a:t>Time Series.docx</a:t>
            </a:r>
            <a:r>
              <a:rPr lang="en-NZ" sz="1100" dirty="0" smtClean="0"/>
              <a:t>)</a:t>
            </a:r>
          </a:p>
          <a:p>
            <a:pPr marL="803275" indent="-457200">
              <a:buClr>
                <a:srgbClr val="00CC00"/>
              </a:buClr>
              <a:buSzPct val="120000"/>
              <a:buFont typeface="Calibri" pitchFamily="34" charset="0"/>
              <a:buChar char="-"/>
            </a:pPr>
            <a:r>
              <a:rPr lang="en-NZ" sz="1400" dirty="0" smtClean="0"/>
              <a:t>Prediction models</a:t>
            </a:r>
          </a:p>
          <a:p>
            <a:pPr marL="803275" indent="-457200">
              <a:buClr>
                <a:srgbClr val="00CC00"/>
              </a:buClr>
              <a:buSzPct val="120000"/>
              <a:buFont typeface="Calibri" pitchFamily="34" charset="0"/>
              <a:buChar char="-"/>
            </a:pPr>
            <a:r>
              <a:rPr lang="en-NZ" sz="1400" dirty="0" smtClean="0"/>
              <a:t>Understanding indexes (</a:t>
            </a:r>
            <a:r>
              <a:rPr lang="en-NZ" sz="1400" dirty="0" err="1" smtClean="0"/>
              <a:t>eg</a:t>
            </a:r>
            <a:r>
              <a:rPr lang="en-NZ" sz="1400" dirty="0" smtClean="0"/>
              <a:t>. CPI)</a:t>
            </a:r>
          </a:p>
          <a:p>
            <a:pPr marL="358775">
              <a:buClr>
                <a:srgbClr val="00CC00"/>
              </a:buClr>
            </a:pPr>
            <a:endParaRPr lang="en-NZ" sz="1400" dirty="0" smtClean="0"/>
          </a:p>
          <a:p>
            <a:pPr marL="358775">
              <a:buClr>
                <a:srgbClr val="00CC00"/>
              </a:buClr>
            </a:pPr>
            <a:r>
              <a:rPr lang="en-NZ" sz="1400" dirty="0" smtClean="0"/>
              <a:t>Bivariate Data Analysis</a:t>
            </a:r>
          </a:p>
          <a:p>
            <a:pPr marL="803275" indent="-457200">
              <a:buClr>
                <a:srgbClr val="00CC00"/>
              </a:buClr>
              <a:buSzPct val="120000"/>
              <a:buFont typeface="Calibri" pitchFamily="34" charset="0"/>
              <a:buChar char="-"/>
            </a:pPr>
            <a:r>
              <a:rPr lang="en-NZ" dirty="0" smtClean="0"/>
              <a:t>Linking &amp; comparing different graphs from the same context including multiple variables</a:t>
            </a:r>
          </a:p>
          <a:p>
            <a:pPr marL="803275" indent="-457200">
              <a:buClr>
                <a:srgbClr val="00CC00"/>
              </a:buClr>
              <a:buSzPct val="120000"/>
              <a:buFont typeface="Calibri" pitchFamily="34" charset="0"/>
              <a:buChar char="-"/>
            </a:pPr>
            <a:r>
              <a:rPr lang="en-NZ" dirty="0" smtClean="0"/>
              <a:t>Variety of trend models and when to use them</a:t>
            </a:r>
          </a:p>
          <a:p>
            <a:pPr marL="803275" indent="-457200">
              <a:buClr>
                <a:srgbClr val="00CC00"/>
              </a:buClr>
              <a:buSzPct val="120000"/>
              <a:buFont typeface="Calibri" pitchFamily="34" charset="0"/>
              <a:buChar char="-"/>
            </a:pPr>
            <a:r>
              <a:rPr lang="en-NZ" dirty="0" smtClean="0"/>
              <a:t>Big focus on causality and confounding variables</a:t>
            </a:r>
          </a:p>
          <a:p>
            <a:endParaRPr lang="en-NZ" dirty="0"/>
          </a:p>
        </p:txBody>
      </p:sp>
      <p:sp>
        <p:nvSpPr>
          <p:cNvPr id="4" name="Slide Number Placeholder 3"/>
          <p:cNvSpPr>
            <a:spLocks noGrp="1"/>
          </p:cNvSpPr>
          <p:nvPr>
            <p:ph type="sldNum" sz="quarter" idx="10"/>
          </p:nvPr>
        </p:nvSpPr>
        <p:spPr/>
        <p:txBody>
          <a:bodyPr/>
          <a:lstStyle/>
          <a:p>
            <a:fld id="{2DF0E99E-B49E-4224-92A2-911A09942848}" type="slidenum">
              <a:rPr lang="en-NZ" smtClean="0">
                <a:solidFill>
                  <a:prstClr val="black"/>
                </a:solidFill>
              </a:rPr>
              <a:pPr/>
              <a:t>6</a:t>
            </a:fld>
            <a:endParaRPr lang="en-NZ">
              <a:solidFill>
                <a:prstClr val="black"/>
              </a:solidFill>
            </a:endParaRPr>
          </a:p>
        </p:txBody>
      </p:sp>
    </p:spTree>
    <p:extLst>
      <p:ext uri="{BB962C8B-B14F-4D97-AF65-F5344CB8AC3E}">
        <p14:creationId xmlns:p14="http://schemas.microsoft.com/office/powerpoint/2010/main" val="3791230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2DF0E99E-B49E-4224-92A2-911A09942848}" type="slidenum">
              <a:rPr lang="en-NZ" smtClean="0">
                <a:solidFill>
                  <a:prstClr val="black"/>
                </a:solidFill>
              </a:rPr>
              <a:pPr/>
              <a:t>7</a:t>
            </a:fld>
            <a:endParaRPr lang="en-NZ">
              <a:solidFill>
                <a:prstClr val="black"/>
              </a:solidFill>
            </a:endParaRPr>
          </a:p>
        </p:txBody>
      </p:sp>
    </p:spTree>
    <p:extLst>
      <p:ext uri="{BB962C8B-B14F-4D97-AF65-F5344CB8AC3E}">
        <p14:creationId xmlns:p14="http://schemas.microsoft.com/office/powerpoint/2010/main" val="2710820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Get them trying, sharing and then challenging each other – expand those lenses!!</a:t>
            </a:r>
            <a:endParaRPr lang="en-NZ" dirty="0"/>
          </a:p>
        </p:txBody>
      </p:sp>
      <p:sp>
        <p:nvSpPr>
          <p:cNvPr id="4" name="Slide Number Placeholder 3"/>
          <p:cNvSpPr>
            <a:spLocks noGrp="1"/>
          </p:cNvSpPr>
          <p:nvPr>
            <p:ph type="sldNum" sz="quarter" idx="10"/>
          </p:nvPr>
        </p:nvSpPr>
        <p:spPr/>
        <p:txBody>
          <a:bodyPr/>
          <a:lstStyle/>
          <a:p>
            <a:fld id="{2DF0E99E-B49E-4224-92A2-911A09942848}" type="slidenum">
              <a:rPr lang="en-NZ" smtClean="0">
                <a:solidFill>
                  <a:prstClr val="black"/>
                </a:solidFill>
              </a:rPr>
              <a:pPr/>
              <a:t>8</a:t>
            </a:fld>
            <a:endParaRPr lang="en-NZ">
              <a:solidFill>
                <a:prstClr val="black"/>
              </a:solidFill>
            </a:endParaRPr>
          </a:p>
        </p:txBody>
      </p:sp>
    </p:spTree>
    <p:extLst>
      <p:ext uri="{BB962C8B-B14F-4D97-AF65-F5344CB8AC3E}">
        <p14:creationId xmlns:p14="http://schemas.microsoft.com/office/powerpoint/2010/main" val="597435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Key messages</a:t>
            </a:r>
            <a:endParaRPr lang="en-NZ" dirty="0"/>
          </a:p>
        </p:txBody>
      </p:sp>
      <p:sp>
        <p:nvSpPr>
          <p:cNvPr id="4" name="Slide Number Placeholder 3"/>
          <p:cNvSpPr>
            <a:spLocks noGrp="1"/>
          </p:cNvSpPr>
          <p:nvPr>
            <p:ph type="sldNum" sz="quarter" idx="10"/>
          </p:nvPr>
        </p:nvSpPr>
        <p:spPr/>
        <p:txBody>
          <a:bodyPr/>
          <a:lstStyle/>
          <a:p>
            <a:fld id="{2DF0E99E-B49E-4224-92A2-911A09942848}" type="slidenum">
              <a:rPr lang="en-NZ" smtClean="0">
                <a:solidFill>
                  <a:prstClr val="black"/>
                </a:solidFill>
              </a:rPr>
              <a:pPr/>
              <a:t>9</a:t>
            </a:fld>
            <a:endParaRPr lang="en-NZ">
              <a:solidFill>
                <a:prstClr val="black"/>
              </a:solidFill>
            </a:endParaRPr>
          </a:p>
        </p:txBody>
      </p:sp>
    </p:spTree>
    <p:extLst>
      <p:ext uri="{BB962C8B-B14F-4D97-AF65-F5344CB8AC3E}">
        <p14:creationId xmlns:p14="http://schemas.microsoft.com/office/powerpoint/2010/main" val="1006004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11/25/2016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22273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11/25/2016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62161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11/25/2016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66063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11/25/2016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11/25/2016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64844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11/25/2016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84336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11/25/2016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62741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11/25/2016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95099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7" name="Rounded Rectangle 16"/>
          <p:cNvSpPr/>
          <p:nvPr userDrawn="1"/>
        </p:nvSpPr>
        <p:spPr>
          <a:xfrm>
            <a:off x="7093433" y="3685080"/>
            <a:ext cx="4791600" cy="30528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6" name="Rounded Rectangle 15"/>
          <p:cNvSpPr/>
          <p:nvPr userDrawn="1"/>
        </p:nvSpPr>
        <p:spPr>
          <a:xfrm>
            <a:off x="7107759" y="518259"/>
            <a:ext cx="4791600" cy="305280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5" name="Rounded Rectangle 14"/>
          <p:cNvSpPr/>
          <p:nvPr userDrawn="1"/>
        </p:nvSpPr>
        <p:spPr>
          <a:xfrm>
            <a:off x="3604722" y="2399830"/>
            <a:ext cx="3274916" cy="4320000"/>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2" name="Freeform 6"/>
          <p:cNvSpPr>
            <a:spLocks noChangeAspect="1"/>
          </p:cNvSpPr>
          <p:nvPr/>
        </p:nvSpPr>
        <p:spPr bwMode="auto">
          <a:xfrm>
            <a:off x="93437" y="72862"/>
            <a:ext cx="3274916" cy="1289407"/>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93436" y="72862"/>
            <a:ext cx="3274916" cy="1177440"/>
          </a:xfrm>
        </p:spPr>
        <p:txBody>
          <a:bodyPr anchor="b"/>
          <a:lstStyle>
            <a:lvl1pPr algn="l">
              <a:defRPr sz="3200" b="1">
                <a:latin typeface="Tekton Pro" panose="020F0603020208020904" pitchFamily="34" charset="0"/>
              </a:defRPr>
            </a:lvl1pPr>
          </a:lstStyle>
          <a:p>
            <a:r>
              <a:rPr lang="en-US" dirty="0"/>
              <a:t>Click to edit Master title style</a:t>
            </a:r>
          </a:p>
        </p:txBody>
      </p:sp>
      <p:sp>
        <p:nvSpPr>
          <p:cNvPr id="3" name="Content Placeholder 2"/>
          <p:cNvSpPr>
            <a:spLocks noGrp="1"/>
          </p:cNvSpPr>
          <p:nvPr>
            <p:ph idx="1"/>
          </p:nvPr>
        </p:nvSpPr>
        <p:spPr>
          <a:xfrm>
            <a:off x="7100596" y="519598"/>
            <a:ext cx="4791442" cy="3051461"/>
          </a:xfrm>
        </p:spPr>
        <p:txBody>
          <a:bodyPr>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4"/>
          </p:nvPr>
        </p:nvSpPr>
        <p:spPr>
          <a:xfrm>
            <a:off x="7100596" y="3697849"/>
            <a:ext cx="4791442" cy="3051461"/>
          </a:xfrm>
        </p:spPr>
        <p:txBody>
          <a:bodyPr>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ounded Rectangle 7"/>
          <p:cNvSpPr/>
          <p:nvPr userDrawn="1"/>
        </p:nvSpPr>
        <p:spPr>
          <a:xfrm>
            <a:off x="93436" y="2388400"/>
            <a:ext cx="3274916" cy="4320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1" name="Content Placeholder 2"/>
          <p:cNvSpPr>
            <a:spLocks noGrp="1"/>
          </p:cNvSpPr>
          <p:nvPr>
            <p:ph idx="15"/>
          </p:nvPr>
        </p:nvSpPr>
        <p:spPr>
          <a:xfrm>
            <a:off x="93436" y="2388400"/>
            <a:ext cx="3276000" cy="4320000"/>
          </a:xfrm>
        </p:spPr>
        <p:txBody>
          <a:bodyPr>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6"/>
          </p:nvPr>
        </p:nvSpPr>
        <p:spPr>
          <a:xfrm>
            <a:off x="3596475" y="2399830"/>
            <a:ext cx="3276000" cy="4320000"/>
          </a:xfrm>
        </p:spPr>
        <p:txBody>
          <a:bodyPr>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38112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7" name="Rounded Rectangle 16"/>
          <p:cNvSpPr/>
          <p:nvPr userDrawn="1"/>
        </p:nvSpPr>
        <p:spPr>
          <a:xfrm>
            <a:off x="6360008" y="1695449"/>
            <a:ext cx="4791600" cy="504243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6" name="Rounded Rectangle 15"/>
          <p:cNvSpPr/>
          <p:nvPr userDrawn="1"/>
        </p:nvSpPr>
        <p:spPr>
          <a:xfrm>
            <a:off x="740430" y="1669496"/>
            <a:ext cx="4791600" cy="507981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2" name="Freeform 6"/>
          <p:cNvSpPr>
            <a:spLocks noChangeAspect="1"/>
          </p:cNvSpPr>
          <p:nvPr/>
        </p:nvSpPr>
        <p:spPr bwMode="auto">
          <a:xfrm>
            <a:off x="0" y="-28575"/>
            <a:ext cx="12192000" cy="1362269"/>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93436" y="72862"/>
            <a:ext cx="11479439" cy="1177440"/>
          </a:xfrm>
        </p:spPr>
        <p:txBody>
          <a:bodyPr anchor="b"/>
          <a:lstStyle>
            <a:lvl1pPr algn="l">
              <a:defRPr sz="3200" b="1">
                <a:latin typeface="Tekton Pro" panose="020F0603020208020904" pitchFamily="34" charset="0"/>
              </a:defRPr>
            </a:lvl1pPr>
          </a:lstStyle>
          <a:p>
            <a:r>
              <a:rPr lang="en-US" dirty="0"/>
              <a:t>Click to edit Master title style</a:t>
            </a:r>
          </a:p>
        </p:txBody>
      </p:sp>
      <p:sp>
        <p:nvSpPr>
          <p:cNvPr id="3" name="Content Placeholder 2"/>
          <p:cNvSpPr>
            <a:spLocks noGrp="1"/>
          </p:cNvSpPr>
          <p:nvPr>
            <p:ph idx="1"/>
          </p:nvPr>
        </p:nvSpPr>
        <p:spPr>
          <a:xfrm>
            <a:off x="733425" y="1685923"/>
            <a:ext cx="4791442" cy="5063387"/>
          </a:xfrm>
        </p:spPr>
        <p:txBody>
          <a:bodyPr>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4"/>
          </p:nvPr>
        </p:nvSpPr>
        <p:spPr>
          <a:xfrm>
            <a:off x="6367171" y="1695450"/>
            <a:ext cx="4791442" cy="5053860"/>
          </a:xfrm>
        </p:spPr>
        <p:txBody>
          <a:bodyPr>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356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dirty="0"/>
              <a:t>Click icon to add picture</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11/25/2016</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30485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dirty="0"/>
              <a:t>Click icon to add picture</a:t>
            </a:r>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11/25/2016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267026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11/25/2016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205438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11/25/2016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13016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11/25/2016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86971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11/25/2016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532635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NZ"/>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AE81C75E-5DDC-49B4-B348-7B4BBFF5CEB6}" type="datetimeFigureOut">
              <a:rPr lang="en-NZ" smtClean="0">
                <a:solidFill>
                  <a:prstClr val="white">
                    <a:tint val="75000"/>
                  </a:prstClr>
                </a:solidFill>
              </a:rPr>
              <a:pPr/>
              <a:t>25/11/2016</a:t>
            </a:fld>
            <a:endParaRPr lang="en-NZ">
              <a:solidFill>
                <a:prstClr val="white">
                  <a:tint val="75000"/>
                </a:prstClr>
              </a:solidFill>
            </a:endParaRPr>
          </a:p>
        </p:txBody>
      </p:sp>
      <p:sp>
        <p:nvSpPr>
          <p:cNvPr id="5" name="Footer Placeholder 4"/>
          <p:cNvSpPr>
            <a:spLocks noGrp="1"/>
          </p:cNvSpPr>
          <p:nvPr>
            <p:ph type="ftr" sz="quarter" idx="11"/>
          </p:nvPr>
        </p:nvSpPr>
        <p:spPr/>
        <p:txBody>
          <a:bodyPr/>
          <a:lstStyle/>
          <a:p>
            <a:endParaRPr lang="en-NZ">
              <a:solidFill>
                <a:prstClr val="white">
                  <a:tint val="75000"/>
                </a:prstClr>
              </a:solidFill>
            </a:endParaRPr>
          </a:p>
        </p:txBody>
      </p:sp>
      <p:sp>
        <p:nvSpPr>
          <p:cNvPr id="6" name="Slide Number Placeholder 5"/>
          <p:cNvSpPr>
            <a:spLocks noGrp="1"/>
          </p:cNvSpPr>
          <p:nvPr>
            <p:ph type="sldNum" sz="quarter" idx="12"/>
          </p:nvPr>
        </p:nvSpPr>
        <p:spPr/>
        <p:txBody>
          <a:bodyPr/>
          <a:lstStyle/>
          <a:p>
            <a:fld id="{3160B3A9-730B-4630-AF2F-B83D72C86865}"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481600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AE81C75E-5DDC-49B4-B348-7B4BBFF5CEB6}" type="datetimeFigureOut">
              <a:rPr lang="en-NZ" smtClean="0">
                <a:solidFill>
                  <a:prstClr val="white">
                    <a:tint val="75000"/>
                  </a:prstClr>
                </a:solidFill>
              </a:rPr>
              <a:pPr/>
              <a:t>25/11/2016</a:t>
            </a:fld>
            <a:endParaRPr lang="en-NZ">
              <a:solidFill>
                <a:prstClr val="white">
                  <a:tint val="75000"/>
                </a:prstClr>
              </a:solidFill>
            </a:endParaRPr>
          </a:p>
        </p:txBody>
      </p:sp>
      <p:sp>
        <p:nvSpPr>
          <p:cNvPr id="5" name="Footer Placeholder 4"/>
          <p:cNvSpPr>
            <a:spLocks noGrp="1"/>
          </p:cNvSpPr>
          <p:nvPr>
            <p:ph type="ftr" sz="quarter" idx="11"/>
          </p:nvPr>
        </p:nvSpPr>
        <p:spPr/>
        <p:txBody>
          <a:bodyPr/>
          <a:lstStyle/>
          <a:p>
            <a:endParaRPr lang="en-NZ">
              <a:solidFill>
                <a:prstClr val="white">
                  <a:tint val="75000"/>
                </a:prstClr>
              </a:solidFill>
            </a:endParaRPr>
          </a:p>
        </p:txBody>
      </p:sp>
      <p:sp>
        <p:nvSpPr>
          <p:cNvPr id="6" name="Slide Number Placeholder 5"/>
          <p:cNvSpPr>
            <a:spLocks noGrp="1"/>
          </p:cNvSpPr>
          <p:nvPr>
            <p:ph type="sldNum" sz="quarter" idx="12"/>
          </p:nvPr>
        </p:nvSpPr>
        <p:spPr/>
        <p:txBody>
          <a:bodyPr/>
          <a:lstStyle/>
          <a:p>
            <a:fld id="{3160B3A9-730B-4630-AF2F-B83D72C86865}"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8369169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81C75E-5DDC-49B4-B348-7B4BBFF5CEB6}" type="datetimeFigureOut">
              <a:rPr lang="en-NZ" smtClean="0">
                <a:solidFill>
                  <a:prstClr val="white">
                    <a:tint val="75000"/>
                  </a:prstClr>
                </a:solidFill>
              </a:rPr>
              <a:pPr/>
              <a:t>25/11/2016</a:t>
            </a:fld>
            <a:endParaRPr lang="en-NZ">
              <a:solidFill>
                <a:prstClr val="white">
                  <a:tint val="75000"/>
                </a:prstClr>
              </a:solidFill>
            </a:endParaRPr>
          </a:p>
        </p:txBody>
      </p:sp>
      <p:sp>
        <p:nvSpPr>
          <p:cNvPr id="5" name="Footer Placeholder 4"/>
          <p:cNvSpPr>
            <a:spLocks noGrp="1"/>
          </p:cNvSpPr>
          <p:nvPr>
            <p:ph type="ftr" sz="quarter" idx="11"/>
          </p:nvPr>
        </p:nvSpPr>
        <p:spPr/>
        <p:txBody>
          <a:bodyPr/>
          <a:lstStyle/>
          <a:p>
            <a:endParaRPr lang="en-NZ">
              <a:solidFill>
                <a:prstClr val="white">
                  <a:tint val="75000"/>
                </a:prstClr>
              </a:solidFill>
            </a:endParaRPr>
          </a:p>
        </p:txBody>
      </p:sp>
      <p:sp>
        <p:nvSpPr>
          <p:cNvPr id="6" name="Slide Number Placeholder 5"/>
          <p:cNvSpPr>
            <a:spLocks noGrp="1"/>
          </p:cNvSpPr>
          <p:nvPr>
            <p:ph type="sldNum" sz="quarter" idx="12"/>
          </p:nvPr>
        </p:nvSpPr>
        <p:spPr/>
        <p:txBody>
          <a:bodyPr/>
          <a:lstStyle/>
          <a:p>
            <a:fld id="{3160B3A9-730B-4630-AF2F-B83D72C86865}"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33420927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AE81C75E-5DDC-49B4-B348-7B4BBFF5CEB6}" type="datetimeFigureOut">
              <a:rPr lang="en-NZ" smtClean="0">
                <a:solidFill>
                  <a:prstClr val="white">
                    <a:tint val="75000"/>
                  </a:prstClr>
                </a:solidFill>
              </a:rPr>
              <a:pPr/>
              <a:t>25/11/2016</a:t>
            </a:fld>
            <a:endParaRPr lang="en-NZ">
              <a:solidFill>
                <a:prstClr val="white">
                  <a:tint val="75000"/>
                </a:prstClr>
              </a:solidFill>
            </a:endParaRPr>
          </a:p>
        </p:txBody>
      </p:sp>
      <p:sp>
        <p:nvSpPr>
          <p:cNvPr id="6" name="Footer Placeholder 5"/>
          <p:cNvSpPr>
            <a:spLocks noGrp="1"/>
          </p:cNvSpPr>
          <p:nvPr>
            <p:ph type="ftr" sz="quarter" idx="11"/>
          </p:nvPr>
        </p:nvSpPr>
        <p:spPr/>
        <p:txBody>
          <a:bodyPr/>
          <a:lstStyle/>
          <a:p>
            <a:endParaRPr lang="en-NZ">
              <a:solidFill>
                <a:prstClr val="white">
                  <a:tint val="75000"/>
                </a:prstClr>
              </a:solidFill>
            </a:endParaRPr>
          </a:p>
        </p:txBody>
      </p:sp>
      <p:sp>
        <p:nvSpPr>
          <p:cNvPr id="7" name="Slide Number Placeholder 6"/>
          <p:cNvSpPr>
            <a:spLocks noGrp="1"/>
          </p:cNvSpPr>
          <p:nvPr>
            <p:ph type="sldNum" sz="quarter" idx="12"/>
          </p:nvPr>
        </p:nvSpPr>
        <p:spPr/>
        <p:txBody>
          <a:bodyPr/>
          <a:lstStyle/>
          <a:p>
            <a:fld id="{3160B3A9-730B-4630-AF2F-B83D72C86865}"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27583992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AE81C75E-5DDC-49B4-B348-7B4BBFF5CEB6}" type="datetimeFigureOut">
              <a:rPr lang="en-NZ" smtClean="0">
                <a:solidFill>
                  <a:prstClr val="white">
                    <a:tint val="75000"/>
                  </a:prstClr>
                </a:solidFill>
              </a:rPr>
              <a:pPr/>
              <a:t>25/11/2016</a:t>
            </a:fld>
            <a:endParaRPr lang="en-NZ">
              <a:solidFill>
                <a:prstClr val="white">
                  <a:tint val="75000"/>
                </a:prstClr>
              </a:solidFill>
            </a:endParaRPr>
          </a:p>
        </p:txBody>
      </p:sp>
      <p:sp>
        <p:nvSpPr>
          <p:cNvPr id="8" name="Footer Placeholder 7"/>
          <p:cNvSpPr>
            <a:spLocks noGrp="1"/>
          </p:cNvSpPr>
          <p:nvPr>
            <p:ph type="ftr" sz="quarter" idx="11"/>
          </p:nvPr>
        </p:nvSpPr>
        <p:spPr/>
        <p:txBody>
          <a:bodyPr/>
          <a:lstStyle/>
          <a:p>
            <a:endParaRPr lang="en-NZ">
              <a:solidFill>
                <a:prstClr val="white">
                  <a:tint val="75000"/>
                </a:prstClr>
              </a:solidFill>
            </a:endParaRPr>
          </a:p>
        </p:txBody>
      </p:sp>
      <p:sp>
        <p:nvSpPr>
          <p:cNvPr id="9" name="Slide Number Placeholder 8"/>
          <p:cNvSpPr>
            <a:spLocks noGrp="1"/>
          </p:cNvSpPr>
          <p:nvPr>
            <p:ph type="sldNum" sz="quarter" idx="12"/>
          </p:nvPr>
        </p:nvSpPr>
        <p:spPr/>
        <p:txBody>
          <a:bodyPr/>
          <a:lstStyle/>
          <a:p>
            <a:fld id="{3160B3A9-730B-4630-AF2F-B83D72C86865}"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11369525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AE81C75E-5DDC-49B4-B348-7B4BBFF5CEB6}" type="datetimeFigureOut">
              <a:rPr lang="en-NZ" smtClean="0">
                <a:solidFill>
                  <a:prstClr val="white">
                    <a:tint val="75000"/>
                  </a:prstClr>
                </a:solidFill>
              </a:rPr>
              <a:pPr/>
              <a:t>25/11/2016</a:t>
            </a:fld>
            <a:endParaRPr lang="en-NZ">
              <a:solidFill>
                <a:prstClr val="white">
                  <a:tint val="75000"/>
                </a:prstClr>
              </a:solidFill>
            </a:endParaRPr>
          </a:p>
        </p:txBody>
      </p:sp>
      <p:sp>
        <p:nvSpPr>
          <p:cNvPr id="4" name="Footer Placeholder 3"/>
          <p:cNvSpPr>
            <a:spLocks noGrp="1"/>
          </p:cNvSpPr>
          <p:nvPr>
            <p:ph type="ftr" sz="quarter" idx="11"/>
          </p:nvPr>
        </p:nvSpPr>
        <p:spPr/>
        <p:txBody>
          <a:bodyPr/>
          <a:lstStyle/>
          <a:p>
            <a:endParaRPr lang="en-NZ">
              <a:solidFill>
                <a:prstClr val="white">
                  <a:tint val="75000"/>
                </a:prstClr>
              </a:solidFill>
            </a:endParaRPr>
          </a:p>
        </p:txBody>
      </p:sp>
      <p:sp>
        <p:nvSpPr>
          <p:cNvPr id="5" name="Slide Number Placeholder 4"/>
          <p:cNvSpPr>
            <a:spLocks noGrp="1"/>
          </p:cNvSpPr>
          <p:nvPr>
            <p:ph type="sldNum" sz="quarter" idx="12"/>
          </p:nvPr>
        </p:nvSpPr>
        <p:spPr/>
        <p:txBody>
          <a:bodyPr/>
          <a:lstStyle/>
          <a:p>
            <a:fld id="{3160B3A9-730B-4630-AF2F-B83D72C86865}"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21620258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81C75E-5DDC-49B4-B348-7B4BBFF5CEB6}" type="datetimeFigureOut">
              <a:rPr lang="en-NZ" smtClean="0">
                <a:solidFill>
                  <a:prstClr val="white">
                    <a:tint val="75000"/>
                  </a:prstClr>
                </a:solidFill>
              </a:rPr>
              <a:pPr/>
              <a:t>25/11/2016</a:t>
            </a:fld>
            <a:endParaRPr lang="en-NZ">
              <a:solidFill>
                <a:prstClr val="white">
                  <a:tint val="75000"/>
                </a:prstClr>
              </a:solidFill>
            </a:endParaRPr>
          </a:p>
        </p:txBody>
      </p:sp>
      <p:sp>
        <p:nvSpPr>
          <p:cNvPr id="3" name="Footer Placeholder 2"/>
          <p:cNvSpPr>
            <a:spLocks noGrp="1"/>
          </p:cNvSpPr>
          <p:nvPr>
            <p:ph type="ftr" sz="quarter" idx="11"/>
          </p:nvPr>
        </p:nvSpPr>
        <p:spPr/>
        <p:txBody>
          <a:bodyPr/>
          <a:lstStyle/>
          <a:p>
            <a:endParaRPr lang="en-NZ">
              <a:solidFill>
                <a:prstClr val="white">
                  <a:tint val="75000"/>
                </a:prstClr>
              </a:solidFill>
            </a:endParaRPr>
          </a:p>
        </p:txBody>
      </p:sp>
      <p:sp>
        <p:nvSpPr>
          <p:cNvPr id="4" name="Slide Number Placeholder 3"/>
          <p:cNvSpPr>
            <a:spLocks noGrp="1"/>
          </p:cNvSpPr>
          <p:nvPr>
            <p:ph type="sldNum" sz="quarter" idx="12"/>
          </p:nvPr>
        </p:nvSpPr>
        <p:spPr/>
        <p:txBody>
          <a:bodyPr/>
          <a:lstStyle/>
          <a:p>
            <a:fld id="{3160B3A9-730B-4630-AF2F-B83D72C86865}"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11772737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81C75E-5DDC-49B4-B348-7B4BBFF5CEB6}" type="datetimeFigureOut">
              <a:rPr lang="en-NZ" smtClean="0">
                <a:solidFill>
                  <a:prstClr val="white">
                    <a:tint val="75000"/>
                  </a:prstClr>
                </a:solidFill>
              </a:rPr>
              <a:pPr/>
              <a:t>25/11/2016</a:t>
            </a:fld>
            <a:endParaRPr lang="en-NZ">
              <a:solidFill>
                <a:prstClr val="white">
                  <a:tint val="75000"/>
                </a:prstClr>
              </a:solidFill>
            </a:endParaRPr>
          </a:p>
        </p:txBody>
      </p:sp>
      <p:sp>
        <p:nvSpPr>
          <p:cNvPr id="6" name="Footer Placeholder 5"/>
          <p:cNvSpPr>
            <a:spLocks noGrp="1"/>
          </p:cNvSpPr>
          <p:nvPr>
            <p:ph type="ftr" sz="quarter" idx="11"/>
          </p:nvPr>
        </p:nvSpPr>
        <p:spPr/>
        <p:txBody>
          <a:bodyPr/>
          <a:lstStyle/>
          <a:p>
            <a:endParaRPr lang="en-NZ">
              <a:solidFill>
                <a:prstClr val="white">
                  <a:tint val="75000"/>
                </a:prstClr>
              </a:solidFill>
            </a:endParaRPr>
          </a:p>
        </p:txBody>
      </p:sp>
      <p:sp>
        <p:nvSpPr>
          <p:cNvPr id="7" name="Slide Number Placeholder 6"/>
          <p:cNvSpPr>
            <a:spLocks noGrp="1"/>
          </p:cNvSpPr>
          <p:nvPr>
            <p:ph type="sldNum" sz="quarter" idx="12"/>
          </p:nvPr>
        </p:nvSpPr>
        <p:spPr/>
        <p:txBody>
          <a:bodyPr/>
          <a:lstStyle/>
          <a:p>
            <a:fld id="{3160B3A9-730B-4630-AF2F-B83D72C86865}"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1610114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11/25/2016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81C75E-5DDC-49B4-B348-7B4BBFF5CEB6}" type="datetimeFigureOut">
              <a:rPr lang="en-NZ" smtClean="0">
                <a:solidFill>
                  <a:prstClr val="white">
                    <a:tint val="75000"/>
                  </a:prstClr>
                </a:solidFill>
              </a:rPr>
              <a:pPr/>
              <a:t>25/11/2016</a:t>
            </a:fld>
            <a:endParaRPr lang="en-NZ">
              <a:solidFill>
                <a:prstClr val="white">
                  <a:tint val="75000"/>
                </a:prstClr>
              </a:solidFill>
            </a:endParaRPr>
          </a:p>
        </p:txBody>
      </p:sp>
      <p:sp>
        <p:nvSpPr>
          <p:cNvPr id="6" name="Footer Placeholder 5"/>
          <p:cNvSpPr>
            <a:spLocks noGrp="1"/>
          </p:cNvSpPr>
          <p:nvPr>
            <p:ph type="ftr" sz="quarter" idx="11"/>
          </p:nvPr>
        </p:nvSpPr>
        <p:spPr/>
        <p:txBody>
          <a:bodyPr/>
          <a:lstStyle/>
          <a:p>
            <a:endParaRPr lang="en-NZ">
              <a:solidFill>
                <a:prstClr val="white">
                  <a:tint val="75000"/>
                </a:prstClr>
              </a:solidFill>
            </a:endParaRPr>
          </a:p>
        </p:txBody>
      </p:sp>
      <p:sp>
        <p:nvSpPr>
          <p:cNvPr id="7" name="Slide Number Placeholder 6"/>
          <p:cNvSpPr>
            <a:spLocks noGrp="1"/>
          </p:cNvSpPr>
          <p:nvPr>
            <p:ph type="sldNum" sz="quarter" idx="12"/>
          </p:nvPr>
        </p:nvSpPr>
        <p:spPr/>
        <p:txBody>
          <a:bodyPr/>
          <a:lstStyle/>
          <a:p>
            <a:fld id="{3160B3A9-730B-4630-AF2F-B83D72C86865}"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38285800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AE81C75E-5DDC-49B4-B348-7B4BBFF5CEB6}" type="datetimeFigureOut">
              <a:rPr lang="en-NZ" smtClean="0">
                <a:solidFill>
                  <a:prstClr val="white">
                    <a:tint val="75000"/>
                  </a:prstClr>
                </a:solidFill>
              </a:rPr>
              <a:pPr/>
              <a:t>25/11/2016</a:t>
            </a:fld>
            <a:endParaRPr lang="en-NZ">
              <a:solidFill>
                <a:prstClr val="white">
                  <a:tint val="75000"/>
                </a:prstClr>
              </a:solidFill>
            </a:endParaRPr>
          </a:p>
        </p:txBody>
      </p:sp>
      <p:sp>
        <p:nvSpPr>
          <p:cNvPr id="5" name="Footer Placeholder 4"/>
          <p:cNvSpPr>
            <a:spLocks noGrp="1"/>
          </p:cNvSpPr>
          <p:nvPr>
            <p:ph type="ftr" sz="quarter" idx="11"/>
          </p:nvPr>
        </p:nvSpPr>
        <p:spPr/>
        <p:txBody>
          <a:bodyPr/>
          <a:lstStyle/>
          <a:p>
            <a:endParaRPr lang="en-NZ">
              <a:solidFill>
                <a:prstClr val="white">
                  <a:tint val="75000"/>
                </a:prstClr>
              </a:solidFill>
            </a:endParaRPr>
          </a:p>
        </p:txBody>
      </p:sp>
      <p:sp>
        <p:nvSpPr>
          <p:cNvPr id="6" name="Slide Number Placeholder 5"/>
          <p:cNvSpPr>
            <a:spLocks noGrp="1"/>
          </p:cNvSpPr>
          <p:nvPr>
            <p:ph type="sldNum" sz="quarter" idx="12"/>
          </p:nvPr>
        </p:nvSpPr>
        <p:spPr/>
        <p:txBody>
          <a:bodyPr/>
          <a:lstStyle/>
          <a:p>
            <a:fld id="{3160B3A9-730B-4630-AF2F-B83D72C86865}"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33801637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AE81C75E-5DDC-49B4-B348-7B4BBFF5CEB6}" type="datetimeFigureOut">
              <a:rPr lang="en-NZ" smtClean="0">
                <a:solidFill>
                  <a:prstClr val="white">
                    <a:tint val="75000"/>
                  </a:prstClr>
                </a:solidFill>
              </a:rPr>
              <a:pPr/>
              <a:t>25/11/2016</a:t>
            </a:fld>
            <a:endParaRPr lang="en-NZ">
              <a:solidFill>
                <a:prstClr val="white">
                  <a:tint val="75000"/>
                </a:prstClr>
              </a:solidFill>
            </a:endParaRPr>
          </a:p>
        </p:txBody>
      </p:sp>
      <p:sp>
        <p:nvSpPr>
          <p:cNvPr id="5" name="Footer Placeholder 4"/>
          <p:cNvSpPr>
            <a:spLocks noGrp="1"/>
          </p:cNvSpPr>
          <p:nvPr>
            <p:ph type="ftr" sz="quarter" idx="11"/>
          </p:nvPr>
        </p:nvSpPr>
        <p:spPr/>
        <p:txBody>
          <a:bodyPr/>
          <a:lstStyle/>
          <a:p>
            <a:endParaRPr lang="en-NZ">
              <a:solidFill>
                <a:prstClr val="white">
                  <a:tint val="75000"/>
                </a:prstClr>
              </a:solidFill>
            </a:endParaRPr>
          </a:p>
        </p:txBody>
      </p:sp>
      <p:sp>
        <p:nvSpPr>
          <p:cNvPr id="6" name="Slide Number Placeholder 5"/>
          <p:cNvSpPr>
            <a:spLocks noGrp="1"/>
          </p:cNvSpPr>
          <p:nvPr>
            <p:ph type="sldNum" sz="quarter" idx="12"/>
          </p:nvPr>
        </p:nvSpPr>
        <p:spPr/>
        <p:txBody>
          <a:bodyPr/>
          <a:lstStyle/>
          <a:p>
            <a:fld id="{3160B3A9-730B-4630-AF2F-B83D72C86865}" type="slidenum">
              <a:rPr lang="en-NZ" smtClean="0">
                <a:solidFill>
                  <a:prstClr val="white">
                    <a:tint val="75000"/>
                  </a:prstClr>
                </a:solidFill>
              </a:rPr>
              <a:pPr/>
              <a:t>‹#›</a:t>
            </a:fld>
            <a:endParaRPr lang="en-NZ">
              <a:solidFill>
                <a:prstClr val="white">
                  <a:tint val="75000"/>
                </a:prstClr>
              </a:solidFill>
            </a:endParaRPr>
          </a:p>
        </p:txBody>
      </p:sp>
    </p:spTree>
    <p:extLst>
      <p:ext uri="{BB962C8B-B14F-4D97-AF65-F5344CB8AC3E}">
        <p14:creationId xmlns:p14="http://schemas.microsoft.com/office/powerpoint/2010/main" val="36823442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NZ"/>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97C193DF-40A0-4BF6-947C-6E6FDDF9C57A}" type="datetimeFigureOut">
              <a:rPr lang="en-NZ" smtClean="0">
                <a:solidFill>
                  <a:prstClr val="black">
                    <a:tint val="75000"/>
                  </a:prstClr>
                </a:solidFill>
              </a:rPr>
              <a:pPr/>
              <a:t>25/11/2016</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0A24B850-4A65-4E40-8B69-55796F0D1D90}"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27845589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97C193DF-40A0-4BF6-947C-6E6FDDF9C57A}" type="datetimeFigureOut">
              <a:rPr lang="en-NZ" smtClean="0">
                <a:solidFill>
                  <a:prstClr val="black">
                    <a:tint val="75000"/>
                  </a:prstClr>
                </a:solidFill>
              </a:rPr>
              <a:pPr/>
              <a:t>25/11/2016</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0A24B850-4A65-4E40-8B69-55796F0D1D90}"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912194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C193DF-40A0-4BF6-947C-6E6FDDF9C57A}" type="datetimeFigureOut">
              <a:rPr lang="en-NZ" smtClean="0">
                <a:solidFill>
                  <a:prstClr val="black">
                    <a:tint val="75000"/>
                  </a:prstClr>
                </a:solidFill>
              </a:rPr>
              <a:pPr/>
              <a:t>25/11/2016</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0A24B850-4A65-4E40-8B69-55796F0D1D90}"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621503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97C193DF-40A0-4BF6-947C-6E6FDDF9C57A}" type="datetimeFigureOut">
              <a:rPr lang="en-NZ" smtClean="0">
                <a:solidFill>
                  <a:prstClr val="black">
                    <a:tint val="75000"/>
                  </a:prstClr>
                </a:solidFill>
              </a:rPr>
              <a:pPr/>
              <a:t>25/11/2016</a:t>
            </a:fld>
            <a:endParaRPr lang="en-NZ">
              <a:solidFill>
                <a:prstClr val="black">
                  <a:tint val="75000"/>
                </a:prstClr>
              </a:solidFill>
            </a:endParaRPr>
          </a:p>
        </p:txBody>
      </p:sp>
      <p:sp>
        <p:nvSpPr>
          <p:cNvPr id="6" name="Footer Placeholder 5"/>
          <p:cNvSpPr>
            <a:spLocks noGrp="1"/>
          </p:cNvSpPr>
          <p:nvPr>
            <p:ph type="ftr" sz="quarter" idx="11"/>
          </p:nvPr>
        </p:nvSpPr>
        <p:spPr/>
        <p:txBody>
          <a:bodyPr/>
          <a:lstStyle/>
          <a:p>
            <a:endParaRPr lang="en-NZ">
              <a:solidFill>
                <a:prstClr val="black">
                  <a:tint val="75000"/>
                </a:prstClr>
              </a:solidFill>
            </a:endParaRPr>
          </a:p>
        </p:txBody>
      </p:sp>
      <p:sp>
        <p:nvSpPr>
          <p:cNvPr id="7" name="Slide Number Placeholder 6"/>
          <p:cNvSpPr>
            <a:spLocks noGrp="1"/>
          </p:cNvSpPr>
          <p:nvPr>
            <p:ph type="sldNum" sz="quarter" idx="12"/>
          </p:nvPr>
        </p:nvSpPr>
        <p:spPr/>
        <p:txBody>
          <a:bodyPr/>
          <a:lstStyle/>
          <a:p>
            <a:fld id="{0A24B850-4A65-4E40-8B69-55796F0D1D90}"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41084052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NZ"/>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97C193DF-40A0-4BF6-947C-6E6FDDF9C57A}" type="datetimeFigureOut">
              <a:rPr lang="en-NZ" smtClean="0">
                <a:solidFill>
                  <a:prstClr val="black">
                    <a:tint val="75000"/>
                  </a:prstClr>
                </a:solidFill>
              </a:rPr>
              <a:pPr/>
              <a:t>25/11/2016</a:t>
            </a:fld>
            <a:endParaRPr lang="en-NZ">
              <a:solidFill>
                <a:prstClr val="black">
                  <a:tint val="75000"/>
                </a:prstClr>
              </a:solidFill>
            </a:endParaRPr>
          </a:p>
        </p:txBody>
      </p:sp>
      <p:sp>
        <p:nvSpPr>
          <p:cNvPr id="8" name="Footer Placeholder 7"/>
          <p:cNvSpPr>
            <a:spLocks noGrp="1"/>
          </p:cNvSpPr>
          <p:nvPr>
            <p:ph type="ftr" sz="quarter" idx="11"/>
          </p:nvPr>
        </p:nvSpPr>
        <p:spPr/>
        <p:txBody>
          <a:bodyPr/>
          <a:lstStyle/>
          <a:p>
            <a:endParaRPr lang="en-NZ">
              <a:solidFill>
                <a:prstClr val="black">
                  <a:tint val="75000"/>
                </a:prstClr>
              </a:solidFill>
            </a:endParaRPr>
          </a:p>
        </p:txBody>
      </p:sp>
      <p:sp>
        <p:nvSpPr>
          <p:cNvPr id="9" name="Slide Number Placeholder 8"/>
          <p:cNvSpPr>
            <a:spLocks noGrp="1"/>
          </p:cNvSpPr>
          <p:nvPr>
            <p:ph type="sldNum" sz="quarter" idx="12"/>
          </p:nvPr>
        </p:nvSpPr>
        <p:spPr/>
        <p:txBody>
          <a:bodyPr/>
          <a:lstStyle/>
          <a:p>
            <a:fld id="{0A24B850-4A65-4E40-8B69-55796F0D1D90}"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7754260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97C193DF-40A0-4BF6-947C-6E6FDDF9C57A}" type="datetimeFigureOut">
              <a:rPr lang="en-NZ" smtClean="0">
                <a:solidFill>
                  <a:prstClr val="black">
                    <a:tint val="75000"/>
                  </a:prstClr>
                </a:solidFill>
              </a:rPr>
              <a:pPr/>
              <a:t>25/11/2016</a:t>
            </a:fld>
            <a:endParaRPr lang="en-NZ">
              <a:solidFill>
                <a:prstClr val="black">
                  <a:tint val="75000"/>
                </a:prstClr>
              </a:solidFill>
            </a:endParaRPr>
          </a:p>
        </p:txBody>
      </p:sp>
      <p:sp>
        <p:nvSpPr>
          <p:cNvPr id="4" name="Footer Placeholder 3"/>
          <p:cNvSpPr>
            <a:spLocks noGrp="1"/>
          </p:cNvSpPr>
          <p:nvPr>
            <p:ph type="ftr" sz="quarter" idx="11"/>
          </p:nvPr>
        </p:nvSpPr>
        <p:spPr/>
        <p:txBody>
          <a:bodyPr/>
          <a:lstStyle/>
          <a:p>
            <a:endParaRPr lang="en-NZ">
              <a:solidFill>
                <a:prstClr val="black">
                  <a:tint val="75000"/>
                </a:prstClr>
              </a:solidFill>
            </a:endParaRPr>
          </a:p>
        </p:txBody>
      </p:sp>
      <p:sp>
        <p:nvSpPr>
          <p:cNvPr id="5" name="Slide Number Placeholder 4"/>
          <p:cNvSpPr>
            <a:spLocks noGrp="1"/>
          </p:cNvSpPr>
          <p:nvPr>
            <p:ph type="sldNum" sz="quarter" idx="12"/>
          </p:nvPr>
        </p:nvSpPr>
        <p:spPr/>
        <p:txBody>
          <a:bodyPr/>
          <a:lstStyle/>
          <a:p>
            <a:fld id="{0A24B850-4A65-4E40-8B69-55796F0D1D90}"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22834433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C193DF-40A0-4BF6-947C-6E6FDDF9C57A}" type="datetimeFigureOut">
              <a:rPr lang="en-NZ" smtClean="0">
                <a:solidFill>
                  <a:prstClr val="black">
                    <a:tint val="75000"/>
                  </a:prstClr>
                </a:solidFill>
              </a:rPr>
              <a:pPr/>
              <a:t>25/11/2016</a:t>
            </a:fld>
            <a:endParaRPr lang="en-NZ">
              <a:solidFill>
                <a:prstClr val="black">
                  <a:tint val="75000"/>
                </a:prstClr>
              </a:solidFill>
            </a:endParaRPr>
          </a:p>
        </p:txBody>
      </p:sp>
      <p:sp>
        <p:nvSpPr>
          <p:cNvPr id="3" name="Footer Placeholder 2"/>
          <p:cNvSpPr>
            <a:spLocks noGrp="1"/>
          </p:cNvSpPr>
          <p:nvPr>
            <p:ph type="ftr" sz="quarter" idx="11"/>
          </p:nvPr>
        </p:nvSpPr>
        <p:spPr/>
        <p:txBody>
          <a:bodyPr/>
          <a:lstStyle/>
          <a:p>
            <a:endParaRPr lang="en-NZ">
              <a:solidFill>
                <a:prstClr val="black">
                  <a:tint val="75000"/>
                </a:prstClr>
              </a:solidFill>
            </a:endParaRPr>
          </a:p>
        </p:txBody>
      </p:sp>
      <p:sp>
        <p:nvSpPr>
          <p:cNvPr id="4" name="Slide Number Placeholder 3"/>
          <p:cNvSpPr>
            <a:spLocks noGrp="1"/>
          </p:cNvSpPr>
          <p:nvPr>
            <p:ph type="sldNum" sz="quarter" idx="12"/>
          </p:nvPr>
        </p:nvSpPr>
        <p:spPr/>
        <p:txBody>
          <a:bodyPr/>
          <a:lstStyle/>
          <a:p>
            <a:fld id="{0A24B850-4A65-4E40-8B69-55796F0D1D90}"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474603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NZ"/>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C193DF-40A0-4BF6-947C-6E6FDDF9C57A}" type="datetimeFigureOut">
              <a:rPr lang="en-NZ" smtClean="0">
                <a:solidFill>
                  <a:prstClr val="black">
                    <a:tint val="75000"/>
                  </a:prstClr>
                </a:solidFill>
              </a:rPr>
              <a:pPr/>
              <a:t>25/11/2016</a:t>
            </a:fld>
            <a:endParaRPr lang="en-NZ">
              <a:solidFill>
                <a:prstClr val="black">
                  <a:tint val="75000"/>
                </a:prstClr>
              </a:solidFill>
            </a:endParaRPr>
          </a:p>
        </p:txBody>
      </p:sp>
      <p:sp>
        <p:nvSpPr>
          <p:cNvPr id="6" name="Footer Placeholder 5"/>
          <p:cNvSpPr>
            <a:spLocks noGrp="1"/>
          </p:cNvSpPr>
          <p:nvPr>
            <p:ph type="ftr" sz="quarter" idx="11"/>
          </p:nvPr>
        </p:nvSpPr>
        <p:spPr/>
        <p:txBody>
          <a:bodyPr/>
          <a:lstStyle/>
          <a:p>
            <a:endParaRPr lang="en-NZ">
              <a:solidFill>
                <a:prstClr val="black">
                  <a:tint val="75000"/>
                </a:prstClr>
              </a:solidFill>
            </a:endParaRPr>
          </a:p>
        </p:txBody>
      </p:sp>
      <p:sp>
        <p:nvSpPr>
          <p:cNvPr id="7" name="Slide Number Placeholder 6"/>
          <p:cNvSpPr>
            <a:spLocks noGrp="1"/>
          </p:cNvSpPr>
          <p:nvPr>
            <p:ph type="sldNum" sz="quarter" idx="12"/>
          </p:nvPr>
        </p:nvSpPr>
        <p:spPr/>
        <p:txBody>
          <a:bodyPr/>
          <a:lstStyle/>
          <a:p>
            <a:fld id="{0A24B850-4A65-4E40-8B69-55796F0D1D90}"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32257507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NZ"/>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C193DF-40A0-4BF6-947C-6E6FDDF9C57A}" type="datetimeFigureOut">
              <a:rPr lang="en-NZ" smtClean="0">
                <a:solidFill>
                  <a:prstClr val="black">
                    <a:tint val="75000"/>
                  </a:prstClr>
                </a:solidFill>
              </a:rPr>
              <a:pPr/>
              <a:t>25/11/2016</a:t>
            </a:fld>
            <a:endParaRPr lang="en-NZ">
              <a:solidFill>
                <a:prstClr val="black">
                  <a:tint val="75000"/>
                </a:prstClr>
              </a:solidFill>
            </a:endParaRPr>
          </a:p>
        </p:txBody>
      </p:sp>
      <p:sp>
        <p:nvSpPr>
          <p:cNvPr id="6" name="Footer Placeholder 5"/>
          <p:cNvSpPr>
            <a:spLocks noGrp="1"/>
          </p:cNvSpPr>
          <p:nvPr>
            <p:ph type="ftr" sz="quarter" idx="11"/>
          </p:nvPr>
        </p:nvSpPr>
        <p:spPr/>
        <p:txBody>
          <a:bodyPr/>
          <a:lstStyle/>
          <a:p>
            <a:endParaRPr lang="en-NZ">
              <a:solidFill>
                <a:prstClr val="black">
                  <a:tint val="75000"/>
                </a:prstClr>
              </a:solidFill>
            </a:endParaRPr>
          </a:p>
        </p:txBody>
      </p:sp>
      <p:sp>
        <p:nvSpPr>
          <p:cNvPr id="7" name="Slide Number Placeholder 6"/>
          <p:cNvSpPr>
            <a:spLocks noGrp="1"/>
          </p:cNvSpPr>
          <p:nvPr>
            <p:ph type="sldNum" sz="quarter" idx="12"/>
          </p:nvPr>
        </p:nvSpPr>
        <p:spPr/>
        <p:txBody>
          <a:bodyPr/>
          <a:lstStyle/>
          <a:p>
            <a:fld id="{0A24B850-4A65-4E40-8B69-55796F0D1D90}"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41375740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97C193DF-40A0-4BF6-947C-6E6FDDF9C57A}" type="datetimeFigureOut">
              <a:rPr lang="en-NZ" smtClean="0">
                <a:solidFill>
                  <a:prstClr val="black">
                    <a:tint val="75000"/>
                  </a:prstClr>
                </a:solidFill>
              </a:rPr>
              <a:pPr/>
              <a:t>25/11/2016</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0A24B850-4A65-4E40-8B69-55796F0D1D90}"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7826716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97C193DF-40A0-4BF6-947C-6E6FDDF9C57A}" type="datetimeFigureOut">
              <a:rPr lang="en-NZ" smtClean="0">
                <a:solidFill>
                  <a:prstClr val="black">
                    <a:tint val="75000"/>
                  </a:prstClr>
                </a:solidFill>
              </a:rPr>
              <a:pPr/>
              <a:t>25/11/2016</a:t>
            </a:fld>
            <a:endParaRPr lang="en-NZ">
              <a:solidFill>
                <a:prstClr val="black">
                  <a:tint val="75000"/>
                </a:prstClr>
              </a:solidFill>
            </a:endParaRPr>
          </a:p>
        </p:txBody>
      </p:sp>
      <p:sp>
        <p:nvSpPr>
          <p:cNvPr id="5" name="Footer Placeholder 4"/>
          <p:cNvSpPr>
            <a:spLocks noGrp="1"/>
          </p:cNvSpPr>
          <p:nvPr>
            <p:ph type="ftr" sz="quarter" idx="11"/>
          </p:nvPr>
        </p:nvSpPr>
        <p:spPr/>
        <p:txBody>
          <a:bodyPr/>
          <a:lstStyle/>
          <a:p>
            <a:endParaRPr lang="en-NZ">
              <a:solidFill>
                <a:prstClr val="black">
                  <a:tint val="75000"/>
                </a:prstClr>
              </a:solidFill>
            </a:endParaRPr>
          </a:p>
        </p:txBody>
      </p:sp>
      <p:sp>
        <p:nvSpPr>
          <p:cNvPr id="6" name="Slide Number Placeholder 5"/>
          <p:cNvSpPr>
            <a:spLocks noGrp="1"/>
          </p:cNvSpPr>
          <p:nvPr>
            <p:ph type="sldNum" sz="quarter" idx="12"/>
          </p:nvPr>
        </p:nvSpPr>
        <p:spPr/>
        <p:txBody>
          <a:bodyPr/>
          <a:lstStyle/>
          <a:p>
            <a:fld id="{0A24B850-4A65-4E40-8B69-55796F0D1D90}" type="slidenum">
              <a:rPr lang="en-NZ" smtClean="0">
                <a:solidFill>
                  <a:prstClr val="black">
                    <a:tint val="75000"/>
                  </a:prstClr>
                </a:solidFill>
              </a:rPr>
              <a:pPr/>
              <a:t>‹#›</a:t>
            </a:fld>
            <a:endParaRPr lang="en-NZ">
              <a:solidFill>
                <a:prstClr val="black">
                  <a:tint val="75000"/>
                </a:prstClr>
              </a:solidFill>
            </a:endParaRPr>
          </a:p>
        </p:txBody>
      </p:sp>
    </p:spTree>
    <p:extLst>
      <p:ext uri="{BB962C8B-B14F-4D97-AF65-F5344CB8AC3E}">
        <p14:creationId xmlns:p14="http://schemas.microsoft.com/office/powerpoint/2010/main" val="293797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11/25/2016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11/25/2016</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11/25/2016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t">
            <a:normAutofit/>
          </a:bodyPr>
          <a:lstStyle/>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11/25/2016</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49237306"/>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Lst>
  <p:hf sldNum="0" hdr="0" ftr="0" dt="0"/>
  <p:txStyles>
    <p:titleStyle>
      <a:lvl1pPr algn="l" defTabSz="457200" rtl="0" eaLnBrk="1" latinLnBrk="0" hangingPunct="1">
        <a:spcBef>
          <a:spcPct val="0"/>
        </a:spcBef>
        <a:buNone/>
        <a:defRPr sz="4000" b="1" kern="1200">
          <a:solidFill>
            <a:srgbClr val="FEFEFE"/>
          </a:solidFill>
          <a:latin typeface="Tekton Pro" panose="020F06030202080209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E81C75E-5DDC-49B4-B348-7B4BBFF5CEB6}" type="datetimeFigureOut">
              <a:rPr lang="en-NZ" smtClean="0">
                <a:solidFill>
                  <a:prstClr val="white">
                    <a:tint val="75000"/>
                  </a:prstClr>
                </a:solidFill>
              </a:rPr>
              <a:pPr defTabSz="914400"/>
              <a:t>25/11/2016</a:t>
            </a:fld>
            <a:endParaRPr lang="en-NZ">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NZ">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160B3A9-730B-4630-AF2F-B83D72C86865}" type="slidenum">
              <a:rPr lang="en-NZ" smtClean="0">
                <a:solidFill>
                  <a:prstClr val="white">
                    <a:tint val="75000"/>
                  </a:prstClr>
                </a:solidFill>
              </a:rPr>
              <a:pPr defTabSz="914400"/>
              <a:t>‹#›</a:t>
            </a:fld>
            <a:endParaRPr lang="en-NZ">
              <a:solidFill>
                <a:prstClr val="white">
                  <a:tint val="75000"/>
                </a:prstClr>
              </a:solidFill>
            </a:endParaRPr>
          </a:p>
        </p:txBody>
      </p:sp>
    </p:spTree>
    <p:extLst>
      <p:ext uri="{BB962C8B-B14F-4D97-AF65-F5344CB8AC3E}">
        <p14:creationId xmlns:p14="http://schemas.microsoft.com/office/powerpoint/2010/main" val="2486386589"/>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7C193DF-40A0-4BF6-947C-6E6FDDF9C57A}" type="datetimeFigureOut">
              <a:rPr lang="en-NZ" smtClean="0">
                <a:solidFill>
                  <a:prstClr val="black">
                    <a:tint val="75000"/>
                  </a:prstClr>
                </a:solidFill>
              </a:rPr>
              <a:pPr defTabSz="914400"/>
              <a:t>25/11/2016</a:t>
            </a:fld>
            <a:endParaRPr lang="en-NZ">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NZ">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A24B850-4A65-4E40-8B69-55796F0D1D90}" type="slidenum">
              <a:rPr lang="en-NZ" smtClean="0">
                <a:solidFill>
                  <a:prstClr val="black">
                    <a:tint val="75000"/>
                  </a:prstClr>
                </a:solidFill>
              </a:rPr>
              <a:pPr defTabSz="914400"/>
              <a:t>‹#›</a:t>
            </a:fld>
            <a:endParaRPr lang="en-NZ">
              <a:solidFill>
                <a:prstClr val="black">
                  <a:tint val="75000"/>
                </a:prstClr>
              </a:solidFill>
            </a:endParaRPr>
          </a:p>
        </p:txBody>
      </p:sp>
    </p:spTree>
    <p:extLst>
      <p:ext uri="{BB962C8B-B14F-4D97-AF65-F5344CB8AC3E}">
        <p14:creationId xmlns:p14="http://schemas.microsoft.com/office/powerpoint/2010/main" val="179991784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3.xml"/><Relationship Id="rId1" Type="http://schemas.openxmlformats.org/officeDocument/2006/relationships/tags" Target="../tags/tag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4.xml"/><Relationship Id="rId4" Type="http://schemas.openxmlformats.org/officeDocument/2006/relationships/image" Target="../media/image10.gif"/></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3.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hyperlink" Target="mailto:dph@Lincoln.school.nz"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2.xml"/><Relationship Id="rId1" Type="http://schemas.openxmlformats.org/officeDocument/2006/relationships/tags" Target="../tags/tag10.xml"/><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2.xml"/><Relationship Id="rId1" Type="http://schemas.openxmlformats.org/officeDocument/2006/relationships/tags" Target="../tags/tag11.xm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2.xml"/><Relationship Id="rId1" Type="http://schemas.openxmlformats.org/officeDocument/2006/relationships/tags" Target="../tags/tag12.xml"/><Relationship Id="rId5" Type="http://schemas.openxmlformats.org/officeDocument/2006/relationships/image" Target="../media/image30.jpeg"/><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2.xml"/><Relationship Id="rId1" Type="http://schemas.openxmlformats.org/officeDocument/2006/relationships/tags" Target="../tags/tag13.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2.xml"/><Relationship Id="rId1" Type="http://schemas.openxmlformats.org/officeDocument/2006/relationships/tags" Target="../tags/tag14.xml"/><Relationship Id="rId5" Type="http://schemas.openxmlformats.org/officeDocument/2006/relationships/image" Target="../media/image32.jpg"/><Relationship Id="rId4" Type="http://schemas.openxmlformats.org/officeDocument/2006/relationships/image" Target="../media/image31.gif"/></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2.xml"/><Relationship Id="rId1" Type="http://schemas.openxmlformats.org/officeDocument/2006/relationships/tags" Target="../tags/tag1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2.xml"/><Relationship Id="rId1" Type="http://schemas.openxmlformats.org/officeDocument/2006/relationships/tags" Target="../tags/tag16.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4.xml"/><Relationship Id="rId1" Type="http://schemas.openxmlformats.org/officeDocument/2006/relationships/tags" Target="../tags/tag4.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6.png"/><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6.png"/><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3.jpeg"/><Relationship Id="rId2" Type="http://schemas.openxmlformats.org/officeDocument/2006/relationships/slideLayout" Target="../slideLayouts/slideLayout32.xml"/><Relationship Id="rId1" Type="http://schemas.openxmlformats.org/officeDocument/2006/relationships/tags" Target="../tags/tag1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hyperlink" Target="http://flowingdata.com/2015/12/15/a-day-in-the-life-of-americans/" TargetMode="External"/><Relationship Id="rId2" Type="http://schemas.openxmlformats.org/officeDocument/2006/relationships/image" Target="../media/image26.png"/><Relationship Id="rId1" Type="http://schemas.openxmlformats.org/officeDocument/2006/relationships/slideLayout" Target="../slideLayouts/slideLayout32.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6.png"/><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6.png"/><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6.png"/><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6.png"/><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6.png"/><Relationship Id="rId1" Type="http://schemas.openxmlformats.org/officeDocument/2006/relationships/slideLayout" Target="../slideLayouts/slideLayout32.xml"/><Relationship Id="rId5" Type="http://schemas.openxmlformats.org/officeDocument/2006/relationships/image" Target="../media/image30.jpeg"/><Relationship Id="rId4" Type="http://schemas.openxmlformats.org/officeDocument/2006/relationships/image" Target="../media/image2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4.xml"/><Relationship Id="rId1" Type="http://schemas.openxmlformats.org/officeDocument/2006/relationships/tags" Target="../tags/tag5.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4.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4.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607" y="4981903"/>
            <a:ext cx="6675922" cy="1113815"/>
          </a:xfrm>
          <a:prstGeom prst="rect">
            <a:avLst/>
          </a:prstGeom>
        </p:spPr>
      </p:pic>
      <p:pic>
        <p:nvPicPr>
          <p:cNvPr id="1026" name="Picture 2" descr="A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2924" y="4934606"/>
            <a:ext cx="2884861" cy="12084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72200" y="525518"/>
            <a:ext cx="10715607" cy="44627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48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Panel discussion on Scholarship Statistics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48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a:p>
            <a:pPr lvl="0"/>
            <a:r>
              <a:rPr lang="en-NZ" sz="2800" dirty="0">
                <a:solidFill>
                  <a:prstClr val="white"/>
                </a:solidFill>
                <a:latin typeface="Cambria" panose="02040503050406030204" pitchFamily="18" charset="0"/>
              </a:rPr>
              <a:t>Marie Fitch (chair) (University of Auckland)</a:t>
            </a:r>
          </a:p>
          <a:p>
            <a:pPr lvl="0"/>
            <a:r>
              <a:rPr lang="en-NZ" sz="2800" dirty="0" smtClean="0">
                <a:solidFill>
                  <a:prstClr val="white"/>
                </a:solidFill>
                <a:latin typeface="Cambria" panose="02040503050406030204" pitchFamily="18" charset="0"/>
              </a:rPr>
              <a:t>Dave </a:t>
            </a:r>
            <a:r>
              <a:rPr lang="en-NZ" sz="2800" dirty="0" err="1" smtClean="0">
                <a:solidFill>
                  <a:prstClr val="white"/>
                </a:solidFill>
                <a:latin typeface="Cambria" panose="02040503050406030204" pitchFamily="18" charset="0"/>
              </a:rPr>
              <a:t>Phillipps</a:t>
            </a:r>
            <a:r>
              <a:rPr lang="en-NZ" sz="2800" dirty="0" smtClean="0">
                <a:solidFill>
                  <a:prstClr val="white"/>
                </a:solidFill>
                <a:latin typeface="Cambria" panose="02040503050406030204" pitchFamily="18" charset="0"/>
              </a:rPr>
              <a:t> </a:t>
            </a:r>
            <a:r>
              <a:rPr lang="en-NZ" sz="2800" dirty="0">
                <a:solidFill>
                  <a:prstClr val="white"/>
                </a:solidFill>
                <a:latin typeface="Cambria" panose="02040503050406030204" pitchFamily="18" charset="0"/>
              </a:rPr>
              <a:t>(Lincoln High School)</a:t>
            </a:r>
          </a:p>
          <a:p>
            <a:pPr lvl="0"/>
            <a:r>
              <a:rPr lang="en-NZ" sz="2800" dirty="0">
                <a:solidFill>
                  <a:prstClr val="white"/>
                </a:solidFill>
                <a:latin typeface="Cambria" panose="02040503050406030204" pitchFamily="18" charset="0"/>
              </a:rPr>
              <a:t>Tony Stanton (Rutherford College</a:t>
            </a:r>
            <a:r>
              <a:rPr lang="en-NZ" sz="2800" dirty="0" smtClean="0">
                <a:solidFill>
                  <a:prstClr val="white"/>
                </a:solidFill>
                <a:latin typeface="Cambria" panose="02040503050406030204" pitchFamily="18" charset="0"/>
              </a:rPr>
              <a:t>)</a:t>
            </a:r>
          </a:p>
          <a:p>
            <a:r>
              <a:rPr lang="en-NZ" sz="2800" dirty="0">
                <a:solidFill>
                  <a:prstClr val="white"/>
                </a:solidFill>
                <a:latin typeface="Cambria" panose="02040503050406030204" pitchFamily="18" charset="0"/>
              </a:rPr>
              <a:t>Mark Hooper (Otago Boys’ High School)</a:t>
            </a:r>
          </a:p>
          <a:p>
            <a:pPr lvl="0"/>
            <a:endParaRPr lang="en-NZ" sz="2800" dirty="0">
              <a:solidFill>
                <a:prstClr val="white"/>
              </a:solidFill>
              <a:latin typeface="Cambria" panose="02040503050406030204" pitchFamily="18" charset="0"/>
            </a:endParaRPr>
          </a:p>
        </p:txBody>
      </p:sp>
    </p:spTree>
    <p:custDataLst>
      <p:tags r:id="rId1"/>
    </p:custDataLst>
    <p:extLst>
      <p:ext uri="{BB962C8B-B14F-4D97-AF65-F5344CB8AC3E}">
        <p14:creationId xmlns:p14="http://schemas.microsoft.com/office/powerpoint/2010/main" val="2341415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6600" b="1" dirty="0">
                <a:solidFill>
                  <a:srgbClr val="FF0000"/>
                </a:solidFill>
              </a:rPr>
              <a:t>My Success Criteria</a:t>
            </a:r>
            <a:endParaRPr lang="en-NZ" sz="6600" dirty="0"/>
          </a:p>
        </p:txBody>
      </p:sp>
      <p:sp>
        <p:nvSpPr>
          <p:cNvPr id="3" name="Content Placeholder 2"/>
          <p:cNvSpPr>
            <a:spLocks noGrp="1"/>
          </p:cNvSpPr>
          <p:nvPr>
            <p:ph idx="1"/>
          </p:nvPr>
        </p:nvSpPr>
        <p:spPr>
          <a:xfrm>
            <a:off x="1991544" y="1736812"/>
            <a:ext cx="3240360" cy="1800200"/>
          </a:xfrm>
        </p:spPr>
        <p:txBody>
          <a:bodyPr>
            <a:noAutofit/>
          </a:bodyPr>
          <a:lstStyle/>
          <a:p>
            <a:pPr marL="0" indent="0">
              <a:buNone/>
            </a:pPr>
            <a:r>
              <a:rPr lang="en-NZ" sz="4000" b="1" dirty="0">
                <a:solidFill>
                  <a:srgbClr val="3333FF"/>
                </a:solidFill>
              </a:rPr>
              <a:t>Scholarships?</a:t>
            </a:r>
          </a:p>
          <a:p>
            <a:pPr marL="358775">
              <a:buClr>
                <a:srgbClr val="00CC00"/>
              </a:buClr>
            </a:pPr>
            <a:r>
              <a:rPr lang="en-NZ" sz="3600" dirty="0"/>
              <a:t>Yes, of course!</a:t>
            </a:r>
          </a:p>
          <a:p>
            <a:pPr marL="358775">
              <a:buClr>
                <a:srgbClr val="00CC00"/>
              </a:buClr>
            </a:pPr>
            <a:endParaRPr lang="en-NZ" sz="3600" dirty="0"/>
          </a:p>
          <a:p>
            <a:pPr marL="15875" indent="0">
              <a:buClr>
                <a:srgbClr val="00CC00"/>
              </a:buClr>
              <a:buNone/>
            </a:pPr>
            <a:endParaRPr lang="en-NZ" sz="3600" dirty="0"/>
          </a:p>
        </p:txBody>
      </p:sp>
      <p:sp>
        <p:nvSpPr>
          <p:cNvPr id="4" name="Content Placeholder 2"/>
          <p:cNvSpPr txBox="1">
            <a:spLocks/>
          </p:cNvSpPr>
          <p:nvPr/>
        </p:nvSpPr>
        <p:spPr>
          <a:xfrm>
            <a:off x="5824736" y="2492896"/>
            <a:ext cx="4450572" cy="159750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NZ" sz="4000" b="1" dirty="0">
                <a:solidFill>
                  <a:srgbClr val="3333FF"/>
                </a:solidFill>
              </a:rPr>
              <a:t>Statistical Thinkers?</a:t>
            </a:r>
          </a:p>
          <a:p>
            <a:pPr marL="358775">
              <a:buClr>
                <a:srgbClr val="00CC00"/>
              </a:buClr>
            </a:pPr>
            <a:r>
              <a:rPr lang="en-NZ" sz="3600" dirty="0">
                <a:solidFill>
                  <a:prstClr val="black"/>
                </a:solidFill>
              </a:rPr>
              <a:t>Definitely!</a:t>
            </a:r>
          </a:p>
          <a:p>
            <a:pPr marL="358775">
              <a:buClr>
                <a:srgbClr val="00CC00"/>
              </a:buClr>
            </a:pPr>
            <a:endParaRPr lang="en-NZ" sz="3600" dirty="0">
              <a:solidFill>
                <a:prstClr val="black"/>
              </a:solidFill>
            </a:endParaRPr>
          </a:p>
          <a:p>
            <a:pPr marL="15875" indent="0">
              <a:buClr>
                <a:srgbClr val="00CC00"/>
              </a:buClr>
              <a:buNone/>
            </a:pPr>
            <a:endParaRPr lang="en-NZ" sz="3600" dirty="0">
              <a:solidFill>
                <a:prstClr val="black"/>
              </a:solidFill>
            </a:endParaRPr>
          </a:p>
        </p:txBody>
      </p:sp>
      <p:sp>
        <p:nvSpPr>
          <p:cNvPr id="5" name="Content Placeholder 2"/>
          <p:cNvSpPr txBox="1">
            <a:spLocks/>
          </p:cNvSpPr>
          <p:nvPr/>
        </p:nvSpPr>
        <p:spPr>
          <a:xfrm>
            <a:off x="2001350" y="4581128"/>
            <a:ext cx="6048672" cy="15841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NZ" sz="4000" b="1" dirty="0">
                <a:solidFill>
                  <a:srgbClr val="3333FF"/>
                </a:solidFill>
              </a:rPr>
              <a:t>Social/World Awareness?</a:t>
            </a:r>
          </a:p>
          <a:p>
            <a:pPr marL="358775">
              <a:buClr>
                <a:srgbClr val="00CC00"/>
              </a:buClr>
            </a:pPr>
            <a:r>
              <a:rPr lang="en-NZ" sz="3600" dirty="0">
                <a:solidFill>
                  <a:prstClr val="black"/>
                </a:solidFill>
              </a:rPr>
              <a:t>Yes, please!</a:t>
            </a:r>
          </a:p>
          <a:p>
            <a:pPr marL="358775">
              <a:buClr>
                <a:srgbClr val="00CC00"/>
              </a:buClr>
            </a:pPr>
            <a:endParaRPr lang="en-NZ" sz="3600" dirty="0">
              <a:solidFill>
                <a:prstClr val="black"/>
              </a:solidFill>
            </a:endParaRPr>
          </a:p>
          <a:p>
            <a:pPr marL="15875" indent="0">
              <a:buClr>
                <a:srgbClr val="00CC00"/>
              </a:buClr>
              <a:buNone/>
            </a:pPr>
            <a:endParaRPr lang="en-NZ" sz="3600" dirty="0">
              <a:solidFill>
                <a:prstClr val="black"/>
              </a:solidFill>
            </a:endParaRPr>
          </a:p>
        </p:txBody>
      </p:sp>
      <p:pic>
        <p:nvPicPr>
          <p:cNvPr id="1052" name="Picture 28" descr="C:\Users\d.phillipps\AppData\Local\Microsoft\Windows\Temporary Internet Files\Content.IE5\BRM3CE9D\reading_thinker[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3501" y="3099722"/>
            <a:ext cx="1224136" cy="1705893"/>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descr="C:\Users\d.phillipps\AppData\Local\Microsoft\Windows\Temporary Internet Files\Content.IE5\U0V85G3O\Graduation-300x3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664" y="3099721"/>
            <a:ext cx="1512168" cy="1512168"/>
          </a:xfrm>
          <a:prstGeom prst="rect">
            <a:avLst/>
          </a:prstGeom>
          <a:noFill/>
          <a:extLst>
            <a:ext uri="{909E8E84-426E-40DD-AFC4-6F175D3DCCD1}">
              <a14:hiddenFill xmlns:a14="http://schemas.microsoft.com/office/drawing/2010/main">
                <a:solidFill>
                  <a:srgbClr val="FFFFFF"/>
                </a:solidFill>
              </a14:hiddenFill>
            </a:ext>
          </a:extLst>
        </p:spPr>
      </p:pic>
      <p:pic>
        <p:nvPicPr>
          <p:cNvPr id="1093" name="Picture 69" descr="C:\Users\d.phillipps\AppData\Local\Microsoft\Windows\Temporary Internet Files\Content.IE5\BRM3CE9D\How-to-Develop-Social-Awareness[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5920" y="5229200"/>
            <a:ext cx="1286338" cy="1286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09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059"/>
                                        </p:tgtEl>
                                        <p:attrNameLst>
                                          <p:attrName>style.visibility</p:attrName>
                                        </p:attrNameLst>
                                      </p:cBhvr>
                                      <p:to>
                                        <p:strVal val="visible"/>
                                      </p:to>
                                    </p:set>
                                    <p:anim calcmode="lin" valueType="num">
                                      <p:cBhvr>
                                        <p:cTn id="20" dur="500" fill="hold"/>
                                        <p:tgtEl>
                                          <p:spTgt spid="1059"/>
                                        </p:tgtEl>
                                        <p:attrNameLst>
                                          <p:attrName>ppt_w</p:attrName>
                                        </p:attrNameLst>
                                      </p:cBhvr>
                                      <p:tavLst>
                                        <p:tav tm="0">
                                          <p:val>
                                            <p:fltVal val="0"/>
                                          </p:val>
                                        </p:tav>
                                        <p:tav tm="100000">
                                          <p:val>
                                            <p:strVal val="#ppt_w"/>
                                          </p:val>
                                        </p:tav>
                                      </p:tavLst>
                                    </p:anim>
                                    <p:anim calcmode="lin" valueType="num">
                                      <p:cBhvr>
                                        <p:cTn id="21" dur="500" fill="hold"/>
                                        <p:tgtEl>
                                          <p:spTgt spid="1059"/>
                                        </p:tgtEl>
                                        <p:attrNameLst>
                                          <p:attrName>ppt_h</p:attrName>
                                        </p:attrNameLst>
                                      </p:cBhvr>
                                      <p:tavLst>
                                        <p:tav tm="0">
                                          <p:val>
                                            <p:fltVal val="0"/>
                                          </p:val>
                                        </p:tav>
                                        <p:tav tm="100000">
                                          <p:val>
                                            <p:strVal val="#ppt_h"/>
                                          </p:val>
                                        </p:tav>
                                      </p:tavLst>
                                    </p:anim>
                                    <p:animEffect transition="in" filter="fade">
                                      <p:cBhvr>
                                        <p:cTn id="22" dur="500"/>
                                        <p:tgtEl>
                                          <p:spTgt spid="105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1052"/>
                                        </p:tgtEl>
                                        <p:attrNameLst>
                                          <p:attrName>style.visibility</p:attrName>
                                        </p:attrNameLst>
                                      </p:cBhvr>
                                      <p:to>
                                        <p:strVal val="visible"/>
                                      </p:to>
                                    </p:set>
                                    <p:anim calcmode="lin" valueType="num">
                                      <p:cBhvr>
                                        <p:cTn id="33" dur="500" fill="hold"/>
                                        <p:tgtEl>
                                          <p:spTgt spid="1052"/>
                                        </p:tgtEl>
                                        <p:attrNameLst>
                                          <p:attrName>ppt_w</p:attrName>
                                        </p:attrNameLst>
                                      </p:cBhvr>
                                      <p:tavLst>
                                        <p:tav tm="0">
                                          <p:val>
                                            <p:fltVal val="0"/>
                                          </p:val>
                                        </p:tav>
                                        <p:tav tm="100000">
                                          <p:val>
                                            <p:strVal val="#ppt_w"/>
                                          </p:val>
                                        </p:tav>
                                      </p:tavLst>
                                    </p:anim>
                                    <p:anim calcmode="lin" valueType="num">
                                      <p:cBhvr>
                                        <p:cTn id="34" dur="500" fill="hold"/>
                                        <p:tgtEl>
                                          <p:spTgt spid="1052"/>
                                        </p:tgtEl>
                                        <p:attrNameLst>
                                          <p:attrName>ppt_h</p:attrName>
                                        </p:attrNameLst>
                                      </p:cBhvr>
                                      <p:tavLst>
                                        <p:tav tm="0">
                                          <p:val>
                                            <p:fltVal val="0"/>
                                          </p:val>
                                        </p:tav>
                                        <p:tav tm="100000">
                                          <p:val>
                                            <p:strVal val="#ppt_h"/>
                                          </p:val>
                                        </p:tav>
                                      </p:tavLst>
                                    </p:anim>
                                    <p:animEffect transition="in" filter="fade">
                                      <p:cBhvr>
                                        <p:cTn id="35" dur="500"/>
                                        <p:tgtEl>
                                          <p:spTgt spid="105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childTnLst>
                          </p:cTn>
                        </p:par>
                        <p:par>
                          <p:cTn id="43" fill="hold">
                            <p:stCondLst>
                              <p:cond delay="500"/>
                            </p:stCondLst>
                            <p:childTnLst>
                              <p:par>
                                <p:cTn id="44" presetID="53" presetClass="entr" presetSubtype="16" fill="hold" nodeType="afterEffect">
                                  <p:stCondLst>
                                    <p:cond delay="0"/>
                                  </p:stCondLst>
                                  <p:childTnLst>
                                    <p:set>
                                      <p:cBhvr>
                                        <p:cTn id="45" dur="1" fill="hold">
                                          <p:stCondLst>
                                            <p:cond delay="0"/>
                                          </p:stCondLst>
                                        </p:cTn>
                                        <p:tgtEl>
                                          <p:spTgt spid="1093"/>
                                        </p:tgtEl>
                                        <p:attrNameLst>
                                          <p:attrName>style.visibility</p:attrName>
                                        </p:attrNameLst>
                                      </p:cBhvr>
                                      <p:to>
                                        <p:strVal val="visible"/>
                                      </p:to>
                                    </p:set>
                                    <p:anim calcmode="lin" valueType="num">
                                      <p:cBhvr>
                                        <p:cTn id="46" dur="500" fill="hold"/>
                                        <p:tgtEl>
                                          <p:spTgt spid="1093"/>
                                        </p:tgtEl>
                                        <p:attrNameLst>
                                          <p:attrName>ppt_w</p:attrName>
                                        </p:attrNameLst>
                                      </p:cBhvr>
                                      <p:tavLst>
                                        <p:tav tm="0">
                                          <p:val>
                                            <p:fltVal val="0"/>
                                          </p:val>
                                        </p:tav>
                                        <p:tav tm="100000">
                                          <p:val>
                                            <p:strVal val="#ppt_w"/>
                                          </p:val>
                                        </p:tav>
                                      </p:tavLst>
                                    </p:anim>
                                    <p:anim calcmode="lin" valueType="num">
                                      <p:cBhvr>
                                        <p:cTn id="47" dur="500" fill="hold"/>
                                        <p:tgtEl>
                                          <p:spTgt spid="1093"/>
                                        </p:tgtEl>
                                        <p:attrNameLst>
                                          <p:attrName>ppt_h</p:attrName>
                                        </p:attrNameLst>
                                      </p:cBhvr>
                                      <p:tavLst>
                                        <p:tav tm="0">
                                          <p:val>
                                            <p:fltVal val="0"/>
                                          </p:val>
                                        </p:tav>
                                        <p:tav tm="100000">
                                          <p:val>
                                            <p:strVal val="#ppt_h"/>
                                          </p:val>
                                        </p:tav>
                                      </p:tavLst>
                                    </p:anim>
                                    <p:animEffect transition="in" filter="fade">
                                      <p:cBhvr>
                                        <p:cTn id="48" dur="500"/>
                                        <p:tgtEl>
                                          <p:spTgt spid="1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NZ" dirty="0"/>
              <a:t>Scholarship Statistics</a:t>
            </a:r>
          </a:p>
        </p:txBody>
      </p:sp>
      <p:sp>
        <p:nvSpPr>
          <p:cNvPr id="3" name="Subtitle 2"/>
          <p:cNvSpPr>
            <a:spLocks noGrp="1"/>
          </p:cNvSpPr>
          <p:nvPr>
            <p:ph type="subTitle" idx="1"/>
          </p:nvPr>
        </p:nvSpPr>
        <p:spPr>
          <a:xfrm>
            <a:off x="1507067" y="4050833"/>
            <a:ext cx="7766936" cy="1306778"/>
          </a:xfrm>
        </p:spPr>
        <p:txBody>
          <a:bodyPr>
            <a:noAutofit/>
          </a:bodyPr>
          <a:lstStyle/>
          <a:p>
            <a:pPr algn="l"/>
            <a:r>
              <a:rPr lang="en-NZ" sz="2000" dirty="0"/>
              <a:t>How to recognise and answer commonly occurring questions</a:t>
            </a:r>
          </a:p>
          <a:p>
            <a:pPr algn="l"/>
            <a:r>
              <a:rPr lang="en-NZ" sz="2000" dirty="0"/>
              <a:t>by Tony Stanton</a:t>
            </a:r>
          </a:p>
        </p:txBody>
      </p:sp>
    </p:spTree>
    <p:custDataLst>
      <p:tags r:id="rId1"/>
    </p:custDataLst>
    <p:extLst>
      <p:ext uri="{BB962C8B-B14F-4D97-AF65-F5344CB8AC3E}">
        <p14:creationId xmlns:p14="http://schemas.microsoft.com/office/powerpoint/2010/main" val="878348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NZ" sz="2400" dirty="0"/>
              <a:t>Scholarship Statistics</a:t>
            </a:r>
            <a:br>
              <a:rPr lang="en-NZ" sz="2400" dirty="0"/>
            </a:br>
            <a:r>
              <a:rPr lang="en-NZ" sz="2400" dirty="0"/>
              <a:t>How to recognise and answer commonly occurring questions</a:t>
            </a:r>
            <a:br>
              <a:rPr lang="en-NZ" sz="2400" dirty="0"/>
            </a:br>
            <a:r>
              <a:rPr lang="en-NZ" sz="2400" dirty="0"/>
              <a:t>Overview</a:t>
            </a:r>
          </a:p>
        </p:txBody>
      </p:sp>
      <p:sp>
        <p:nvSpPr>
          <p:cNvPr id="3" name="Content Placeholder 2"/>
          <p:cNvSpPr>
            <a:spLocks noGrp="1"/>
          </p:cNvSpPr>
          <p:nvPr>
            <p:ph idx="1"/>
          </p:nvPr>
        </p:nvSpPr>
        <p:spPr/>
        <p:txBody>
          <a:bodyPr>
            <a:normAutofit/>
          </a:bodyPr>
          <a:lstStyle/>
          <a:p>
            <a:r>
              <a:rPr lang="en-NZ" sz="2000" dirty="0"/>
              <a:t>At Rutherford we usually have 5-10 students sitting Scholarship statistics each year out of four statistics classes</a:t>
            </a:r>
          </a:p>
          <a:p>
            <a:r>
              <a:rPr lang="en-NZ" sz="2000" dirty="0"/>
              <a:t>I run workshops with them after school once per week</a:t>
            </a:r>
          </a:p>
          <a:p>
            <a:r>
              <a:rPr lang="en-NZ" sz="2000" dirty="0"/>
              <a:t>I use Google classroom to organise the work and provide resources for the students to use</a:t>
            </a:r>
          </a:p>
          <a:p>
            <a:r>
              <a:rPr lang="en-NZ" sz="2000" dirty="0"/>
              <a:t>We mainly use NZQA exam papers, </a:t>
            </a:r>
            <a:r>
              <a:rPr lang="en-NZ" sz="2000" dirty="0" err="1"/>
              <a:t>Sincos</a:t>
            </a:r>
            <a:r>
              <a:rPr lang="en-NZ" sz="2000" dirty="0"/>
              <a:t> exam papers and AME revision books</a:t>
            </a:r>
          </a:p>
        </p:txBody>
      </p:sp>
    </p:spTree>
    <p:extLst>
      <p:ext uri="{BB962C8B-B14F-4D97-AF65-F5344CB8AC3E}">
        <p14:creationId xmlns:p14="http://schemas.microsoft.com/office/powerpoint/2010/main" val="764222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NZ" sz="2400" dirty="0"/>
              <a:t>Scholarship Statistics</a:t>
            </a:r>
            <a:br>
              <a:rPr lang="en-NZ" sz="2400" dirty="0"/>
            </a:br>
            <a:r>
              <a:rPr lang="en-NZ" sz="2400" dirty="0"/>
              <a:t>How to recognise and answer commonly occurring questions</a:t>
            </a:r>
            <a:br>
              <a:rPr lang="en-NZ" sz="2400" dirty="0"/>
            </a:br>
            <a:r>
              <a:rPr lang="en-NZ" sz="2400" dirty="0"/>
              <a:t>Overview</a:t>
            </a:r>
          </a:p>
        </p:txBody>
      </p:sp>
      <p:sp>
        <p:nvSpPr>
          <p:cNvPr id="3" name="Content Placeholder 2"/>
          <p:cNvSpPr>
            <a:spLocks noGrp="1"/>
          </p:cNvSpPr>
          <p:nvPr>
            <p:ph idx="1"/>
          </p:nvPr>
        </p:nvSpPr>
        <p:spPr/>
        <p:txBody>
          <a:bodyPr>
            <a:normAutofit/>
          </a:bodyPr>
          <a:lstStyle/>
          <a:p>
            <a:r>
              <a:rPr lang="en-NZ" sz="2000" dirty="0"/>
              <a:t>We work our way through the content topic by topic, starting with the topics that we cover first in class</a:t>
            </a:r>
          </a:p>
          <a:p>
            <a:r>
              <a:rPr lang="en-NZ" sz="2000" dirty="0"/>
              <a:t>I would normally set the students a question to work on, then we would discuss the answers and then check how it would be marked (according to the mark schedule)</a:t>
            </a:r>
          </a:p>
          <a:p>
            <a:r>
              <a:rPr lang="en-NZ" sz="2000" dirty="0"/>
              <a:t>As we go through the topics we find that there are a number of questions that commonly occur from year to year and that the methods for answering these questions are often quite similar</a:t>
            </a:r>
          </a:p>
        </p:txBody>
      </p:sp>
    </p:spTree>
    <p:extLst>
      <p:ext uri="{BB962C8B-B14F-4D97-AF65-F5344CB8AC3E}">
        <p14:creationId xmlns:p14="http://schemas.microsoft.com/office/powerpoint/2010/main" val="638933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167685"/>
          </a:xfrm>
        </p:spPr>
        <p:txBody>
          <a:bodyPr>
            <a:normAutofit/>
          </a:bodyPr>
          <a:lstStyle/>
          <a:p>
            <a:pPr algn="ctr"/>
            <a:r>
              <a:rPr lang="en-NZ" sz="2400" dirty="0"/>
              <a:t>Time Series</a:t>
            </a:r>
            <a:br>
              <a:rPr lang="en-NZ" sz="2400" dirty="0"/>
            </a:br>
            <a:r>
              <a:rPr lang="en-NZ" sz="2400" dirty="0"/>
              <a:t>Commonly occurring questions</a:t>
            </a:r>
          </a:p>
        </p:txBody>
      </p:sp>
      <p:sp>
        <p:nvSpPr>
          <p:cNvPr id="3" name="Content Placeholder 2"/>
          <p:cNvSpPr>
            <a:spLocks noGrp="1"/>
          </p:cNvSpPr>
          <p:nvPr>
            <p:ph idx="1"/>
          </p:nvPr>
        </p:nvSpPr>
        <p:spPr/>
        <p:txBody>
          <a:bodyPr/>
          <a:lstStyle/>
          <a:p>
            <a:pPr marL="0" indent="0">
              <a:buNone/>
            </a:pPr>
            <a:r>
              <a:rPr lang="en-NZ" sz="2000" dirty="0"/>
              <a:t>For example in Time Series the types of questions that commonly occur are:</a:t>
            </a:r>
          </a:p>
          <a:p>
            <a:pPr marL="0" indent="0">
              <a:buNone/>
            </a:pPr>
            <a:r>
              <a:rPr lang="en-NZ" sz="2000" dirty="0"/>
              <a:t>Describe and compare data from a time series graph (Q1a 2013, Q4a 2013, Q3a 2014 and Q1a 2015)</a:t>
            </a:r>
          </a:p>
          <a:p>
            <a:pPr marL="0" indent="0">
              <a:buNone/>
            </a:pPr>
            <a:r>
              <a:rPr lang="en-NZ" sz="2000" dirty="0"/>
              <a:t>Make a forecast using time series data and comment on validity (Q4b 2013, Q3b 2014 and Q1c 2015)</a:t>
            </a:r>
          </a:p>
          <a:p>
            <a:pPr marL="0" indent="0">
              <a:buNone/>
            </a:pPr>
            <a:r>
              <a:rPr lang="en-NZ" sz="2000" dirty="0"/>
              <a:t>Index time series (Q4c 2013, Q3d 2014, Q1b 2015)</a:t>
            </a:r>
          </a:p>
          <a:p>
            <a:pPr marL="0" indent="0">
              <a:buNone/>
            </a:pPr>
            <a:endParaRPr lang="en-NZ" dirty="0"/>
          </a:p>
          <a:p>
            <a:pPr marL="0" indent="0">
              <a:buNone/>
            </a:pPr>
            <a:endParaRPr lang="en-NZ" dirty="0"/>
          </a:p>
        </p:txBody>
      </p:sp>
    </p:spTree>
    <p:extLst>
      <p:ext uri="{BB962C8B-B14F-4D97-AF65-F5344CB8AC3E}">
        <p14:creationId xmlns:p14="http://schemas.microsoft.com/office/powerpoint/2010/main" val="319237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NZ" sz="2400" dirty="0"/>
              <a:t>Time Series</a:t>
            </a:r>
            <a:br>
              <a:rPr lang="en-NZ" sz="2400" dirty="0"/>
            </a:br>
            <a:r>
              <a:rPr lang="en-NZ" sz="2400" dirty="0"/>
              <a:t>Describe and compare data from a time series graph </a:t>
            </a:r>
            <a:br>
              <a:rPr lang="en-NZ" sz="2400" dirty="0"/>
            </a:br>
            <a:r>
              <a:rPr lang="en-NZ" sz="2400" dirty="0"/>
              <a:t>NZQA 2015</a:t>
            </a:r>
          </a:p>
        </p:txBody>
      </p:sp>
      <p:pic>
        <p:nvPicPr>
          <p:cNvPr id="5" name="Content Placeholder 4"/>
          <p:cNvPicPr>
            <a:picLocks noGrp="1" noChangeAspect="1"/>
          </p:cNvPicPr>
          <p:nvPr>
            <p:ph idx="1"/>
          </p:nvPr>
        </p:nvPicPr>
        <p:blipFill>
          <a:blip r:embed="rId2"/>
          <a:stretch>
            <a:fillRect/>
          </a:stretch>
        </p:blipFill>
        <p:spPr>
          <a:xfrm>
            <a:off x="1122805" y="2198855"/>
            <a:ext cx="7705725" cy="971550"/>
          </a:xfrm>
          <a:prstGeom prst="rect">
            <a:avLst/>
          </a:prstGeom>
        </p:spPr>
      </p:pic>
      <p:pic>
        <p:nvPicPr>
          <p:cNvPr id="6" name="Picture 5"/>
          <p:cNvPicPr>
            <a:picLocks noChangeAspect="1"/>
          </p:cNvPicPr>
          <p:nvPr/>
        </p:nvPicPr>
        <p:blipFill>
          <a:blip r:embed="rId3"/>
          <a:stretch>
            <a:fillRect/>
          </a:stretch>
        </p:blipFill>
        <p:spPr>
          <a:xfrm>
            <a:off x="1040393" y="3438936"/>
            <a:ext cx="7705725" cy="714375"/>
          </a:xfrm>
          <a:prstGeom prst="rect">
            <a:avLst/>
          </a:prstGeom>
        </p:spPr>
      </p:pic>
      <p:pic>
        <p:nvPicPr>
          <p:cNvPr id="7" name="Picture 6"/>
          <p:cNvPicPr>
            <a:picLocks noChangeAspect="1"/>
          </p:cNvPicPr>
          <p:nvPr/>
        </p:nvPicPr>
        <p:blipFill>
          <a:blip r:embed="rId4"/>
          <a:stretch>
            <a:fillRect/>
          </a:stretch>
        </p:blipFill>
        <p:spPr>
          <a:xfrm>
            <a:off x="8727123" y="2198855"/>
            <a:ext cx="2741120" cy="3421349"/>
          </a:xfrm>
          <a:prstGeom prst="rect">
            <a:avLst/>
          </a:prstGeom>
        </p:spPr>
      </p:pic>
    </p:spTree>
    <p:extLst>
      <p:ext uri="{BB962C8B-B14F-4D97-AF65-F5344CB8AC3E}">
        <p14:creationId xmlns:p14="http://schemas.microsoft.com/office/powerpoint/2010/main" val="2747141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22479"/>
            <a:ext cx="8596668" cy="1320800"/>
          </a:xfrm>
        </p:spPr>
        <p:txBody>
          <a:bodyPr>
            <a:normAutofit/>
          </a:bodyPr>
          <a:lstStyle/>
          <a:p>
            <a:pPr algn="ctr"/>
            <a:r>
              <a:rPr lang="en-NZ" sz="2400" dirty="0"/>
              <a:t>Time Series</a:t>
            </a:r>
            <a:br>
              <a:rPr lang="en-NZ" sz="2400" dirty="0"/>
            </a:br>
            <a:r>
              <a:rPr lang="en-NZ" sz="2400" dirty="0"/>
              <a:t>Commonly occurring questions</a:t>
            </a:r>
          </a:p>
        </p:txBody>
      </p:sp>
      <p:sp>
        <p:nvSpPr>
          <p:cNvPr id="3" name="Content Placeholder 2"/>
          <p:cNvSpPr>
            <a:spLocks noGrp="1"/>
          </p:cNvSpPr>
          <p:nvPr>
            <p:ph idx="1"/>
          </p:nvPr>
        </p:nvSpPr>
        <p:spPr>
          <a:xfrm>
            <a:off x="677334" y="2173468"/>
            <a:ext cx="8596668" cy="3880773"/>
          </a:xfrm>
        </p:spPr>
        <p:txBody>
          <a:bodyPr/>
          <a:lstStyle/>
          <a:p>
            <a:r>
              <a:rPr lang="en-NZ" dirty="0"/>
              <a:t>Once we have identified a question that occurs commonly, the students would have a go at answering it</a:t>
            </a:r>
          </a:p>
          <a:p>
            <a:r>
              <a:rPr lang="en-NZ" dirty="0"/>
              <a:t>The following is the top scholar exemplar from NZQA 2015</a:t>
            </a:r>
          </a:p>
        </p:txBody>
      </p:sp>
    </p:spTree>
    <p:extLst>
      <p:ext uri="{BB962C8B-B14F-4D97-AF65-F5344CB8AC3E}">
        <p14:creationId xmlns:p14="http://schemas.microsoft.com/office/powerpoint/2010/main" val="2869706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NZ" sz="2400" dirty="0"/>
              <a:t>Time Series</a:t>
            </a:r>
            <a:br>
              <a:rPr lang="en-NZ" sz="2400" dirty="0"/>
            </a:br>
            <a:r>
              <a:rPr lang="en-NZ" sz="2400" dirty="0"/>
              <a:t>Describe and compare data from a time series graph </a:t>
            </a:r>
            <a:br>
              <a:rPr lang="en-NZ" sz="2400" dirty="0"/>
            </a:br>
            <a:r>
              <a:rPr lang="en-NZ" sz="2400" dirty="0"/>
              <a:t>NZQA 2015</a:t>
            </a:r>
          </a:p>
        </p:txBody>
      </p:sp>
      <p:pic>
        <p:nvPicPr>
          <p:cNvPr id="4" name="Content Placeholder 3"/>
          <p:cNvPicPr>
            <a:picLocks noGrp="1" noChangeAspect="1"/>
          </p:cNvPicPr>
          <p:nvPr>
            <p:ph idx="1"/>
          </p:nvPr>
        </p:nvPicPr>
        <p:blipFill>
          <a:blip r:embed="rId2"/>
          <a:stretch>
            <a:fillRect/>
          </a:stretch>
        </p:blipFill>
        <p:spPr>
          <a:xfrm>
            <a:off x="3294975" y="1828111"/>
            <a:ext cx="3644721" cy="5029889"/>
          </a:xfrm>
          <a:prstGeom prst="rect">
            <a:avLst/>
          </a:prstGeom>
        </p:spPr>
      </p:pic>
    </p:spTree>
    <p:extLst>
      <p:ext uri="{BB962C8B-B14F-4D97-AF65-F5344CB8AC3E}">
        <p14:creationId xmlns:p14="http://schemas.microsoft.com/office/powerpoint/2010/main" val="1656074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22479"/>
            <a:ext cx="8596668" cy="1320800"/>
          </a:xfrm>
        </p:spPr>
        <p:txBody>
          <a:bodyPr>
            <a:normAutofit/>
          </a:bodyPr>
          <a:lstStyle/>
          <a:p>
            <a:pPr algn="ctr"/>
            <a:r>
              <a:rPr lang="en-NZ" sz="2400" dirty="0"/>
              <a:t>Time Series</a:t>
            </a:r>
            <a:br>
              <a:rPr lang="en-NZ" sz="2400" dirty="0"/>
            </a:br>
            <a:r>
              <a:rPr lang="en-NZ" sz="2400" dirty="0"/>
              <a:t>Commonly occurring questions</a:t>
            </a:r>
          </a:p>
        </p:txBody>
      </p:sp>
      <p:sp>
        <p:nvSpPr>
          <p:cNvPr id="3" name="Content Placeholder 2"/>
          <p:cNvSpPr>
            <a:spLocks noGrp="1"/>
          </p:cNvSpPr>
          <p:nvPr>
            <p:ph idx="1"/>
          </p:nvPr>
        </p:nvSpPr>
        <p:spPr>
          <a:xfrm>
            <a:off x="677334" y="2173468"/>
            <a:ext cx="8596668" cy="3880773"/>
          </a:xfrm>
        </p:spPr>
        <p:txBody>
          <a:bodyPr>
            <a:normAutofit/>
          </a:bodyPr>
          <a:lstStyle/>
          <a:p>
            <a:r>
              <a:rPr lang="en-NZ" sz="2000" dirty="0"/>
              <a:t>We can also used worked answers like this example from the AME workbook</a:t>
            </a:r>
          </a:p>
        </p:txBody>
      </p:sp>
    </p:spTree>
    <p:extLst>
      <p:ext uri="{BB962C8B-B14F-4D97-AF65-F5344CB8AC3E}">
        <p14:creationId xmlns:p14="http://schemas.microsoft.com/office/powerpoint/2010/main" val="2923783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NZ" sz="2400" dirty="0"/>
              <a:t>Time Series</a:t>
            </a:r>
            <a:br>
              <a:rPr lang="en-NZ" sz="2400" dirty="0"/>
            </a:br>
            <a:r>
              <a:rPr lang="en-NZ" sz="2400" dirty="0"/>
              <a:t>Describe and compare data from a time series graph </a:t>
            </a:r>
            <a:br>
              <a:rPr lang="en-NZ" sz="2400" dirty="0"/>
            </a:br>
            <a:r>
              <a:rPr lang="en-NZ" sz="2400" dirty="0"/>
              <a:t>NZQA 2015</a:t>
            </a:r>
          </a:p>
        </p:txBody>
      </p:sp>
      <p:pic>
        <p:nvPicPr>
          <p:cNvPr id="4" name="Content Placeholder 3"/>
          <p:cNvPicPr>
            <a:picLocks noGrp="1" noChangeAspect="1"/>
          </p:cNvPicPr>
          <p:nvPr>
            <p:ph idx="1"/>
          </p:nvPr>
        </p:nvPicPr>
        <p:blipFill>
          <a:blip r:embed="rId2"/>
          <a:stretch>
            <a:fillRect/>
          </a:stretch>
        </p:blipFill>
        <p:spPr>
          <a:xfrm>
            <a:off x="3205675" y="1875142"/>
            <a:ext cx="3233761" cy="4980803"/>
          </a:xfrm>
          <a:prstGeom prst="rect">
            <a:avLst/>
          </a:prstGeom>
        </p:spPr>
      </p:pic>
    </p:spTree>
    <p:extLst>
      <p:ext uri="{BB962C8B-B14F-4D97-AF65-F5344CB8AC3E}">
        <p14:creationId xmlns:p14="http://schemas.microsoft.com/office/powerpoint/2010/main" val="917094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7568" y="1632450"/>
            <a:ext cx="7772400" cy="1470025"/>
          </a:xfrm>
        </p:spPr>
        <p:txBody>
          <a:bodyPr>
            <a:noAutofit/>
          </a:bodyPr>
          <a:lstStyle/>
          <a:p>
            <a:r>
              <a:rPr lang="en-NZ" sz="8000" b="1" dirty="0">
                <a:solidFill>
                  <a:srgbClr val="7030A0"/>
                </a:solidFill>
              </a:rPr>
              <a:t>Teaching Scholarship Statistics</a:t>
            </a:r>
            <a:endParaRPr lang="en-NZ" sz="8000" b="1" dirty="0">
              <a:solidFill>
                <a:srgbClr val="7030A0"/>
              </a:solidFill>
            </a:endParaRPr>
          </a:p>
        </p:txBody>
      </p:sp>
      <p:sp>
        <p:nvSpPr>
          <p:cNvPr id="3" name="Subtitle 2"/>
          <p:cNvSpPr>
            <a:spLocks noGrp="1"/>
          </p:cNvSpPr>
          <p:nvPr>
            <p:ph type="subTitle" idx="1"/>
          </p:nvPr>
        </p:nvSpPr>
        <p:spPr>
          <a:xfrm>
            <a:off x="2984275" y="4365104"/>
            <a:ext cx="6400800" cy="1752600"/>
          </a:xfrm>
        </p:spPr>
        <p:txBody>
          <a:bodyPr/>
          <a:lstStyle/>
          <a:p>
            <a:r>
              <a:rPr lang="en-NZ" dirty="0" smtClean="0"/>
              <a:t>Dave Phillipps </a:t>
            </a:r>
            <a:endParaRPr lang="en-NZ" dirty="0"/>
          </a:p>
          <a:p>
            <a:r>
              <a:rPr lang="en-NZ" dirty="0" smtClean="0">
                <a:hlinkClick r:id="rId4"/>
              </a:rPr>
              <a:t>dph@lincoln.school.nz</a:t>
            </a:r>
            <a:r>
              <a:rPr lang="en-NZ" dirty="0" smtClean="0"/>
              <a:t> </a:t>
            </a:r>
            <a:endParaRPr lang="en-NZ" dirty="0"/>
          </a:p>
        </p:txBody>
      </p:sp>
      <p:pic>
        <p:nvPicPr>
          <p:cNvPr id="6" name="Picture 5"/>
          <p:cNvPicPr/>
          <p:nvPr/>
        </p:nvPicPr>
        <p:blipFill>
          <a:blip r:embed="rId5" cstate="print">
            <a:extLst>
              <a:ext uri="{28A0092B-C50C-407E-A947-70E740481C1C}">
                <a14:useLocalDpi xmlns:a14="http://schemas.microsoft.com/office/drawing/2010/main" val="0"/>
              </a:ext>
            </a:extLst>
          </a:blip>
          <a:stretch>
            <a:fillRect/>
          </a:stretch>
        </p:blipFill>
        <p:spPr>
          <a:xfrm>
            <a:off x="2135560" y="464068"/>
            <a:ext cx="1219200" cy="1619250"/>
          </a:xfrm>
          <a:prstGeom prst="rect">
            <a:avLst/>
          </a:prstGeom>
        </p:spPr>
      </p:pic>
    </p:spTree>
    <p:custDataLst>
      <p:tags r:id="rId1"/>
    </p:custDataLst>
    <p:extLst>
      <p:ext uri="{BB962C8B-B14F-4D97-AF65-F5344CB8AC3E}">
        <p14:creationId xmlns:p14="http://schemas.microsoft.com/office/powerpoint/2010/main" val="6183063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22479"/>
            <a:ext cx="8596668" cy="1320800"/>
          </a:xfrm>
        </p:spPr>
        <p:txBody>
          <a:bodyPr>
            <a:normAutofit/>
          </a:bodyPr>
          <a:lstStyle/>
          <a:p>
            <a:pPr algn="ctr"/>
            <a:r>
              <a:rPr lang="en-NZ" sz="2400" dirty="0"/>
              <a:t>Time Series</a:t>
            </a:r>
            <a:br>
              <a:rPr lang="en-NZ" sz="2400" dirty="0"/>
            </a:br>
            <a:r>
              <a:rPr lang="en-NZ" sz="2400" dirty="0"/>
              <a:t>Commonly occurring questions</a:t>
            </a:r>
          </a:p>
        </p:txBody>
      </p:sp>
      <p:sp>
        <p:nvSpPr>
          <p:cNvPr id="3" name="Content Placeholder 2"/>
          <p:cNvSpPr>
            <a:spLocks noGrp="1"/>
          </p:cNvSpPr>
          <p:nvPr>
            <p:ph idx="1"/>
          </p:nvPr>
        </p:nvSpPr>
        <p:spPr>
          <a:xfrm>
            <a:off x="677334" y="2173468"/>
            <a:ext cx="8596668" cy="3880773"/>
          </a:xfrm>
        </p:spPr>
        <p:txBody>
          <a:bodyPr>
            <a:normAutofit/>
          </a:bodyPr>
          <a:lstStyle/>
          <a:p>
            <a:r>
              <a:rPr lang="en-NZ" sz="2000" dirty="0"/>
              <a:t>Next we would mark according to the mark schedule and try to identify what the marker is looking for in the answers</a:t>
            </a:r>
          </a:p>
        </p:txBody>
      </p:sp>
    </p:spTree>
    <p:extLst>
      <p:ext uri="{BB962C8B-B14F-4D97-AF65-F5344CB8AC3E}">
        <p14:creationId xmlns:p14="http://schemas.microsoft.com/office/powerpoint/2010/main" val="3217083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NZ" sz="2400" dirty="0"/>
              <a:t>Time Series</a:t>
            </a:r>
            <a:br>
              <a:rPr lang="en-NZ" sz="2400" dirty="0"/>
            </a:br>
            <a:r>
              <a:rPr lang="en-NZ" sz="2400" dirty="0"/>
              <a:t>Describe and compare data from a time series graph </a:t>
            </a:r>
            <a:br>
              <a:rPr lang="en-NZ" sz="2400" dirty="0"/>
            </a:br>
            <a:r>
              <a:rPr lang="en-NZ" sz="2400" dirty="0"/>
              <a:t>NZQA 2015</a:t>
            </a:r>
          </a:p>
        </p:txBody>
      </p:sp>
      <p:pic>
        <p:nvPicPr>
          <p:cNvPr id="4" name="Content Placeholder 3"/>
          <p:cNvPicPr>
            <a:picLocks noGrp="1" noChangeAspect="1"/>
          </p:cNvPicPr>
          <p:nvPr>
            <p:ph idx="1"/>
          </p:nvPr>
        </p:nvPicPr>
        <p:blipFill>
          <a:blip r:embed="rId2"/>
          <a:stretch>
            <a:fillRect/>
          </a:stretch>
        </p:blipFill>
        <p:spPr>
          <a:xfrm>
            <a:off x="937419" y="1930400"/>
            <a:ext cx="8077200" cy="4099719"/>
          </a:xfrm>
          <a:prstGeom prst="rect">
            <a:avLst/>
          </a:prstGeom>
        </p:spPr>
      </p:pic>
    </p:spTree>
    <p:extLst>
      <p:ext uri="{BB962C8B-B14F-4D97-AF65-F5344CB8AC3E}">
        <p14:creationId xmlns:p14="http://schemas.microsoft.com/office/powerpoint/2010/main" val="3871168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NZ" sz="2400" dirty="0"/>
              <a:t>Time Series</a:t>
            </a:r>
            <a:br>
              <a:rPr lang="en-NZ" sz="2400" dirty="0"/>
            </a:br>
            <a:r>
              <a:rPr lang="en-NZ" sz="2400" dirty="0"/>
              <a:t>Describe and compare data from a time series graph </a:t>
            </a:r>
            <a:br>
              <a:rPr lang="en-NZ" sz="2400" dirty="0"/>
            </a:br>
            <a:r>
              <a:rPr lang="en-NZ" sz="2400" dirty="0"/>
              <a:t>Key discussion points</a:t>
            </a:r>
          </a:p>
        </p:txBody>
      </p:sp>
      <p:sp>
        <p:nvSpPr>
          <p:cNvPr id="3" name="Content Placeholder 2"/>
          <p:cNvSpPr>
            <a:spLocks noGrp="1"/>
          </p:cNvSpPr>
          <p:nvPr>
            <p:ph idx="1"/>
          </p:nvPr>
        </p:nvSpPr>
        <p:spPr>
          <a:xfrm>
            <a:off x="677334" y="2176530"/>
            <a:ext cx="8596668" cy="3491345"/>
          </a:xfrm>
        </p:spPr>
        <p:txBody>
          <a:bodyPr>
            <a:normAutofit/>
          </a:bodyPr>
          <a:lstStyle/>
          <a:p>
            <a:r>
              <a:rPr lang="en-NZ" sz="2000" dirty="0"/>
              <a:t>Finally we would try to note key discussion points</a:t>
            </a:r>
          </a:p>
          <a:p>
            <a:r>
              <a:rPr lang="en-NZ" sz="2000" dirty="0"/>
              <a:t>For example, for describe and compare data from a time series graph we need to discuss: </a:t>
            </a:r>
          </a:p>
          <a:p>
            <a:r>
              <a:rPr lang="en-NZ" sz="2000" dirty="0"/>
              <a:t>Trend – where and when the trend starts and ends (give numerical values) and any significant changes within the trend</a:t>
            </a:r>
          </a:p>
          <a:p>
            <a:r>
              <a:rPr lang="en-NZ" sz="2000" dirty="0"/>
              <a:t>Seasonal effects – where the peaks and troughs are and how much they differ from the trend</a:t>
            </a:r>
          </a:p>
          <a:p>
            <a:r>
              <a:rPr lang="en-NZ" sz="2000" dirty="0"/>
              <a:t>Residuals – not required to comment on these specifically</a:t>
            </a:r>
          </a:p>
          <a:p>
            <a:r>
              <a:rPr lang="en-NZ" sz="2000" dirty="0"/>
              <a:t>Any other features of note – e.g. outliers, ramps, cyclical variation</a:t>
            </a:r>
          </a:p>
        </p:txBody>
      </p:sp>
    </p:spTree>
    <p:extLst>
      <p:ext uri="{BB962C8B-B14F-4D97-AF65-F5344CB8AC3E}">
        <p14:creationId xmlns:p14="http://schemas.microsoft.com/office/powerpoint/2010/main" val="1286220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22479"/>
            <a:ext cx="8596668" cy="1320800"/>
          </a:xfrm>
        </p:spPr>
        <p:txBody>
          <a:bodyPr>
            <a:normAutofit/>
          </a:bodyPr>
          <a:lstStyle/>
          <a:p>
            <a:pPr algn="ctr"/>
            <a:r>
              <a:rPr lang="en-NZ" sz="2400" dirty="0"/>
              <a:t>Time Series</a:t>
            </a:r>
            <a:br>
              <a:rPr lang="en-NZ" sz="2400" dirty="0"/>
            </a:br>
            <a:r>
              <a:rPr lang="en-NZ" sz="2400" dirty="0"/>
              <a:t>Commonly occurring questions</a:t>
            </a:r>
          </a:p>
        </p:txBody>
      </p:sp>
      <p:sp>
        <p:nvSpPr>
          <p:cNvPr id="3" name="Content Placeholder 2"/>
          <p:cNvSpPr>
            <a:spLocks noGrp="1"/>
          </p:cNvSpPr>
          <p:nvPr>
            <p:ph idx="1"/>
          </p:nvPr>
        </p:nvSpPr>
        <p:spPr>
          <a:xfrm>
            <a:off x="677334" y="2173468"/>
            <a:ext cx="8596668" cy="3880773"/>
          </a:xfrm>
        </p:spPr>
        <p:txBody>
          <a:bodyPr>
            <a:normAutofit/>
          </a:bodyPr>
          <a:lstStyle/>
          <a:p>
            <a:r>
              <a:rPr lang="en-NZ" sz="2000" dirty="0"/>
              <a:t>This can then be applied to another similar question from a different year</a:t>
            </a:r>
          </a:p>
        </p:txBody>
      </p:sp>
    </p:spTree>
    <p:extLst>
      <p:ext uri="{BB962C8B-B14F-4D97-AF65-F5344CB8AC3E}">
        <p14:creationId xmlns:p14="http://schemas.microsoft.com/office/powerpoint/2010/main" val="3946428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599"/>
            <a:ext cx="8596668" cy="1296474"/>
          </a:xfrm>
        </p:spPr>
        <p:txBody>
          <a:bodyPr>
            <a:noAutofit/>
          </a:bodyPr>
          <a:lstStyle/>
          <a:p>
            <a:pPr algn="ctr"/>
            <a:r>
              <a:rPr lang="en-NZ" sz="2400" dirty="0"/>
              <a:t>Time series</a:t>
            </a:r>
            <a:br>
              <a:rPr lang="en-NZ" sz="2400" dirty="0"/>
            </a:br>
            <a:r>
              <a:rPr lang="en-NZ" sz="2400" dirty="0"/>
              <a:t>Describe and compare data from a time series graph </a:t>
            </a:r>
            <a:br>
              <a:rPr lang="en-NZ" sz="2400" dirty="0"/>
            </a:br>
            <a:r>
              <a:rPr lang="en-NZ" sz="2400" dirty="0"/>
              <a:t>NZQA 2014</a:t>
            </a:r>
          </a:p>
        </p:txBody>
      </p:sp>
      <p:pic>
        <p:nvPicPr>
          <p:cNvPr id="4" name="Content Placeholder 3"/>
          <p:cNvPicPr>
            <a:picLocks noGrp="1" noChangeAspect="1"/>
          </p:cNvPicPr>
          <p:nvPr>
            <p:ph idx="1"/>
          </p:nvPr>
        </p:nvPicPr>
        <p:blipFill>
          <a:blip r:embed="rId2"/>
          <a:stretch>
            <a:fillRect/>
          </a:stretch>
        </p:blipFill>
        <p:spPr>
          <a:xfrm>
            <a:off x="1094704" y="2216926"/>
            <a:ext cx="7339303" cy="969186"/>
          </a:xfrm>
          <a:prstGeom prst="rect">
            <a:avLst/>
          </a:prstGeom>
        </p:spPr>
      </p:pic>
      <p:pic>
        <p:nvPicPr>
          <p:cNvPr id="5" name="Picture 4"/>
          <p:cNvPicPr>
            <a:picLocks noChangeAspect="1"/>
          </p:cNvPicPr>
          <p:nvPr/>
        </p:nvPicPr>
        <p:blipFill>
          <a:blip r:embed="rId3"/>
          <a:stretch>
            <a:fillRect/>
          </a:stretch>
        </p:blipFill>
        <p:spPr>
          <a:xfrm>
            <a:off x="1065320" y="3612104"/>
            <a:ext cx="7820696" cy="651792"/>
          </a:xfrm>
          <a:prstGeom prst="rect">
            <a:avLst/>
          </a:prstGeom>
        </p:spPr>
      </p:pic>
      <p:pic>
        <p:nvPicPr>
          <p:cNvPr id="6" name="Picture 5"/>
          <p:cNvPicPr>
            <a:picLocks noChangeAspect="1"/>
          </p:cNvPicPr>
          <p:nvPr/>
        </p:nvPicPr>
        <p:blipFill>
          <a:blip r:embed="rId4"/>
          <a:stretch>
            <a:fillRect/>
          </a:stretch>
        </p:blipFill>
        <p:spPr>
          <a:xfrm>
            <a:off x="8434007" y="2035633"/>
            <a:ext cx="3578896" cy="2046970"/>
          </a:xfrm>
          <a:prstGeom prst="rect">
            <a:avLst/>
          </a:prstGeom>
        </p:spPr>
      </p:pic>
      <p:pic>
        <p:nvPicPr>
          <p:cNvPr id="7" name="Picture 6"/>
          <p:cNvPicPr>
            <a:picLocks noChangeAspect="1"/>
          </p:cNvPicPr>
          <p:nvPr/>
        </p:nvPicPr>
        <p:blipFill>
          <a:blip r:embed="rId5"/>
          <a:stretch>
            <a:fillRect/>
          </a:stretch>
        </p:blipFill>
        <p:spPr>
          <a:xfrm>
            <a:off x="8416002" y="4212163"/>
            <a:ext cx="3596901" cy="2200192"/>
          </a:xfrm>
          <a:prstGeom prst="rect">
            <a:avLst/>
          </a:prstGeom>
        </p:spPr>
      </p:pic>
      <p:pic>
        <p:nvPicPr>
          <p:cNvPr id="8" name="Picture 7"/>
          <p:cNvPicPr>
            <a:picLocks noChangeAspect="1"/>
          </p:cNvPicPr>
          <p:nvPr/>
        </p:nvPicPr>
        <p:blipFill>
          <a:blip r:embed="rId6"/>
          <a:stretch>
            <a:fillRect/>
          </a:stretch>
        </p:blipFill>
        <p:spPr>
          <a:xfrm>
            <a:off x="1094704" y="4595175"/>
            <a:ext cx="7321298" cy="651896"/>
          </a:xfrm>
          <a:prstGeom prst="rect">
            <a:avLst/>
          </a:prstGeom>
        </p:spPr>
      </p:pic>
    </p:spTree>
    <p:extLst>
      <p:ext uri="{BB962C8B-B14F-4D97-AF65-F5344CB8AC3E}">
        <p14:creationId xmlns:p14="http://schemas.microsoft.com/office/powerpoint/2010/main" val="3574252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22479"/>
            <a:ext cx="8596668" cy="1320800"/>
          </a:xfrm>
        </p:spPr>
        <p:txBody>
          <a:bodyPr>
            <a:normAutofit/>
          </a:bodyPr>
          <a:lstStyle/>
          <a:p>
            <a:pPr algn="ctr"/>
            <a:r>
              <a:rPr lang="en-NZ" sz="2400" dirty="0"/>
              <a:t>Time Series</a:t>
            </a:r>
            <a:br>
              <a:rPr lang="en-NZ" sz="2400" dirty="0"/>
            </a:br>
            <a:r>
              <a:rPr lang="en-NZ" sz="2400" dirty="0"/>
              <a:t>Commonly occurring questions</a:t>
            </a:r>
          </a:p>
        </p:txBody>
      </p:sp>
      <p:sp>
        <p:nvSpPr>
          <p:cNvPr id="3" name="Content Placeholder 2"/>
          <p:cNvSpPr>
            <a:spLocks noGrp="1"/>
          </p:cNvSpPr>
          <p:nvPr>
            <p:ph idx="1"/>
          </p:nvPr>
        </p:nvSpPr>
        <p:spPr>
          <a:xfrm>
            <a:off x="677334" y="2173468"/>
            <a:ext cx="8596668" cy="3880773"/>
          </a:xfrm>
        </p:spPr>
        <p:txBody>
          <a:bodyPr>
            <a:normAutofit/>
          </a:bodyPr>
          <a:lstStyle/>
          <a:p>
            <a:r>
              <a:rPr lang="en-NZ" sz="2000" dirty="0"/>
              <a:t>And we can see the patterns in how the question is marked and what key features the markers are required to look for</a:t>
            </a:r>
          </a:p>
        </p:txBody>
      </p:sp>
    </p:spTree>
    <p:extLst>
      <p:ext uri="{BB962C8B-B14F-4D97-AF65-F5344CB8AC3E}">
        <p14:creationId xmlns:p14="http://schemas.microsoft.com/office/powerpoint/2010/main" val="4168093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NZ" sz="2800" dirty="0"/>
              <a:t>Time Series</a:t>
            </a:r>
            <a:br>
              <a:rPr lang="en-NZ" sz="2800" dirty="0"/>
            </a:br>
            <a:r>
              <a:rPr lang="en-NZ" sz="2800" dirty="0"/>
              <a:t>Describe and compare data from a time series graph </a:t>
            </a:r>
            <a:br>
              <a:rPr lang="en-NZ" sz="2800" dirty="0"/>
            </a:br>
            <a:r>
              <a:rPr lang="en-NZ" sz="2800" dirty="0"/>
              <a:t>NZQA 2014</a:t>
            </a:r>
          </a:p>
        </p:txBody>
      </p:sp>
      <p:pic>
        <p:nvPicPr>
          <p:cNvPr id="8" name="Content Placeholder 3"/>
          <p:cNvPicPr>
            <a:picLocks noGrp="1" noChangeAspect="1"/>
          </p:cNvPicPr>
          <p:nvPr>
            <p:ph idx="1"/>
          </p:nvPr>
        </p:nvPicPr>
        <p:blipFill>
          <a:blip r:embed="rId2"/>
          <a:stretch>
            <a:fillRect/>
          </a:stretch>
        </p:blipFill>
        <p:spPr>
          <a:xfrm>
            <a:off x="1018569" y="2289377"/>
            <a:ext cx="7914197" cy="3881437"/>
          </a:xfrm>
          <a:prstGeom prst="rect">
            <a:avLst/>
          </a:prstGeom>
        </p:spPr>
      </p:pic>
    </p:spTree>
    <p:extLst>
      <p:ext uri="{BB962C8B-B14F-4D97-AF65-F5344CB8AC3E}">
        <p14:creationId xmlns:p14="http://schemas.microsoft.com/office/powerpoint/2010/main" val="4064208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22479"/>
            <a:ext cx="8596668" cy="1320800"/>
          </a:xfrm>
        </p:spPr>
        <p:txBody>
          <a:bodyPr>
            <a:normAutofit/>
          </a:bodyPr>
          <a:lstStyle/>
          <a:p>
            <a:pPr algn="ctr"/>
            <a:r>
              <a:rPr lang="en-NZ" sz="2400" dirty="0"/>
              <a:t>Time Series</a:t>
            </a:r>
            <a:br>
              <a:rPr lang="en-NZ" sz="2400" dirty="0"/>
            </a:br>
            <a:r>
              <a:rPr lang="en-NZ" sz="2400" dirty="0"/>
              <a:t>Commonly occurring questions</a:t>
            </a:r>
          </a:p>
        </p:txBody>
      </p:sp>
      <p:sp>
        <p:nvSpPr>
          <p:cNvPr id="3" name="Content Placeholder 2"/>
          <p:cNvSpPr>
            <a:spLocks noGrp="1"/>
          </p:cNvSpPr>
          <p:nvPr>
            <p:ph idx="1"/>
          </p:nvPr>
        </p:nvSpPr>
        <p:spPr>
          <a:xfrm>
            <a:off x="677334" y="2173468"/>
            <a:ext cx="8596668" cy="3880773"/>
          </a:xfrm>
        </p:spPr>
        <p:txBody>
          <a:bodyPr>
            <a:normAutofit/>
          </a:bodyPr>
          <a:lstStyle/>
          <a:p>
            <a:r>
              <a:rPr lang="en-NZ" sz="2000" dirty="0"/>
              <a:t>And this will hopefully prepare the students for similar types of questions in their current exam</a:t>
            </a:r>
          </a:p>
        </p:txBody>
      </p:sp>
    </p:spTree>
    <p:extLst>
      <p:ext uri="{BB962C8B-B14F-4D97-AF65-F5344CB8AC3E}">
        <p14:creationId xmlns:p14="http://schemas.microsoft.com/office/powerpoint/2010/main" val="1512449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195108"/>
          </a:xfrm>
        </p:spPr>
        <p:txBody>
          <a:bodyPr>
            <a:noAutofit/>
          </a:bodyPr>
          <a:lstStyle/>
          <a:p>
            <a:pPr algn="ctr"/>
            <a:r>
              <a:rPr lang="en-NZ" sz="2400" dirty="0"/>
              <a:t>Time Series</a:t>
            </a:r>
            <a:br>
              <a:rPr lang="en-NZ" sz="2400" dirty="0"/>
            </a:br>
            <a:r>
              <a:rPr lang="en-NZ" sz="2400" dirty="0"/>
              <a:t>Describe and compare data from a time series graph</a:t>
            </a:r>
            <a:br>
              <a:rPr lang="en-NZ" sz="2400" dirty="0"/>
            </a:br>
            <a:r>
              <a:rPr lang="en-NZ" sz="2400" dirty="0"/>
              <a:t> NZQA 2016</a:t>
            </a:r>
          </a:p>
        </p:txBody>
      </p:sp>
      <p:pic>
        <p:nvPicPr>
          <p:cNvPr id="4" name="Content Placeholder 3"/>
          <p:cNvPicPr>
            <a:picLocks noGrp="1" noChangeAspect="1"/>
          </p:cNvPicPr>
          <p:nvPr>
            <p:ph idx="1"/>
          </p:nvPr>
        </p:nvPicPr>
        <p:blipFill>
          <a:blip r:embed="rId2"/>
          <a:stretch>
            <a:fillRect/>
          </a:stretch>
        </p:blipFill>
        <p:spPr>
          <a:xfrm>
            <a:off x="677333" y="2214484"/>
            <a:ext cx="6740897" cy="2307791"/>
          </a:xfrm>
          <a:prstGeom prst="rect">
            <a:avLst/>
          </a:prstGeom>
        </p:spPr>
      </p:pic>
      <p:pic>
        <p:nvPicPr>
          <p:cNvPr id="5" name="Picture 4"/>
          <p:cNvPicPr>
            <a:picLocks noChangeAspect="1"/>
          </p:cNvPicPr>
          <p:nvPr/>
        </p:nvPicPr>
        <p:blipFill>
          <a:blip r:embed="rId3"/>
          <a:stretch>
            <a:fillRect/>
          </a:stretch>
        </p:blipFill>
        <p:spPr>
          <a:xfrm>
            <a:off x="7418230" y="1804708"/>
            <a:ext cx="4541482" cy="3269568"/>
          </a:xfrm>
          <a:prstGeom prst="rect">
            <a:avLst/>
          </a:prstGeom>
        </p:spPr>
      </p:pic>
      <p:pic>
        <p:nvPicPr>
          <p:cNvPr id="7" name="Picture 6"/>
          <p:cNvPicPr>
            <a:picLocks noChangeAspect="1"/>
          </p:cNvPicPr>
          <p:nvPr/>
        </p:nvPicPr>
        <p:blipFill>
          <a:blip r:embed="rId4"/>
          <a:stretch>
            <a:fillRect/>
          </a:stretch>
        </p:blipFill>
        <p:spPr>
          <a:xfrm>
            <a:off x="677332" y="4926164"/>
            <a:ext cx="7564955" cy="701903"/>
          </a:xfrm>
          <a:prstGeom prst="rect">
            <a:avLst/>
          </a:prstGeom>
        </p:spPr>
      </p:pic>
    </p:spTree>
    <p:extLst>
      <p:ext uri="{BB962C8B-B14F-4D97-AF65-F5344CB8AC3E}">
        <p14:creationId xmlns:p14="http://schemas.microsoft.com/office/powerpoint/2010/main" val="3330950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NZ" sz="2400" dirty="0"/>
              <a:t>Scholarship Statistics </a:t>
            </a:r>
            <a:br>
              <a:rPr lang="en-NZ" sz="2400" dirty="0"/>
            </a:br>
            <a:r>
              <a:rPr lang="en-NZ" sz="2400" dirty="0"/>
              <a:t>How to recognise and answer commonly occurring questions</a:t>
            </a:r>
            <a:br>
              <a:rPr lang="en-NZ" sz="2400" dirty="0"/>
            </a:br>
            <a:r>
              <a:rPr lang="en-NZ" sz="2400" dirty="0"/>
              <a:t>Summary</a:t>
            </a:r>
          </a:p>
        </p:txBody>
      </p:sp>
      <p:sp>
        <p:nvSpPr>
          <p:cNvPr id="3" name="Content Placeholder 2"/>
          <p:cNvSpPr>
            <a:spLocks noGrp="1"/>
          </p:cNvSpPr>
          <p:nvPr>
            <p:ph idx="1"/>
          </p:nvPr>
        </p:nvSpPr>
        <p:spPr/>
        <p:txBody>
          <a:bodyPr/>
          <a:lstStyle/>
          <a:p>
            <a:r>
              <a:rPr lang="en-NZ" sz="2000" dirty="0"/>
              <a:t>By working through past NZQA papers we can identify questions which occur commonly from year to year</a:t>
            </a:r>
          </a:p>
          <a:p>
            <a:r>
              <a:rPr lang="en-NZ" sz="2000" dirty="0"/>
              <a:t>Some questions can be answered using a similar format and we can sometimes identify key points from the mark schedule</a:t>
            </a:r>
          </a:p>
          <a:p>
            <a:r>
              <a:rPr lang="en-NZ" sz="2000" dirty="0"/>
              <a:t>This process of identifying and discussing questions can then be extended to the less common questions that are sometimes unique to particular exams</a:t>
            </a:r>
          </a:p>
        </p:txBody>
      </p:sp>
    </p:spTree>
    <p:custDataLst>
      <p:tags r:id="rId1"/>
    </p:custDataLst>
    <p:extLst>
      <p:ext uri="{BB962C8B-B14F-4D97-AF65-F5344CB8AC3E}">
        <p14:creationId xmlns:p14="http://schemas.microsoft.com/office/powerpoint/2010/main" val="1758533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6600" b="1" dirty="0">
                <a:solidFill>
                  <a:srgbClr val="FF0000"/>
                </a:solidFill>
              </a:rPr>
              <a:t>How I Start</a:t>
            </a:r>
            <a:endParaRPr lang="en-NZ" sz="6600" b="1" dirty="0">
              <a:solidFill>
                <a:srgbClr val="FF0000"/>
              </a:solidFill>
            </a:endParaRPr>
          </a:p>
        </p:txBody>
      </p:sp>
      <p:sp>
        <p:nvSpPr>
          <p:cNvPr id="3" name="Content Placeholder 2"/>
          <p:cNvSpPr>
            <a:spLocks noGrp="1"/>
          </p:cNvSpPr>
          <p:nvPr>
            <p:ph idx="1"/>
          </p:nvPr>
        </p:nvSpPr>
        <p:spPr>
          <a:xfrm>
            <a:off x="1981200" y="1600200"/>
            <a:ext cx="8229600" cy="4781128"/>
          </a:xfrm>
        </p:spPr>
        <p:txBody>
          <a:bodyPr>
            <a:normAutofit/>
          </a:bodyPr>
          <a:lstStyle/>
          <a:p>
            <a:pPr marL="0" indent="0">
              <a:buNone/>
            </a:pPr>
            <a:r>
              <a:rPr lang="en-NZ" sz="3600" b="1" dirty="0">
                <a:solidFill>
                  <a:srgbClr val="3333FF"/>
                </a:solidFill>
              </a:rPr>
              <a:t>Tool: </a:t>
            </a:r>
            <a:r>
              <a:rPr lang="en-NZ" sz="3600" dirty="0"/>
              <a:t>Media clip </a:t>
            </a:r>
          </a:p>
          <a:p>
            <a:pPr marL="0" indent="0">
              <a:buNone/>
            </a:pPr>
            <a:r>
              <a:rPr lang="en-NZ" sz="3600" dirty="0"/>
              <a:t> </a:t>
            </a:r>
            <a:r>
              <a:rPr lang="en-NZ" sz="3600" dirty="0"/>
              <a:t>  (usually a TV News clip)</a:t>
            </a:r>
            <a:endParaRPr lang="en-NZ" sz="3600" b="1" dirty="0">
              <a:solidFill>
                <a:srgbClr val="00CC00"/>
              </a:solidFill>
            </a:endParaRPr>
          </a:p>
          <a:p>
            <a:pPr marL="0" indent="0">
              <a:buNone/>
            </a:pPr>
            <a:r>
              <a:rPr lang="en-NZ" sz="3600" b="1" dirty="0">
                <a:solidFill>
                  <a:srgbClr val="00CC00"/>
                </a:solidFill>
              </a:rPr>
              <a:t>Goal 1: </a:t>
            </a:r>
            <a:r>
              <a:rPr lang="en-NZ" sz="3600" dirty="0"/>
              <a:t>Get them thinking, critiquing </a:t>
            </a:r>
          </a:p>
          <a:p>
            <a:pPr marL="711200" indent="-347663">
              <a:buClr>
                <a:srgbClr val="00CC00"/>
              </a:buClr>
            </a:pPr>
            <a:r>
              <a:rPr lang="en-NZ" sz="3600" dirty="0"/>
              <a:t>What messages do you see as an ordinary TV watcher?</a:t>
            </a:r>
          </a:p>
          <a:p>
            <a:pPr marL="711200" indent="-347663">
              <a:buClr>
                <a:srgbClr val="00CC00"/>
              </a:buClr>
            </a:pPr>
            <a:r>
              <a:rPr lang="en-NZ" sz="3600" dirty="0"/>
              <a:t>What does the statistical evidence say?</a:t>
            </a:r>
          </a:p>
          <a:p>
            <a:pPr marL="0" indent="0">
              <a:buNone/>
            </a:pPr>
            <a:endParaRPr lang="en-NZ" sz="1400" dirty="0"/>
          </a:p>
          <a:p>
            <a:pPr marL="0" indent="0">
              <a:buNone/>
            </a:pPr>
            <a:r>
              <a:rPr lang="en-NZ" sz="3600" b="1" dirty="0">
                <a:solidFill>
                  <a:srgbClr val="00CC00"/>
                </a:solidFill>
              </a:rPr>
              <a:t>Goal 2: </a:t>
            </a:r>
            <a:r>
              <a:rPr lang="en-NZ" sz="3600" dirty="0"/>
              <a:t>Get them arguing with each other!</a:t>
            </a:r>
            <a:endParaRPr lang="en-NZ" sz="3600" dirty="0"/>
          </a:p>
        </p:txBody>
      </p:sp>
      <p:pic>
        <p:nvPicPr>
          <p:cNvPr id="4" name="Key Snatchers">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7177214" y="1268761"/>
            <a:ext cx="3055888" cy="1718937"/>
          </a:xfrm>
          <a:prstGeom prst="rect">
            <a:avLst/>
          </a:prstGeom>
        </p:spPr>
      </p:pic>
    </p:spTree>
    <p:custDataLst>
      <p:tags r:id="rId1"/>
    </p:custDataLst>
    <p:extLst>
      <p:ext uri="{BB962C8B-B14F-4D97-AF65-F5344CB8AC3E}">
        <p14:creationId xmlns:p14="http://schemas.microsoft.com/office/powerpoint/2010/main" val="54947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4"/>
                                        </p:tgtEl>
                                      </p:cBhvr>
                                    </p:cmd>
                                  </p:childTnLst>
                                </p:cTn>
                              </p:par>
                            </p:childTnLst>
                          </p:cTn>
                        </p:par>
                      </p:childTnLst>
                    </p:cTn>
                  </p:par>
                </p:childTnLst>
              </p:cTn>
              <p:nextCondLst>
                <p:cond evt="onClick" delay="0">
                  <p:tgtEl>
                    <p:spTgt spid="4"/>
                  </p:tgtEl>
                </p:cond>
              </p:nextCondLst>
            </p:seq>
            <p:video fullScrn="1">
              <p:cMediaNode vol="80000">
                <p:cTn id="29" fill="hold" display="0">
                  <p:stCondLst>
                    <p:cond delay="indefinite"/>
                  </p:stCondLst>
                </p:cTn>
                <p:tgtEl>
                  <p:spTgt spid="4"/>
                </p:tgtEl>
              </p:cMediaNode>
            </p:video>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7648" y="5780346"/>
            <a:ext cx="7740352" cy="965592"/>
          </a:xfrm>
        </p:spPr>
        <p:txBody>
          <a:bodyPr>
            <a:normAutofit fontScale="90000"/>
          </a:bodyPr>
          <a:lstStyle/>
          <a:p>
            <a:pPr algn="l"/>
            <a:r>
              <a:rPr lang="en-NZ" sz="3600" b="1" dirty="0">
                <a:solidFill>
                  <a:srgbClr val="FFFF00"/>
                </a:solidFill>
                <a:latin typeface="Merriweather Light" panose="02060503050406030704" pitchFamily="18" charset="0"/>
              </a:rPr>
              <a:t>Scholarship Stats</a:t>
            </a:r>
            <a:r>
              <a:rPr lang="en-NZ" sz="1800" dirty="0">
                <a:solidFill>
                  <a:srgbClr val="FFFF00"/>
                </a:solidFill>
                <a:latin typeface="Merriweather Light" panose="02060503050406030704" pitchFamily="18" charset="0"/>
              </a:rPr>
              <a:t/>
            </a:r>
            <a:br>
              <a:rPr lang="en-NZ" sz="1800" dirty="0">
                <a:solidFill>
                  <a:srgbClr val="FFFF00"/>
                </a:solidFill>
                <a:latin typeface="Merriweather Light" panose="02060503050406030704" pitchFamily="18" charset="0"/>
              </a:rPr>
            </a:br>
            <a:r>
              <a:rPr lang="en-NZ" sz="1800" dirty="0">
                <a:solidFill>
                  <a:srgbClr val="FFFF00"/>
                </a:solidFill>
                <a:latin typeface="Merriweather Light" panose="02060503050406030704" pitchFamily="18" charset="0"/>
              </a:rPr>
              <a:t>                                          </a:t>
            </a:r>
            <a:r>
              <a:rPr lang="en-NZ" sz="1600" dirty="0">
                <a:solidFill>
                  <a:srgbClr val="FFFF00"/>
                </a:solidFill>
                <a:latin typeface="Merriweather Light" panose="02060503050406030704" pitchFamily="18" charset="0"/>
              </a:rPr>
              <a:t/>
            </a:r>
            <a:br>
              <a:rPr lang="en-NZ" sz="1600" dirty="0">
                <a:solidFill>
                  <a:srgbClr val="FFFF00"/>
                </a:solidFill>
                <a:latin typeface="Merriweather Light" panose="02060503050406030704" pitchFamily="18" charset="0"/>
              </a:rPr>
            </a:br>
            <a:r>
              <a:rPr lang="en-NZ" sz="1600" dirty="0">
                <a:solidFill>
                  <a:srgbClr val="FFFF00"/>
                </a:solidFill>
                <a:latin typeface="Merriweather Light" panose="02060503050406030704" pitchFamily="18" charset="0"/>
              </a:rPr>
              <a:t>	Mark Hooper, Otago Boys’ High School, Dunedin – Stats Day 2016</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3512" y="5661248"/>
            <a:ext cx="1104156" cy="107786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7968" y="2348880"/>
            <a:ext cx="4320480" cy="3240360"/>
          </a:xfrm>
          <a:prstGeom prst="rect">
            <a:avLst/>
          </a:prstGeom>
        </p:spPr>
      </p:pic>
      <p:sp>
        <p:nvSpPr>
          <p:cNvPr id="5" name="Title 1"/>
          <p:cNvSpPr txBox="1">
            <a:spLocks/>
          </p:cNvSpPr>
          <p:nvPr/>
        </p:nvSpPr>
        <p:spPr>
          <a:xfrm>
            <a:off x="1686392" y="260648"/>
            <a:ext cx="8874104" cy="2232248"/>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70000"/>
              </a:lnSpc>
            </a:pPr>
            <a:r>
              <a:rPr lang="en-NZ" sz="3600" b="1" dirty="0">
                <a:solidFill>
                  <a:srgbClr val="FFFF00"/>
                </a:solidFill>
                <a:latin typeface="Merriweather Light" panose="02060503050406030704" pitchFamily="18" charset="0"/>
              </a:rPr>
              <a:t> - Tiring Thursdays</a:t>
            </a:r>
          </a:p>
          <a:p>
            <a:pPr algn="l">
              <a:lnSpc>
                <a:spcPct val="170000"/>
              </a:lnSpc>
            </a:pPr>
            <a:r>
              <a:rPr lang="en-NZ" sz="3600" b="1" dirty="0">
                <a:solidFill>
                  <a:srgbClr val="FFFF00"/>
                </a:solidFill>
                <a:latin typeface="Merriweather Light" panose="02060503050406030704" pitchFamily="18" charset="0"/>
              </a:rPr>
              <a:t> - Silly Saturdays</a:t>
            </a:r>
          </a:p>
          <a:p>
            <a:pPr algn="l"/>
            <a:endParaRPr lang="en-NZ" sz="3600" b="1" dirty="0">
              <a:solidFill>
                <a:srgbClr val="FFFF00"/>
              </a:solidFill>
              <a:latin typeface="Merriweather Light" panose="02060503050406030704" pitchFamily="18" charset="0"/>
            </a:endParaRPr>
          </a:p>
          <a:p>
            <a:pPr algn="l"/>
            <a:r>
              <a:rPr lang="en-NZ" sz="3600" b="1" dirty="0">
                <a:solidFill>
                  <a:srgbClr val="FFFF00"/>
                </a:solidFill>
                <a:latin typeface="Merriweather Light" panose="02060503050406030704" pitchFamily="18" charset="0"/>
              </a:rPr>
              <a:t>Scholarship Stats at Otago Boys’ 2016</a:t>
            </a:r>
            <a:r>
              <a:rPr lang="en-NZ" sz="1800" b="1" dirty="0">
                <a:solidFill>
                  <a:srgbClr val="FFFF00"/>
                </a:solidFill>
                <a:latin typeface="Merriweather Light" panose="02060503050406030704" pitchFamily="18" charset="0"/>
              </a:rPr>
              <a:t/>
            </a:r>
            <a:br>
              <a:rPr lang="en-NZ" sz="1800" b="1" dirty="0">
                <a:solidFill>
                  <a:srgbClr val="FFFF00"/>
                </a:solidFill>
                <a:latin typeface="Merriweather Light" panose="02060503050406030704" pitchFamily="18" charset="0"/>
              </a:rPr>
            </a:br>
            <a:r>
              <a:rPr lang="en-NZ" sz="1800" b="1" dirty="0">
                <a:solidFill>
                  <a:srgbClr val="FFFF00"/>
                </a:solidFill>
                <a:latin typeface="Merriweather Light" panose="02060503050406030704" pitchFamily="18" charset="0"/>
              </a:rPr>
              <a:t>                                          </a:t>
            </a:r>
            <a:endParaRPr lang="en-NZ" sz="1600" b="1" dirty="0">
              <a:solidFill>
                <a:srgbClr val="FFFF00"/>
              </a:solidFill>
              <a:latin typeface="Merriweather Light" panose="02060503050406030704" pitchFamily="18" charset="0"/>
            </a:endParaRPr>
          </a:p>
        </p:txBody>
      </p:sp>
    </p:spTree>
    <p:custDataLst>
      <p:tags r:id="rId1"/>
    </p:custDataLst>
    <p:extLst>
      <p:ext uri="{BB962C8B-B14F-4D97-AF65-F5344CB8AC3E}">
        <p14:creationId xmlns:p14="http://schemas.microsoft.com/office/powerpoint/2010/main" val="40573385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7648" y="5780346"/>
            <a:ext cx="7740352" cy="965592"/>
          </a:xfrm>
        </p:spPr>
        <p:txBody>
          <a:bodyPr>
            <a:normAutofit fontScale="90000"/>
          </a:bodyPr>
          <a:lstStyle/>
          <a:p>
            <a:pPr algn="l"/>
            <a:r>
              <a:rPr lang="en-NZ" sz="3600" b="1" dirty="0">
                <a:solidFill>
                  <a:srgbClr val="FFFF00"/>
                </a:solidFill>
                <a:latin typeface="Merriweather Light" panose="02060503050406030704" pitchFamily="18" charset="0"/>
              </a:rPr>
              <a:t>Scholarship Stats</a:t>
            </a:r>
            <a:r>
              <a:rPr lang="en-NZ" sz="1800" dirty="0">
                <a:solidFill>
                  <a:srgbClr val="FFFF00"/>
                </a:solidFill>
                <a:latin typeface="Merriweather Light" panose="02060503050406030704" pitchFamily="18" charset="0"/>
              </a:rPr>
              <a:t/>
            </a:r>
            <a:br>
              <a:rPr lang="en-NZ" sz="1800" dirty="0">
                <a:solidFill>
                  <a:srgbClr val="FFFF00"/>
                </a:solidFill>
                <a:latin typeface="Merriweather Light" panose="02060503050406030704" pitchFamily="18" charset="0"/>
              </a:rPr>
            </a:br>
            <a:r>
              <a:rPr lang="en-NZ" sz="1800" dirty="0">
                <a:solidFill>
                  <a:srgbClr val="FFFF00"/>
                </a:solidFill>
                <a:latin typeface="Merriweather Light" panose="02060503050406030704" pitchFamily="18" charset="0"/>
              </a:rPr>
              <a:t>                                          </a:t>
            </a:r>
            <a:r>
              <a:rPr lang="en-NZ" sz="1600" dirty="0">
                <a:solidFill>
                  <a:srgbClr val="FFFF00"/>
                </a:solidFill>
                <a:latin typeface="Merriweather Light" panose="02060503050406030704" pitchFamily="18" charset="0"/>
              </a:rPr>
              <a:t/>
            </a:r>
            <a:br>
              <a:rPr lang="en-NZ" sz="1600" dirty="0">
                <a:solidFill>
                  <a:srgbClr val="FFFF00"/>
                </a:solidFill>
                <a:latin typeface="Merriweather Light" panose="02060503050406030704" pitchFamily="18" charset="0"/>
              </a:rPr>
            </a:br>
            <a:r>
              <a:rPr lang="en-NZ" sz="1600" dirty="0">
                <a:solidFill>
                  <a:srgbClr val="FFFF00"/>
                </a:solidFill>
                <a:latin typeface="Merriweather Light" panose="02060503050406030704" pitchFamily="18" charset="0"/>
              </a:rPr>
              <a:t>	Mark Hooper, Otago Boys’ High School, Dunedin – Stats Day 2016</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3512" y="5661248"/>
            <a:ext cx="1104156" cy="1077866"/>
          </a:xfrm>
          <a:prstGeom prst="rect">
            <a:avLst/>
          </a:prstGeom>
        </p:spPr>
      </p:pic>
      <p:sp>
        <p:nvSpPr>
          <p:cNvPr id="9" name="Title 1"/>
          <p:cNvSpPr txBox="1">
            <a:spLocks/>
          </p:cNvSpPr>
          <p:nvPr/>
        </p:nvSpPr>
        <p:spPr>
          <a:xfrm>
            <a:off x="1686392" y="260648"/>
            <a:ext cx="8874104" cy="223224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70000"/>
              </a:lnSpc>
            </a:pPr>
            <a:r>
              <a:rPr lang="en-NZ" sz="2700" dirty="0">
                <a:solidFill>
                  <a:srgbClr val="FFFF00"/>
                </a:solidFill>
                <a:latin typeface="Merriweather" panose="02060503050406030704" pitchFamily="18" charset="0"/>
              </a:rPr>
              <a:t>In house, share the load, flexible, lollies and chocolate</a:t>
            </a:r>
            <a:r>
              <a:rPr lang="en-NZ" sz="2700" b="1" dirty="0">
                <a:solidFill>
                  <a:srgbClr val="FFFF00"/>
                </a:solidFill>
                <a:latin typeface="Merriweather" panose="02060503050406030704" pitchFamily="18" charset="0"/>
              </a:rPr>
              <a:t/>
            </a:r>
            <a:br>
              <a:rPr lang="en-NZ" sz="2700" b="1" dirty="0">
                <a:solidFill>
                  <a:srgbClr val="FFFF00"/>
                </a:solidFill>
                <a:latin typeface="Merriweather" panose="02060503050406030704" pitchFamily="18" charset="0"/>
              </a:rPr>
            </a:br>
            <a:r>
              <a:rPr lang="en-NZ" sz="2700" b="1" dirty="0">
                <a:solidFill>
                  <a:srgbClr val="FFFF00"/>
                </a:solidFill>
                <a:latin typeface="Merriweather" panose="02060503050406030704" pitchFamily="18" charset="0"/>
              </a:rPr>
              <a:t>                                          </a:t>
            </a:r>
          </a:p>
        </p:txBody>
      </p:sp>
      <p:sp>
        <p:nvSpPr>
          <p:cNvPr id="10" name="Title 1"/>
          <p:cNvSpPr txBox="1">
            <a:spLocks/>
          </p:cNvSpPr>
          <p:nvPr/>
        </p:nvSpPr>
        <p:spPr>
          <a:xfrm>
            <a:off x="1703512" y="1916832"/>
            <a:ext cx="8874104" cy="3096344"/>
          </a:xfrm>
          <a:prstGeom prst="rect">
            <a:avLst/>
          </a:prstGeom>
        </p:spPr>
        <p:txBody>
          <a:bodyPr vert="horz" lIns="91440" tIns="45720" rIns="91440" bIns="45720" rtlCol="0" anchor="ctr">
            <a:normAutofit fontScale="4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70000"/>
              </a:lnSpc>
            </a:pPr>
            <a:r>
              <a:rPr lang="en-NZ" sz="3400" dirty="0">
                <a:solidFill>
                  <a:srgbClr val="FFFF00"/>
                </a:solidFill>
                <a:latin typeface="Merriweather" panose="02060503050406030704" pitchFamily="18" charset="0"/>
              </a:rPr>
              <a:t>Otago Boys' High School has run in house tutorials for their Scholarship Statistics students for the last three years.  This has allowed the content and context to be tailored to meet the needs and desires of our students.  Flexible sessions with shared delivery from different teachers help breed the best collegiality.  Utilising outside expertise from Otago University and local industry has also helped make statistical concepts and contexts seem relevant, modern and enticing.  Mark will share the successes of what has worked well in the school's Scholarship Programme and the next steps for continual improvement. </a:t>
            </a:r>
            <a:r>
              <a:rPr lang="en-NZ" sz="2700" b="1" dirty="0">
                <a:solidFill>
                  <a:srgbClr val="FFFF00"/>
                </a:solidFill>
                <a:latin typeface="Merriweather" panose="02060503050406030704" pitchFamily="18" charset="0"/>
              </a:rPr>
              <a:t>                                        </a:t>
            </a:r>
          </a:p>
        </p:txBody>
      </p:sp>
    </p:spTree>
    <p:extLst>
      <p:ext uri="{BB962C8B-B14F-4D97-AF65-F5344CB8AC3E}">
        <p14:creationId xmlns:p14="http://schemas.microsoft.com/office/powerpoint/2010/main" val="41356662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7648" y="5780346"/>
            <a:ext cx="7740352" cy="965592"/>
          </a:xfrm>
        </p:spPr>
        <p:txBody>
          <a:bodyPr>
            <a:normAutofit fontScale="90000"/>
          </a:bodyPr>
          <a:lstStyle/>
          <a:p>
            <a:pPr algn="l"/>
            <a:r>
              <a:rPr lang="en-NZ" sz="3600" b="1" dirty="0">
                <a:solidFill>
                  <a:srgbClr val="FFFF00"/>
                </a:solidFill>
                <a:latin typeface="Merriweather Light" panose="02060503050406030704" pitchFamily="18" charset="0"/>
              </a:rPr>
              <a:t>Scholarship Stats</a:t>
            </a:r>
            <a:r>
              <a:rPr lang="en-NZ" sz="1800" dirty="0">
                <a:solidFill>
                  <a:srgbClr val="FFFF00"/>
                </a:solidFill>
                <a:latin typeface="Merriweather Light" panose="02060503050406030704" pitchFamily="18" charset="0"/>
              </a:rPr>
              <a:t/>
            </a:r>
            <a:br>
              <a:rPr lang="en-NZ" sz="1800" dirty="0">
                <a:solidFill>
                  <a:srgbClr val="FFFF00"/>
                </a:solidFill>
                <a:latin typeface="Merriweather Light" panose="02060503050406030704" pitchFamily="18" charset="0"/>
              </a:rPr>
            </a:br>
            <a:r>
              <a:rPr lang="en-NZ" sz="1800" dirty="0">
                <a:solidFill>
                  <a:srgbClr val="FFFF00"/>
                </a:solidFill>
                <a:latin typeface="Merriweather Light" panose="02060503050406030704" pitchFamily="18" charset="0"/>
              </a:rPr>
              <a:t>                                          </a:t>
            </a:r>
            <a:r>
              <a:rPr lang="en-NZ" sz="1600" dirty="0">
                <a:solidFill>
                  <a:srgbClr val="FFFF00"/>
                </a:solidFill>
                <a:latin typeface="Merriweather Light" panose="02060503050406030704" pitchFamily="18" charset="0"/>
              </a:rPr>
              <a:t/>
            </a:r>
            <a:br>
              <a:rPr lang="en-NZ" sz="1600" dirty="0">
                <a:solidFill>
                  <a:srgbClr val="FFFF00"/>
                </a:solidFill>
                <a:latin typeface="Merriweather Light" panose="02060503050406030704" pitchFamily="18" charset="0"/>
              </a:rPr>
            </a:br>
            <a:r>
              <a:rPr lang="en-NZ" sz="1600" dirty="0">
                <a:solidFill>
                  <a:srgbClr val="FFFF00"/>
                </a:solidFill>
                <a:latin typeface="Merriweather Light" panose="02060503050406030704" pitchFamily="18" charset="0"/>
              </a:rPr>
              <a:t>	Mark Hooper, Otago Boys’ High School, Dunedin – Stats Day 2016</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3512" y="5661248"/>
            <a:ext cx="1104156" cy="1077866"/>
          </a:xfrm>
          <a:prstGeom prst="rect">
            <a:avLst/>
          </a:prstGeom>
        </p:spPr>
      </p:pic>
      <p:sp>
        <p:nvSpPr>
          <p:cNvPr id="5" name="Title 1"/>
          <p:cNvSpPr txBox="1">
            <a:spLocks/>
          </p:cNvSpPr>
          <p:nvPr/>
        </p:nvSpPr>
        <p:spPr>
          <a:xfrm>
            <a:off x="1793896" y="764704"/>
            <a:ext cx="8874104" cy="22322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70000"/>
              </a:lnSpc>
            </a:pPr>
            <a:endParaRPr lang="en-NZ" sz="3200" dirty="0">
              <a:solidFill>
                <a:srgbClr val="FFFF00"/>
              </a:solidFill>
              <a:latin typeface="Merriweather" panose="02060503050406030704" pitchFamily="18" charset="0"/>
            </a:endParaRPr>
          </a:p>
          <a:p>
            <a:pPr algn="l">
              <a:lnSpc>
                <a:spcPct val="170000"/>
              </a:lnSpc>
            </a:pPr>
            <a:r>
              <a:rPr lang="en-NZ" sz="3200" b="1" dirty="0">
                <a:solidFill>
                  <a:srgbClr val="FFFF00"/>
                </a:solidFill>
                <a:latin typeface="Merriweather" panose="02060503050406030704" pitchFamily="18" charset="0"/>
              </a:rPr>
              <a:t>In house ...</a:t>
            </a:r>
          </a:p>
          <a:p>
            <a:pPr algn="l">
              <a:lnSpc>
                <a:spcPct val="170000"/>
              </a:lnSpc>
            </a:pPr>
            <a:r>
              <a:rPr lang="en-NZ" sz="3200" b="1" dirty="0">
                <a:solidFill>
                  <a:srgbClr val="FFFF00"/>
                </a:solidFill>
                <a:latin typeface="Merriweather" panose="02060503050406030704" pitchFamily="18" charset="0"/>
              </a:rPr>
              <a:t>		 ...17 out of 21</a:t>
            </a:r>
            <a:br>
              <a:rPr lang="en-NZ" sz="3200" b="1" dirty="0">
                <a:solidFill>
                  <a:srgbClr val="FFFF00"/>
                </a:solidFill>
                <a:latin typeface="Merriweather" panose="02060503050406030704" pitchFamily="18" charset="0"/>
              </a:rPr>
            </a:br>
            <a:r>
              <a:rPr lang="en-NZ" sz="3200" b="1" dirty="0">
                <a:solidFill>
                  <a:srgbClr val="FFFF00"/>
                </a:solidFill>
                <a:latin typeface="Merriweather" panose="02060503050406030704" pitchFamily="18" charset="0"/>
              </a:rPr>
              <a:t>                                          </a:t>
            </a:r>
          </a:p>
        </p:txBody>
      </p:sp>
    </p:spTree>
    <p:extLst>
      <p:ext uri="{BB962C8B-B14F-4D97-AF65-F5344CB8AC3E}">
        <p14:creationId xmlns:p14="http://schemas.microsoft.com/office/powerpoint/2010/main" val="17496849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7648" y="5780346"/>
            <a:ext cx="7740352" cy="965592"/>
          </a:xfrm>
        </p:spPr>
        <p:txBody>
          <a:bodyPr>
            <a:normAutofit fontScale="90000"/>
          </a:bodyPr>
          <a:lstStyle/>
          <a:p>
            <a:pPr algn="l"/>
            <a:r>
              <a:rPr lang="en-NZ" sz="3600" b="1" dirty="0">
                <a:solidFill>
                  <a:srgbClr val="FFFF00"/>
                </a:solidFill>
                <a:latin typeface="Merriweather Light" panose="02060503050406030704" pitchFamily="18" charset="0"/>
              </a:rPr>
              <a:t>Scholarship Stats</a:t>
            </a:r>
            <a:r>
              <a:rPr lang="en-NZ" sz="1800" dirty="0">
                <a:solidFill>
                  <a:srgbClr val="FFFF00"/>
                </a:solidFill>
                <a:latin typeface="Merriweather Light" panose="02060503050406030704" pitchFamily="18" charset="0"/>
              </a:rPr>
              <a:t/>
            </a:r>
            <a:br>
              <a:rPr lang="en-NZ" sz="1800" dirty="0">
                <a:solidFill>
                  <a:srgbClr val="FFFF00"/>
                </a:solidFill>
                <a:latin typeface="Merriweather Light" panose="02060503050406030704" pitchFamily="18" charset="0"/>
              </a:rPr>
            </a:br>
            <a:r>
              <a:rPr lang="en-NZ" sz="1800" dirty="0">
                <a:solidFill>
                  <a:srgbClr val="FFFF00"/>
                </a:solidFill>
                <a:latin typeface="Merriweather Light" panose="02060503050406030704" pitchFamily="18" charset="0"/>
              </a:rPr>
              <a:t>                                          </a:t>
            </a:r>
            <a:r>
              <a:rPr lang="en-NZ" sz="1600" dirty="0">
                <a:solidFill>
                  <a:srgbClr val="FFFF00"/>
                </a:solidFill>
                <a:latin typeface="Merriweather Light" panose="02060503050406030704" pitchFamily="18" charset="0"/>
              </a:rPr>
              <a:t/>
            </a:r>
            <a:br>
              <a:rPr lang="en-NZ" sz="1600" dirty="0">
                <a:solidFill>
                  <a:srgbClr val="FFFF00"/>
                </a:solidFill>
                <a:latin typeface="Merriweather Light" panose="02060503050406030704" pitchFamily="18" charset="0"/>
              </a:rPr>
            </a:br>
            <a:r>
              <a:rPr lang="en-NZ" sz="1600" dirty="0">
                <a:solidFill>
                  <a:srgbClr val="FFFF00"/>
                </a:solidFill>
                <a:latin typeface="Merriweather Light" panose="02060503050406030704" pitchFamily="18" charset="0"/>
              </a:rPr>
              <a:t>	Mark Hooper, Otago Boys’ High School, Dunedin – Stats Day 2016</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3512" y="5661248"/>
            <a:ext cx="1104156" cy="1077866"/>
          </a:xfrm>
          <a:prstGeom prst="rect">
            <a:avLst/>
          </a:prstGeom>
        </p:spPr>
      </p:pic>
      <p:sp>
        <p:nvSpPr>
          <p:cNvPr id="5" name="Title 1"/>
          <p:cNvSpPr txBox="1">
            <a:spLocks/>
          </p:cNvSpPr>
          <p:nvPr/>
        </p:nvSpPr>
        <p:spPr>
          <a:xfrm>
            <a:off x="1686392" y="260648"/>
            <a:ext cx="8874104" cy="223224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70000"/>
              </a:lnSpc>
            </a:pPr>
            <a:r>
              <a:rPr lang="en-NZ" sz="2700" b="1" dirty="0">
                <a:solidFill>
                  <a:srgbClr val="FFFF00"/>
                </a:solidFill>
                <a:latin typeface="Merriweather" panose="02060503050406030704" pitchFamily="18" charset="0"/>
              </a:rPr>
              <a:t>Share the load ...</a:t>
            </a:r>
          </a:p>
          <a:p>
            <a:pPr algn="l">
              <a:lnSpc>
                <a:spcPct val="170000"/>
              </a:lnSpc>
            </a:pPr>
            <a:r>
              <a:rPr lang="en-NZ" sz="2700" b="1" dirty="0">
                <a:solidFill>
                  <a:srgbClr val="FFFF00"/>
                </a:solidFill>
                <a:latin typeface="Merriweather" panose="02060503050406030704" pitchFamily="18" charset="0"/>
              </a:rPr>
              <a:t> 		       ... </a:t>
            </a:r>
            <a:r>
              <a:rPr lang="en-NZ" sz="2700" b="1" i="1" u="sng" dirty="0">
                <a:solidFill>
                  <a:srgbClr val="FFFF00"/>
                </a:solidFill>
                <a:latin typeface="Merriweather" panose="02060503050406030704" pitchFamily="18" charset="0"/>
              </a:rPr>
              <a:t>actual</a:t>
            </a:r>
            <a:r>
              <a:rPr lang="en-NZ" sz="2700" b="1" dirty="0">
                <a:solidFill>
                  <a:srgbClr val="FFFF00"/>
                </a:solidFill>
                <a:latin typeface="Merriweather" panose="02060503050406030704" pitchFamily="18" charset="0"/>
              </a:rPr>
              <a:t>  building capacity </a:t>
            </a:r>
            <a:br>
              <a:rPr lang="en-NZ" sz="2700" b="1" dirty="0">
                <a:solidFill>
                  <a:srgbClr val="FFFF00"/>
                </a:solidFill>
                <a:latin typeface="Merriweather" panose="02060503050406030704" pitchFamily="18" charset="0"/>
              </a:rPr>
            </a:br>
            <a:r>
              <a:rPr lang="en-NZ" sz="2700" b="1" dirty="0">
                <a:solidFill>
                  <a:srgbClr val="FFFF00"/>
                </a:solidFill>
                <a:latin typeface="Merriweather" panose="02060503050406030704" pitchFamily="18" charset="0"/>
              </a:rPr>
              <a:t>                                          </a:t>
            </a:r>
          </a:p>
        </p:txBody>
      </p:sp>
    </p:spTree>
    <p:extLst>
      <p:ext uri="{BB962C8B-B14F-4D97-AF65-F5344CB8AC3E}">
        <p14:creationId xmlns:p14="http://schemas.microsoft.com/office/powerpoint/2010/main" val="16209824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7648" y="5780346"/>
            <a:ext cx="7740352" cy="965592"/>
          </a:xfrm>
        </p:spPr>
        <p:txBody>
          <a:bodyPr>
            <a:normAutofit fontScale="90000"/>
          </a:bodyPr>
          <a:lstStyle/>
          <a:p>
            <a:pPr algn="l"/>
            <a:r>
              <a:rPr lang="en-NZ" sz="3600" b="1" dirty="0">
                <a:solidFill>
                  <a:srgbClr val="FFFF00"/>
                </a:solidFill>
                <a:latin typeface="Merriweather Light" panose="02060503050406030704" pitchFamily="18" charset="0"/>
              </a:rPr>
              <a:t>Scholarship Stats</a:t>
            </a:r>
            <a:r>
              <a:rPr lang="en-NZ" sz="1800" dirty="0">
                <a:solidFill>
                  <a:srgbClr val="FFFF00"/>
                </a:solidFill>
                <a:latin typeface="Merriweather Light" panose="02060503050406030704" pitchFamily="18" charset="0"/>
              </a:rPr>
              <a:t/>
            </a:r>
            <a:br>
              <a:rPr lang="en-NZ" sz="1800" dirty="0">
                <a:solidFill>
                  <a:srgbClr val="FFFF00"/>
                </a:solidFill>
                <a:latin typeface="Merriweather Light" panose="02060503050406030704" pitchFamily="18" charset="0"/>
              </a:rPr>
            </a:br>
            <a:r>
              <a:rPr lang="en-NZ" sz="1800" dirty="0">
                <a:solidFill>
                  <a:srgbClr val="FFFF00"/>
                </a:solidFill>
                <a:latin typeface="Merriweather Light" panose="02060503050406030704" pitchFamily="18" charset="0"/>
              </a:rPr>
              <a:t>                                          </a:t>
            </a:r>
            <a:r>
              <a:rPr lang="en-NZ" sz="1600" dirty="0">
                <a:solidFill>
                  <a:srgbClr val="FFFF00"/>
                </a:solidFill>
                <a:latin typeface="Merriweather Light" panose="02060503050406030704" pitchFamily="18" charset="0"/>
              </a:rPr>
              <a:t/>
            </a:r>
            <a:br>
              <a:rPr lang="en-NZ" sz="1600" dirty="0">
                <a:solidFill>
                  <a:srgbClr val="FFFF00"/>
                </a:solidFill>
                <a:latin typeface="Merriweather Light" panose="02060503050406030704" pitchFamily="18" charset="0"/>
              </a:rPr>
            </a:br>
            <a:r>
              <a:rPr lang="en-NZ" sz="1600" dirty="0">
                <a:solidFill>
                  <a:srgbClr val="FFFF00"/>
                </a:solidFill>
                <a:latin typeface="Merriweather Light" panose="02060503050406030704" pitchFamily="18" charset="0"/>
              </a:rPr>
              <a:t>	Mark Hooper, Otago Boys’ High School, Dunedin – Stats Day 2016</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3512" y="5661248"/>
            <a:ext cx="1104156" cy="1077866"/>
          </a:xfrm>
          <a:prstGeom prst="rect">
            <a:avLst/>
          </a:prstGeom>
        </p:spPr>
      </p:pic>
      <p:sp>
        <p:nvSpPr>
          <p:cNvPr id="5" name="Title 1"/>
          <p:cNvSpPr txBox="1">
            <a:spLocks/>
          </p:cNvSpPr>
          <p:nvPr/>
        </p:nvSpPr>
        <p:spPr>
          <a:xfrm>
            <a:off x="1686392" y="260648"/>
            <a:ext cx="8874104" cy="223224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70000"/>
              </a:lnSpc>
            </a:pPr>
            <a:r>
              <a:rPr lang="en-NZ" sz="2700" b="1" dirty="0">
                <a:solidFill>
                  <a:srgbClr val="FFFF00"/>
                </a:solidFill>
                <a:latin typeface="Merriweather" panose="02060503050406030704" pitchFamily="18" charset="0"/>
              </a:rPr>
              <a:t>Flexible ...</a:t>
            </a:r>
          </a:p>
          <a:p>
            <a:pPr algn="l">
              <a:lnSpc>
                <a:spcPct val="170000"/>
              </a:lnSpc>
            </a:pPr>
            <a:r>
              <a:rPr lang="en-NZ" sz="2700" b="1" dirty="0">
                <a:solidFill>
                  <a:srgbClr val="FFFF00"/>
                </a:solidFill>
                <a:latin typeface="Merriweather" panose="02060503050406030704" pitchFamily="18" charset="0"/>
              </a:rPr>
              <a:t>	      ...customer driven</a:t>
            </a:r>
          </a:p>
        </p:txBody>
      </p:sp>
      <p:pic>
        <p:nvPicPr>
          <p:cNvPr id="1026" name="Picture 2" descr="https://i.ytimg.com/vi/6UmQ32X2N8o/maxresdefaul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9736" y="2276872"/>
            <a:ext cx="5400600" cy="30378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125701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7648" y="5780346"/>
            <a:ext cx="7740352" cy="965592"/>
          </a:xfrm>
        </p:spPr>
        <p:txBody>
          <a:bodyPr>
            <a:normAutofit fontScale="90000"/>
          </a:bodyPr>
          <a:lstStyle/>
          <a:p>
            <a:pPr algn="l"/>
            <a:r>
              <a:rPr lang="en-NZ" sz="3600" b="1" dirty="0">
                <a:solidFill>
                  <a:srgbClr val="FFFF00"/>
                </a:solidFill>
                <a:latin typeface="Merriweather Light" panose="02060503050406030704" pitchFamily="18" charset="0"/>
              </a:rPr>
              <a:t>Scholarship Stats</a:t>
            </a:r>
            <a:r>
              <a:rPr lang="en-NZ" sz="1800" dirty="0">
                <a:solidFill>
                  <a:srgbClr val="FFFF00"/>
                </a:solidFill>
                <a:latin typeface="Merriweather Light" panose="02060503050406030704" pitchFamily="18" charset="0"/>
              </a:rPr>
              <a:t/>
            </a:r>
            <a:br>
              <a:rPr lang="en-NZ" sz="1800" dirty="0">
                <a:solidFill>
                  <a:srgbClr val="FFFF00"/>
                </a:solidFill>
                <a:latin typeface="Merriweather Light" panose="02060503050406030704" pitchFamily="18" charset="0"/>
              </a:rPr>
            </a:br>
            <a:r>
              <a:rPr lang="en-NZ" sz="1800" dirty="0">
                <a:solidFill>
                  <a:srgbClr val="FFFF00"/>
                </a:solidFill>
                <a:latin typeface="Merriweather Light" panose="02060503050406030704" pitchFamily="18" charset="0"/>
              </a:rPr>
              <a:t>                                          </a:t>
            </a:r>
            <a:r>
              <a:rPr lang="en-NZ" sz="1600" dirty="0">
                <a:solidFill>
                  <a:srgbClr val="FFFF00"/>
                </a:solidFill>
                <a:latin typeface="Merriweather Light" panose="02060503050406030704" pitchFamily="18" charset="0"/>
              </a:rPr>
              <a:t/>
            </a:r>
            <a:br>
              <a:rPr lang="en-NZ" sz="1600" dirty="0">
                <a:solidFill>
                  <a:srgbClr val="FFFF00"/>
                </a:solidFill>
                <a:latin typeface="Merriweather Light" panose="02060503050406030704" pitchFamily="18" charset="0"/>
              </a:rPr>
            </a:br>
            <a:r>
              <a:rPr lang="en-NZ" sz="1600" dirty="0">
                <a:solidFill>
                  <a:srgbClr val="FFFF00"/>
                </a:solidFill>
                <a:latin typeface="Merriweather Light" panose="02060503050406030704" pitchFamily="18" charset="0"/>
              </a:rPr>
              <a:t>	Mark Hooper, Otago Boys’ High School, Dunedin – Stats Day 2016</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3512" y="5661248"/>
            <a:ext cx="1104156" cy="1077866"/>
          </a:xfrm>
          <a:prstGeom prst="rect">
            <a:avLst/>
          </a:prstGeom>
        </p:spPr>
      </p:pic>
      <p:sp>
        <p:nvSpPr>
          <p:cNvPr id="5" name="Title 1"/>
          <p:cNvSpPr txBox="1">
            <a:spLocks/>
          </p:cNvSpPr>
          <p:nvPr/>
        </p:nvSpPr>
        <p:spPr>
          <a:xfrm>
            <a:off x="1686392" y="260648"/>
            <a:ext cx="8874104" cy="28803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70000"/>
              </a:lnSpc>
            </a:pPr>
            <a:r>
              <a:rPr lang="en-NZ" sz="3100" b="1" dirty="0">
                <a:solidFill>
                  <a:srgbClr val="FFFF00"/>
                </a:solidFill>
                <a:latin typeface="Merriweather" panose="02060503050406030704" pitchFamily="18" charset="0"/>
              </a:rPr>
              <a:t>Lollies and chocolate ...</a:t>
            </a:r>
          </a:p>
          <a:p>
            <a:pPr algn="l">
              <a:lnSpc>
                <a:spcPct val="170000"/>
              </a:lnSpc>
            </a:pPr>
            <a:r>
              <a:rPr lang="en-NZ" sz="3100" b="1" dirty="0">
                <a:solidFill>
                  <a:srgbClr val="FFFF00"/>
                </a:solidFill>
                <a:latin typeface="Merriweather" panose="02060503050406030704" pitchFamily="18" charset="0"/>
              </a:rPr>
              <a:t>                           ... The only reason  					  some came (some weeks!)</a:t>
            </a:r>
            <a:br>
              <a:rPr lang="en-NZ" sz="3100" b="1" dirty="0">
                <a:solidFill>
                  <a:srgbClr val="FFFF00"/>
                </a:solidFill>
                <a:latin typeface="Merriweather" panose="02060503050406030704" pitchFamily="18" charset="0"/>
              </a:rPr>
            </a:br>
            <a:r>
              <a:rPr lang="en-NZ" sz="3100" b="1" dirty="0">
                <a:solidFill>
                  <a:srgbClr val="FFFF00"/>
                </a:solidFill>
                <a:latin typeface="Merriweather" panose="02060503050406030704" pitchFamily="18" charset="0"/>
              </a:rPr>
              <a:t>                                          </a:t>
            </a:r>
          </a:p>
        </p:txBody>
      </p:sp>
      <p:pic>
        <p:nvPicPr>
          <p:cNvPr id="2050" name="Picture 2" descr="https://s-media-cache-ak0.pinimg.com/736x/d6/77/59/d67759bdca7be27efc643df93dc93ef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761" y="1093694"/>
            <a:ext cx="2214483" cy="39355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shop.countdown.co.nz/Content/ProductImages/large/6921211103721.jpg/Chupa-Chups-Lollipops-Best-Of-Bag-96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7928" y="2750663"/>
            <a:ext cx="2380906" cy="23809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307485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7648" y="5780346"/>
            <a:ext cx="7740352" cy="965592"/>
          </a:xfrm>
        </p:spPr>
        <p:txBody>
          <a:bodyPr>
            <a:normAutofit fontScale="90000"/>
          </a:bodyPr>
          <a:lstStyle/>
          <a:p>
            <a:pPr algn="l"/>
            <a:r>
              <a:rPr lang="en-NZ" sz="3600" b="1" dirty="0">
                <a:solidFill>
                  <a:srgbClr val="FFFF00"/>
                </a:solidFill>
                <a:latin typeface="Merriweather Light" panose="02060503050406030704" pitchFamily="18" charset="0"/>
              </a:rPr>
              <a:t>Scholarship Stats</a:t>
            </a:r>
            <a:r>
              <a:rPr lang="en-NZ" sz="1800" dirty="0">
                <a:solidFill>
                  <a:srgbClr val="FFFF00"/>
                </a:solidFill>
                <a:latin typeface="Merriweather Light" panose="02060503050406030704" pitchFamily="18" charset="0"/>
              </a:rPr>
              <a:t/>
            </a:r>
            <a:br>
              <a:rPr lang="en-NZ" sz="1800" dirty="0">
                <a:solidFill>
                  <a:srgbClr val="FFFF00"/>
                </a:solidFill>
                <a:latin typeface="Merriweather Light" panose="02060503050406030704" pitchFamily="18" charset="0"/>
              </a:rPr>
            </a:br>
            <a:r>
              <a:rPr lang="en-NZ" sz="1800" dirty="0">
                <a:solidFill>
                  <a:srgbClr val="FFFF00"/>
                </a:solidFill>
                <a:latin typeface="Merriweather Light" panose="02060503050406030704" pitchFamily="18" charset="0"/>
              </a:rPr>
              <a:t>                                          </a:t>
            </a:r>
            <a:r>
              <a:rPr lang="en-NZ" sz="1600" dirty="0">
                <a:solidFill>
                  <a:srgbClr val="FFFF00"/>
                </a:solidFill>
                <a:latin typeface="Merriweather Light" panose="02060503050406030704" pitchFamily="18" charset="0"/>
              </a:rPr>
              <a:t/>
            </a:r>
            <a:br>
              <a:rPr lang="en-NZ" sz="1600" dirty="0">
                <a:solidFill>
                  <a:srgbClr val="FFFF00"/>
                </a:solidFill>
                <a:latin typeface="Merriweather Light" panose="02060503050406030704" pitchFamily="18" charset="0"/>
              </a:rPr>
            </a:br>
            <a:r>
              <a:rPr lang="en-NZ" sz="1600" dirty="0">
                <a:solidFill>
                  <a:srgbClr val="FFFF00"/>
                </a:solidFill>
                <a:latin typeface="Merriweather Light" panose="02060503050406030704" pitchFamily="18" charset="0"/>
              </a:rPr>
              <a:t>	Mark Hooper, Otago Boys’ High School, Dunedin – Stats Day 2016</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3512" y="5661248"/>
            <a:ext cx="1104156" cy="1077866"/>
          </a:xfrm>
          <a:prstGeom prst="rect">
            <a:avLst/>
          </a:prstGeom>
        </p:spPr>
      </p:pic>
      <p:sp>
        <p:nvSpPr>
          <p:cNvPr id="5" name="Title 1"/>
          <p:cNvSpPr txBox="1">
            <a:spLocks/>
          </p:cNvSpPr>
          <p:nvPr/>
        </p:nvSpPr>
        <p:spPr>
          <a:xfrm>
            <a:off x="1686392" y="260648"/>
            <a:ext cx="8874104" cy="28803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70000"/>
              </a:lnSpc>
            </a:pPr>
            <a:r>
              <a:rPr lang="en-NZ" sz="3100" b="1" dirty="0">
                <a:solidFill>
                  <a:srgbClr val="FFFF00"/>
                </a:solidFill>
                <a:latin typeface="Merriweather" panose="02060503050406030704" pitchFamily="18" charset="0"/>
              </a:rPr>
              <a:t>At </a:t>
            </a:r>
            <a:r>
              <a:rPr lang="en-NZ" sz="3100" b="1" dirty="0" err="1">
                <a:solidFill>
                  <a:srgbClr val="FFFF00"/>
                </a:solidFill>
                <a:latin typeface="Merriweather" panose="02060503050406030704" pitchFamily="18" charset="0"/>
              </a:rPr>
              <a:t>l</a:t>
            </a:r>
            <a:r>
              <a:rPr lang="en-NZ" sz="5900" b="1" dirty="0" err="1">
                <a:solidFill>
                  <a:srgbClr val="FFFF00"/>
                </a:solidFill>
                <a:latin typeface="Merriweather" panose="02060503050406030704" pitchFamily="18" charset="0"/>
              </a:rPr>
              <a:t>AS</a:t>
            </a:r>
            <a:r>
              <a:rPr lang="en-NZ" sz="3100" b="1" dirty="0" err="1">
                <a:solidFill>
                  <a:srgbClr val="FFFF00"/>
                </a:solidFill>
                <a:latin typeface="Merriweather" panose="02060503050406030704" pitchFamily="18" charset="0"/>
              </a:rPr>
              <a:t>t</a:t>
            </a:r>
            <a:r>
              <a:rPr lang="en-NZ" sz="3100" b="1" dirty="0">
                <a:solidFill>
                  <a:srgbClr val="FFFF00"/>
                </a:solidFill>
                <a:latin typeface="Merriweather" panose="02060503050406030704" pitchFamily="18" charset="0"/>
              </a:rPr>
              <a:t> ... </a:t>
            </a:r>
          </a:p>
          <a:p>
            <a:pPr algn="l">
              <a:lnSpc>
                <a:spcPct val="170000"/>
              </a:lnSpc>
            </a:pPr>
            <a:r>
              <a:rPr lang="en-NZ" sz="3100" b="1" dirty="0">
                <a:solidFill>
                  <a:srgbClr val="FFFF00"/>
                </a:solidFill>
                <a:latin typeface="Merriweather" panose="02060503050406030704" pitchFamily="18" charset="0"/>
              </a:rPr>
              <a:t>    Achievement Standard freedom...!??!!?</a:t>
            </a:r>
            <a:br>
              <a:rPr lang="en-NZ" sz="3100" b="1" dirty="0">
                <a:solidFill>
                  <a:srgbClr val="FFFF00"/>
                </a:solidFill>
                <a:latin typeface="Merriweather" panose="02060503050406030704" pitchFamily="18" charset="0"/>
              </a:rPr>
            </a:br>
            <a:r>
              <a:rPr lang="en-NZ" sz="3100" b="1" dirty="0">
                <a:solidFill>
                  <a:srgbClr val="FFFF00"/>
                </a:solidFill>
                <a:latin typeface="Merriweather" panose="02060503050406030704" pitchFamily="18" charset="0"/>
              </a:rPr>
              <a:t>                                          </a:t>
            </a:r>
          </a:p>
        </p:txBody>
      </p:sp>
    </p:spTree>
    <p:custDataLst>
      <p:tags r:id="rId1"/>
    </p:custDataLst>
    <p:extLst>
      <p:ext uri="{BB962C8B-B14F-4D97-AF65-F5344CB8AC3E}">
        <p14:creationId xmlns:p14="http://schemas.microsoft.com/office/powerpoint/2010/main" val="32254811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7648" y="5780346"/>
            <a:ext cx="7740352" cy="965592"/>
          </a:xfrm>
        </p:spPr>
        <p:txBody>
          <a:bodyPr>
            <a:normAutofit fontScale="90000"/>
          </a:bodyPr>
          <a:lstStyle/>
          <a:p>
            <a:pPr algn="l"/>
            <a:r>
              <a:rPr lang="en-NZ" sz="3600" b="1" dirty="0">
                <a:solidFill>
                  <a:srgbClr val="FFFF00"/>
                </a:solidFill>
                <a:latin typeface="Merriweather Light" panose="02060503050406030704" pitchFamily="18" charset="0"/>
              </a:rPr>
              <a:t>Scholarship Stats</a:t>
            </a:r>
            <a:r>
              <a:rPr lang="en-NZ" sz="1800" dirty="0">
                <a:solidFill>
                  <a:srgbClr val="FFFF00"/>
                </a:solidFill>
                <a:latin typeface="Merriweather Light" panose="02060503050406030704" pitchFamily="18" charset="0"/>
              </a:rPr>
              <a:t/>
            </a:r>
            <a:br>
              <a:rPr lang="en-NZ" sz="1800" dirty="0">
                <a:solidFill>
                  <a:srgbClr val="FFFF00"/>
                </a:solidFill>
                <a:latin typeface="Merriweather Light" panose="02060503050406030704" pitchFamily="18" charset="0"/>
              </a:rPr>
            </a:br>
            <a:r>
              <a:rPr lang="en-NZ" sz="1800" dirty="0">
                <a:solidFill>
                  <a:srgbClr val="FFFF00"/>
                </a:solidFill>
                <a:latin typeface="Merriweather Light" panose="02060503050406030704" pitchFamily="18" charset="0"/>
              </a:rPr>
              <a:t>                                          </a:t>
            </a:r>
            <a:r>
              <a:rPr lang="en-NZ" sz="1600" dirty="0">
                <a:solidFill>
                  <a:srgbClr val="FFFF00"/>
                </a:solidFill>
                <a:latin typeface="Merriweather Light" panose="02060503050406030704" pitchFamily="18" charset="0"/>
              </a:rPr>
              <a:t/>
            </a:r>
            <a:br>
              <a:rPr lang="en-NZ" sz="1600" dirty="0">
                <a:solidFill>
                  <a:srgbClr val="FFFF00"/>
                </a:solidFill>
                <a:latin typeface="Merriweather Light" panose="02060503050406030704" pitchFamily="18" charset="0"/>
              </a:rPr>
            </a:br>
            <a:r>
              <a:rPr lang="en-NZ" sz="1600" dirty="0">
                <a:solidFill>
                  <a:srgbClr val="FFFF00"/>
                </a:solidFill>
                <a:latin typeface="Merriweather Light" panose="02060503050406030704" pitchFamily="18" charset="0"/>
              </a:rPr>
              <a:t>	Mark Hooper, Otago Boys’ High School, Dunedin – Stats Day 2016</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3512" y="5661248"/>
            <a:ext cx="1104156" cy="107786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9536" y="332656"/>
            <a:ext cx="4104456" cy="373132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872" y="2214508"/>
            <a:ext cx="5485904" cy="3565838"/>
          </a:xfrm>
          <a:prstGeom prst="rect">
            <a:avLst/>
          </a:prstGeom>
        </p:spPr>
      </p:pic>
    </p:spTree>
    <p:custDataLst>
      <p:tags r:id="rId1"/>
    </p:custDataLst>
    <p:extLst>
      <p:ext uri="{BB962C8B-B14F-4D97-AF65-F5344CB8AC3E}">
        <p14:creationId xmlns:p14="http://schemas.microsoft.com/office/powerpoint/2010/main" val="1561204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7648" y="5780346"/>
            <a:ext cx="7740352" cy="965592"/>
          </a:xfrm>
        </p:spPr>
        <p:txBody>
          <a:bodyPr>
            <a:normAutofit fontScale="90000"/>
          </a:bodyPr>
          <a:lstStyle/>
          <a:p>
            <a:pPr algn="l"/>
            <a:r>
              <a:rPr lang="en-NZ" sz="3600" b="1" dirty="0">
                <a:solidFill>
                  <a:srgbClr val="FFFF00"/>
                </a:solidFill>
                <a:latin typeface="Merriweather Light" panose="02060503050406030704" pitchFamily="18" charset="0"/>
              </a:rPr>
              <a:t>Scholarship Stats</a:t>
            </a:r>
            <a:r>
              <a:rPr lang="en-NZ" sz="1800" dirty="0">
                <a:solidFill>
                  <a:srgbClr val="FFFF00"/>
                </a:solidFill>
                <a:latin typeface="Merriweather Light" panose="02060503050406030704" pitchFamily="18" charset="0"/>
              </a:rPr>
              <a:t/>
            </a:r>
            <a:br>
              <a:rPr lang="en-NZ" sz="1800" dirty="0">
                <a:solidFill>
                  <a:srgbClr val="FFFF00"/>
                </a:solidFill>
                <a:latin typeface="Merriweather Light" panose="02060503050406030704" pitchFamily="18" charset="0"/>
              </a:rPr>
            </a:br>
            <a:r>
              <a:rPr lang="en-NZ" sz="1800" dirty="0">
                <a:solidFill>
                  <a:srgbClr val="FFFF00"/>
                </a:solidFill>
                <a:latin typeface="Merriweather Light" panose="02060503050406030704" pitchFamily="18" charset="0"/>
              </a:rPr>
              <a:t>                                          </a:t>
            </a:r>
            <a:r>
              <a:rPr lang="en-NZ" sz="1600" dirty="0">
                <a:solidFill>
                  <a:srgbClr val="FFFF00"/>
                </a:solidFill>
                <a:latin typeface="Merriweather Light" panose="02060503050406030704" pitchFamily="18" charset="0"/>
              </a:rPr>
              <a:t/>
            </a:r>
            <a:br>
              <a:rPr lang="en-NZ" sz="1600" dirty="0">
                <a:solidFill>
                  <a:srgbClr val="FFFF00"/>
                </a:solidFill>
                <a:latin typeface="Merriweather Light" panose="02060503050406030704" pitchFamily="18" charset="0"/>
              </a:rPr>
            </a:br>
            <a:r>
              <a:rPr lang="en-NZ" sz="1600" dirty="0">
                <a:solidFill>
                  <a:srgbClr val="FFFF00"/>
                </a:solidFill>
                <a:latin typeface="Merriweather Light" panose="02060503050406030704" pitchFamily="18" charset="0"/>
              </a:rPr>
              <a:t>	Mark Hooper, Otago Boys’ High School, Dunedin – Stats Day 2016</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3512" y="5661248"/>
            <a:ext cx="1104156" cy="1077866"/>
          </a:xfrm>
          <a:prstGeom prst="rect">
            <a:avLst/>
          </a:prstGeom>
        </p:spPr>
      </p:pic>
      <p:pic>
        <p:nvPicPr>
          <p:cNvPr id="3" name="Picture 2"/>
          <p:cNvPicPr>
            <a:picLocks noChangeAspect="1"/>
          </p:cNvPicPr>
          <p:nvPr/>
        </p:nvPicPr>
        <p:blipFill>
          <a:blip r:embed="rId4"/>
          <a:stretch>
            <a:fillRect/>
          </a:stretch>
        </p:blipFill>
        <p:spPr>
          <a:xfrm>
            <a:off x="3575720" y="137270"/>
            <a:ext cx="5184576" cy="5643076"/>
          </a:xfrm>
          <a:prstGeom prst="rect">
            <a:avLst/>
          </a:prstGeom>
        </p:spPr>
      </p:pic>
      <p:pic>
        <p:nvPicPr>
          <p:cNvPr id="5" name="Picture 4"/>
          <p:cNvPicPr>
            <a:picLocks noChangeAspect="1"/>
          </p:cNvPicPr>
          <p:nvPr/>
        </p:nvPicPr>
        <p:blipFill>
          <a:blip r:embed="rId5"/>
          <a:stretch>
            <a:fillRect/>
          </a:stretch>
        </p:blipFill>
        <p:spPr>
          <a:xfrm>
            <a:off x="105300" y="229290"/>
            <a:ext cx="7943362" cy="4181525"/>
          </a:xfrm>
          <a:prstGeom prst="rect">
            <a:avLst/>
          </a:prstGeom>
        </p:spPr>
      </p:pic>
      <p:pic>
        <p:nvPicPr>
          <p:cNvPr id="6" name="Picture 5"/>
          <p:cNvPicPr>
            <a:picLocks noChangeAspect="1"/>
          </p:cNvPicPr>
          <p:nvPr/>
        </p:nvPicPr>
        <p:blipFill>
          <a:blip r:embed="rId6"/>
          <a:stretch>
            <a:fillRect/>
          </a:stretch>
        </p:blipFill>
        <p:spPr>
          <a:xfrm>
            <a:off x="7110928" y="189688"/>
            <a:ext cx="5081072" cy="5486733"/>
          </a:xfrm>
          <a:prstGeom prst="rect">
            <a:avLst/>
          </a:prstGeom>
        </p:spPr>
      </p:pic>
    </p:spTree>
    <p:custDataLst>
      <p:tags r:id="rId1"/>
    </p:custDataLst>
    <p:extLst>
      <p:ext uri="{BB962C8B-B14F-4D97-AF65-F5344CB8AC3E}">
        <p14:creationId xmlns:p14="http://schemas.microsoft.com/office/powerpoint/2010/main" val="4277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7648" y="5780346"/>
            <a:ext cx="7740352" cy="965592"/>
          </a:xfrm>
        </p:spPr>
        <p:txBody>
          <a:bodyPr>
            <a:normAutofit fontScale="90000"/>
          </a:bodyPr>
          <a:lstStyle/>
          <a:p>
            <a:pPr algn="l"/>
            <a:r>
              <a:rPr lang="en-NZ" sz="3600" b="1" dirty="0">
                <a:solidFill>
                  <a:srgbClr val="FFFF00"/>
                </a:solidFill>
                <a:latin typeface="Merriweather Light" panose="02060503050406030704" pitchFamily="18" charset="0"/>
              </a:rPr>
              <a:t>Scholarship Stats</a:t>
            </a:r>
            <a:r>
              <a:rPr lang="en-NZ" sz="1800" dirty="0">
                <a:solidFill>
                  <a:srgbClr val="FFFF00"/>
                </a:solidFill>
                <a:latin typeface="Merriweather Light" panose="02060503050406030704" pitchFamily="18" charset="0"/>
              </a:rPr>
              <a:t/>
            </a:r>
            <a:br>
              <a:rPr lang="en-NZ" sz="1800" dirty="0">
                <a:solidFill>
                  <a:srgbClr val="FFFF00"/>
                </a:solidFill>
                <a:latin typeface="Merriweather Light" panose="02060503050406030704" pitchFamily="18" charset="0"/>
              </a:rPr>
            </a:br>
            <a:r>
              <a:rPr lang="en-NZ" sz="1800" dirty="0">
                <a:solidFill>
                  <a:srgbClr val="FFFF00"/>
                </a:solidFill>
                <a:latin typeface="Merriweather Light" panose="02060503050406030704" pitchFamily="18" charset="0"/>
              </a:rPr>
              <a:t>                                          </a:t>
            </a:r>
            <a:r>
              <a:rPr lang="en-NZ" sz="1600" dirty="0">
                <a:solidFill>
                  <a:srgbClr val="FFFF00"/>
                </a:solidFill>
                <a:latin typeface="Merriweather Light" panose="02060503050406030704" pitchFamily="18" charset="0"/>
              </a:rPr>
              <a:t/>
            </a:r>
            <a:br>
              <a:rPr lang="en-NZ" sz="1600" dirty="0">
                <a:solidFill>
                  <a:srgbClr val="FFFF00"/>
                </a:solidFill>
                <a:latin typeface="Merriweather Light" panose="02060503050406030704" pitchFamily="18" charset="0"/>
              </a:rPr>
            </a:br>
            <a:r>
              <a:rPr lang="en-NZ" sz="1600" dirty="0">
                <a:solidFill>
                  <a:srgbClr val="FFFF00"/>
                </a:solidFill>
                <a:latin typeface="Merriweather Light" panose="02060503050406030704" pitchFamily="18" charset="0"/>
              </a:rPr>
              <a:t>	Mark Hooper, Otago Boys’ High School, Dunedin – Stats Day 2016</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3512" y="5661248"/>
            <a:ext cx="1104156" cy="1077866"/>
          </a:xfrm>
          <a:prstGeom prst="rect">
            <a:avLst/>
          </a:prstGeom>
        </p:spPr>
      </p:pic>
      <p:pic>
        <p:nvPicPr>
          <p:cNvPr id="3" name="Picture 2"/>
          <p:cNvPicPr>
            <a:picLocks noChangeAspect="1"/>
          </p:cNvPicPr>
          <p:nvPr/>
        </p:nvPicPr>
        <p:blipFill>
          <a:blip r:embed="rId4"/>
          <a:stretch>
            <a:fillRect/>
          </a:stretch>
        </p:blipFill>
        <p:spPr>
          <a:xfrm>
            <a:off x="1554830" y="1"/>
            <a:ext cx="9084593" cy="4050505"/>
          </a:xfrm>
          <a:prstGeom prst="rect">
            <a:avLst/>
          </a:prstGeom>
        </p:spPr>
      </p:pic>
      <p:pic>
        <p:nvPicPr>
          <p:cNvPr id="5" name="Picture 4"/>
          <p:cNvPicPr>
            <a:picLocks noChangeAspect="1"/>
          </p:cNvPicPr>
          <p:nvPr/>
        </p:nvPicPr>
        <p:blipFill>
          <a:blip r:embed="rId5"/>
          <a:stretch>
            <a:fillRect/>
          </a:stretch>
        </p:blipFill>
        <p:spPr>
          <a:xfrm>
            <a:off x="5745958" y="128846"/>
            <a:ext cx="4893464" cy="5651501"/>
          </a:xfrm>
          <a:prstGeom prst="rect">
            <a:avLst/>
          </a:prstGeom>
        </p:spPr>
      </p:pic>
    </p:spTree>
    <p:custDataLst>
      <p:tags r:id="rId1"/>
    </p:custDataLst>
    <p:extLst>
      <p:ext uri="{BB962C8B-B14F-4D97-AF65-F5344CB8AC3E}">
        <p14:creationId xmlns:p14="http://schemas.microsoft.com/office/powerpoint/2010/main" val="344731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6600" b="1" dirty="0">
                <a:solidFill>
                  <a:srgbClr val="FF0000"/>
                </a:solidFill>
              </a:rPr>
              <a:t>How I Start</a:t>
            </a:r>
            <a:endParaRPr lang="en-NZ" sz="6600" b="1" dirty="0">
              <a:solidFill>
                <a:srgbClr val="FF0000"/>
              </a:solidFill>
            </a:endParaRPr>
          </a:p>
        </p:txBody>
      </p:sp>
      <p:sp>
        <p:nvSpPr>
          <p:cNvPr id="3" name="Content Placeholder 2"/>
          <p:cNvSpPr>
            <a:spLocks noGrp="1"/>
          </p:cNvSpPr>
          <p:nvPr>
            <p:ph idx="1"/>
          </p:nvPr>
        </p:nvSpPr>
        <p:spPr>
          <a:xfrm>
            <a:off x="1981200" y="1600200"/>
            <a:ext cx="8229600" cy="4781128"/>
          </a:xfrm>
        </p:spPr>
        <p:txBody>
          <a:bodyPr>
            <a:normAutofit fontScale="92500"/>
          </a:bodyPr>
          <a:lstStyle/>
          <a:p>
            <a:pPr marL="2684463" indent="-2684463">
              <a:buNone/>
            </a:pPr>
            <a:r>
              <a:rPr lang="en-NZ" sz="4400" b="1" dirty="0">
                <a:solidFill>
                  <a:srgbClr val="3333FF"/>
                </a:solidFill>
              </a:rPr>
              <a:t>Follow-up: 	</a:t>
            </a:r>
            <a:r>
              <a:rPr lang="en-NZ" sz="4400" dirty="0"/>
              <a:t>Get them searching for their own media reports </a:t>
            </a:r>
          </a:p>
          <a:p>
            <a:pPr marL="2147888" indent="-2147888">
              <a:buNone/>
            </a:pPr>
            <a:endParaRPr lang="en-NZ" sz="1600" dirty="0"/>
          </a:p>
          <a:p>
            <a:pPr marL="0" indent="0">
              <a:buNone/>
            </a:pPr>
            <a:r>
              <a:rPr lang="en-NZ" sz="4400" b="1" dirty="0">
                <a:solidFill>
                  <a:srgbClr val="00CC00"/>
                </a:solidFill>
              </a:rPr>
              <a:t>Goal 1: </a:t>
            </a:r>
            <a:r>
              <a:rPr lang="en-NZ" sz="4400" dirty="0"/>
              <a:t>Think statistics</a:t>
            </a:r>
          </a:p>
          <a:p>
            <a:pPr marL="0" indent="0">
              <a:buNone/>
            </a:pPr>
            <a:r>
              <a:rPr lang="en-NZ" sz="4400" b="1" dirty="0">
                <a:solidFill>
                  <a:srgbClr val="00CC00"/>
                </a:solidFill>
              </a:rPr>
              <a:t>Goal 2: </a:t>
            </a:r>
            <a:r>
              <a:rPr lang="en-NZ" sz="4400" dirty="0"/>
              <a:t>Argue/Challenge! </a:t>
            </a:r>
          </a:p>
          <a:p>
            <a:pPr marL="0" indent="0">
              <a:buNone/>
            </a:pPr>
            <a:r>
              <a:rPr lang="en-NZ" sz="4400" b="1" dirty="0">
                <a:solidFill>
                  <a:srgbClr val="7030A0"/>
                </a:solidFill>
              </a:rPr>
              <a:t>We want them to broaden their lenses</a:t>
            </a:r>
            <a:endParaRPr lang="en-NZ" sz="4400" b="1" dirty="0">
              <a:solidFill>
                <a:srgbClr val="7030A0"/>
              </a:solidFill>
            </a:endParaRPr>
          </a:p>
        </p:txBody>
      </p:sp>
      <p:pic>
        <p:nvPicPr>
          <p:cNvPr id="4" name="Picture 3" descr="Why do they always wear goggles? Are the goggles merged into their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5840" y="5572113"/>
            <a:ext cx="3888432" cy="1048565"/>
          </a:xfrm>
          <a:prstGeom prst="rect">
            <a:avLst/>
          </a:prstGeom>
        </p:spPr>
      </p:pic>
    </p:spTree>
    <p:custDataLst>
      <p:tags r:id="rId1"/>
    </p:custDataLst>
    <p:extLst>
      <p:ext uri="{BB962C8B-B14F-4D97-AF65-F5344CB8AC3E}">
        <p14:creationId xmlns:p14="http://schemas.microsoft.com/office/powerpoint/2010/main" val="302384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7648" y="5780346"/>
            <a:ext cx="7740352" cy="965592"/>
          </a:xfrm>
        </p:spPr>
        <p:txBody>
          <a:bodyPr>
            <a:normAutofit fontScale="90000"/>
          </a:bodyPr>
          <a:lstStyle/>
          <a:p>
            <a:pPr algn="l"/>
            <a:r>
              <a:rPr lang="en-NZ" sz="3600" b="1" dirty="0">
                <a:solidFill>
                  <a:srgbClr val="FFFF00"/>
                </a:solidFill>
                <a:latin typeface="Merriweather Light" panose="02060503050406030704" pitchFamily="18" charset="0"/>
              </a:rPr>
              <a:t>Scholarship Stats</a:t>
            </a:r>
            <a:r>
              <a:rPr lang="en-NZ" sz="1800" dirty="0">
                <a:solidFill>
                  <a:srgbClr val="FFFF00"/>
                </a:solidFill>
                <a:latin typeface="Merriweather Light" panose="02060503050406030704" pitchFamily="18" charset="0"/>
              </a:rPr>
              <a:t/>
            </a:r>
            <a:br>
              <a:rPr lang="en-NZ" sz="1800" dirty="0">
                <a:solidFill>
                  <a:srgbClr val="FFFF00"/>
                </a:solidFill>
                <a:latin typeface="Merriweather Light" panose="02060503050406030704" pitchFamily="18" charset="0"/>
              </a:rPr>
            </a:br>
            <a:r>
              <a:rPr lang="en-NZ" sz="1800" dirty="0">
                <a:solidFill>
                  <a:srgbClr val="FFFF00"/>
                </a:solidFill>
                <a:latin typeface="Merriweather Light" panose="02060503050406030704" pitchFamily="18" charset="0"/>
              </a:rPr>
              <a:t>                                          </a:t>
            </a:r>
            <a:r>
              <a:rPr lang="en-NZ" sz="1600" dirty="0">
                <a:solidFill>
                  <a:srgbClr val="FFFF00"/>
                </a:solidFill>
                <a:latin typeface="Merriweather Light" panose="02060503050406030704" pitchFamily="18" charset="0"/>
              </a:rPr>
              <a:t/>
            </a:r>
            <a:br>
              <a:rPr lang="en-NZ" sz="1600" dirty="0">
                <a:solidFill>
                  <a:srgbClr val="FFFF00"/>
                </a:solidFill>
                <a:latin typeface="Merriweather Light" panose="02060503050406030704" pitchFamily="18" charset="0"/>
              </a:rPr>
            </a:br>
            <a:r>
              <a:rPr lang="en-NZ" sz="1600" dirty="0">
                <a:solidFill>
                  <a:srgbClr val="FFFF00"/>
                </a:solidFill>
                <a:latin typeface="Merriweather Light" panose="02060503050406030704" pitchFamily="18" charset="0"/>
              </a:rPr>
              <a:t>	Mark Hooper, Otago Boys’ High School, Dunedin – Stats Day 2016</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3512" y="5661248"/>
            <a:ext cx="1104156" cy="1077866"/>
          </a:xfrm>
          <a:prstGeom prst="rect">
            <a:avLst/>
          </a:prstGeom>
        </p:spPr>
      </p:pic>
      <p:pic>
        <p:nvPicPr>
          <p:cNvPr id="3" name="Picture 2"/>
          <p:cNvPicPr>
            <a:picLocks noChangeAspect="1"/>
          </p:cNvPicPr>
          <p:nvPr/>
        </p:nvPicPr>
        <p:blipFill>
          <a:blip r:embed="rId3"/>
          <a:stretch>
            <a:fillRect/>
          </a:stretch>
        </p:blipFill>
        <p:spPr>
          <a:xfrm>
            <a:off x="1703512" y="404664"/>
            <a:ext cx="8901246" cy="1917948"/>
          </a:xfrm>
          <a:prstGeom prst="rect">
            <a:avLst/>
          </a:prstGeom>
        </p:spPr>
      </p:pic>
    </p:spTree>
    <p:extLst>
      <p:ext uri="{BB962C8B-B14F-4D97-AF65-F5344CB8AC3E}">
        <p14:creationId xmlns:p14="http://schemas.microsoft.com/office/powerpoint/2010/main" val="40549347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7648" y="5780346"/>
            <a:ext cx="7740352" cy="965592"/>
          </a:xfrm>
        </p:spPr>
        <p:txBody>
          <a:bodyPr>
            <a:normAutofit fontScale="90000"/>
          </a:bodyPr>
          <a:lstStyle/>
          <a:p>
            <a:pPr algn="l"/>
            <a:r>
              <a:rPr lang="en-NZ" sz="3600" b="1" dirty="0">
                <a:solidFill>
                  <a:srgbClr val="FFFF00"/>
                </a:solidFill>
                <a:latin typeface="Merriweather Light" panose="02060503050406030704" pitchFamily="18" charset="0"/>
              </a:rPr>
              <a:t>Scholarship Stats</a:t>
            </a:r>
            <a:r>
              <a:rPr lang="en-NZ" sz="1800" dirty="0">
                <a:solidFill>
                  <a:srgbClr val="FFFF00"/>
                </a:solidFill>
                <a:latin typeface="Merriweather Light" panose="02060503050406030704" pitchFamily="18" charset="0"/>
              </a:rPr>
              <a:t/>
            </a:r>
            <a:br>
              <a:rPr lang="en-NZ" sz="1800" dirty="0">
                <a:solidFill>
                  <a:srgbClr val="FFFF00"/>
                </a:solidFill>
                <a:latin typeface="Merriweather Light" panose="02060503050406030704" pitchFamily="18" charset="0"/>
              </a:rPr>
            </a:br>
            <a:r>
              <a:rPr lang="en-NZ" sz="1800" dirty="0">
                <a:solidFill>
                  <a:srgbClr val="FFFF00"/>
                </a:solidFill>
                <a:latin typeface="Merriweather Light" panose="02060503050406030704" pitchFamily="18" charset="0"/>
              </a:rPr>
              <a:t>                                          </a:t>
            </a:r>
            <a:r>
              <a:rPr lang="en-NZ" sz="1600" dirty="0">
                <a:solidFill>
                  <a:srgbClr val="FFFF00"/>
                </a:solidFill>
                <a:latin typeface="Merriweather Light" panose="02060503050406030704" pitchFamily="18" charset="0"/>
              </a:rPr>
              <a:t/>
            </a:r>
            <a:br>
              <a:rPr lang="en-NZ" sz="1600" dirty="0">
                <a:solidFill>
                  <a:srgbClr val="FFFF00"/>
                </a:solidFill>
                <a:latin typeface="Merriweather Light" panose="02060503050406030704" pitchFamily="18" charset="0"/>
              </a:rPr>
            </a:br>
            <a:r>
              <a:rPr lang="en-NZ" sz="1600" dirty="0">
                <a:solidFill>
                  <a:srgbClr val="FFFF00"/>
                </a:solidFill>
                <a:latin typeface="Merriweather Light" panose="02060503050406030704" pitchFamily="18" charset="0"/>
              </a:rPr>
              <a:t>	Mark Hooper, Otago Boys’ High School, Dunedin – Stats Day 2016</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3512" y="5661248"/>
            <a:ext cx="1104156" cy="1077866"/>
          </a:xfrm>
          <a:prstGeom prst="rect">
            <a:avLst/>
          </a:prstGeom>
        </p:spPr>
      </p:pic>
      <p:pic>
        <p:nvPicPr>
          <p:cNvPr id="3" name="Picture 2"/>
          <p:cNvPicPr>
            <a:picLocks noChangeAspect="1"/>
          </p:cNvPicPr>
          <p:nvPr/>
        </p:nvPicPr>
        <p:blipFill>
          <a:blip r:embed="rId3"/>
          <a:stretch>
            <a:fillRect/>
          </a:stretch>
        </p:blipFill>
        <p:spPr>
          <a:xfrm>
            <a:off x="1548706" y="116632"/>
            <a:ext cx="9149477" cy="2625196"/>
          </a:xfrm>
          <a:prstGeom prst="rect">
            <a:avLst/>
          </a:prstGeom>
        </p:spPr>
      </p:pic>
    </p:spTree>
    <p:extLst>
      <p:ext uri="{BB962C8B-B14F-4D97-AF65-F5344CB8AC3E}">
        <p14:creationId xmlns:p14="http://schemas.microsoft.com/office/powerpoint/2010/main" val="31315848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7648" y="5780346"/>
            <a:ext cx="7740352" cy="965592"/>
          </a:xfrm>
        </p:spPr>
        <p:txBody>
          <a:bodyPr>
            <a:normAutofit fontScale="90000"/>
          </a:bodyPr>
          <a:lstStyle/>
          <a:p>
            <a:pPr algn="l"/>
            <a:r>
              <a:rPr lang="en-NZ" sz="3600" b="1" dirty="0">
                <a:solidFill>
                  <a:srgbClr val="FFFF00"/>
                </a:solidFill>
                <a:latin typeface="Merriweather Light" panose="02060503050406030704" pitchFamily="18" charset="0"/>
              </a:rPr>
              <a:t>Scholarship Stats</a:t>
            </a:r>
            <a:r>
              <a:rPr lang="en-NZ" sz="1800" dirty="0">
                <a:solidFill>
                  <a:srgbClr val="FFFF00"/>
                </a:solidFill>
                <a:latin typeface="Merriweather Light" panose="02060503050406030704" pitchFamily="18" charset="0"/>
              </a:rPr>
              <a:t/>
            </a:r>
            <a:br>
              <a:rPr lang="en-NZ" sz="1800" dirty="0">
                <a:solidFill>
                  <a:srgbClr val="FFFF00"/>
                </a:solidFill>
                <a:latin typeface="Merriweather Light" panose="02060503050406030704" pitchFamily="18" charset="0"/>
              </a:rPr>
            </a:br>
            <a:r>
              <a:rPr lang="en-NZ" sz="1800" dirty="0">
                <a:solidFill>
                  <a:srgbClr val="FFFF00"/>
                </a:solidFill>
                <a:latin typeface="Merriweather Light" panose="02060503050406030704" pitchFamily="18" charset="0"/>
              </a:rPr>
              <a:t>                                          </a:t>
            </a:r>
            <a:r>
              <a:rPr lang="en-NZ" sz="1600" dirty="0">
                <a:solidFill>
                  <a:srgbClr val="FFFF00"/>
                </a:solidFill>
                <a:latin typeface="Merriweather Light" panose="02060503050406030704" pitchFamily="18" charset="0"/>
              </a:rPr>
              <a:t/>
            </a:r>
            <a:br>
              <a:rPr lang="en-NZ" sz="1600" dirty="0">
                <a:solidFill>
                  <a:srgbClr val="FFFF00"/>
                </a:solidFill>
                <a:latin typeface="Merriweather Light" panose="02060503050406030704" pitchFamily="18" charset="0"/>
              </a:rPr>
            </a:br>
            <a:r>
              <a:rPr lang="en-NZ" sz="1600" dirty="0">
                <a:solidFill>
                  <a:srgbClr val="FFFF00"/>
                </a:solidFill>
                <a:latin typeface="Merriweather Light" panose="02060503050406030704" pitchFamily="18" charset="0"/>
              </a:rPr>
              <a:t>	Mark Hooper, Otago Boys’ High School, Dunedin – Stats Day 2016</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3512" y="5661248"/>
            <a:ext cx="1104156" cy="1077866"/>
          </a:xfrm>
          <a:prstGeom prst="rect">
            <a:avLst/>
          </a:prstGeom>
        </p:spPr>
      </p:pic>
      <p:pic>
        <p:nvPicPr>
          <p:cNvPr id="3" name="Picture 2"/>
          <p:cNvPicPr>
            <a:picLocks noChangeAspect="1"/>
          </p:cNvPicPr>
          <p:nvPr/>
        </p:nvPicPr>
        <p:blipFill>
          <a:blip r:embed="rId4"/>
          <a:stretch>
            <a:fillRect/>
          </a:stretch>
        </p:blipFill>
        <p:spPr>
          <a:xfrm>
            <a:off x="1847528" y="116632"/>
            <a:ext cx="5697488" cy="540279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9976" y="332656"/>
            <a:ext cx="4247456" cy="3185592"/>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88861" y="1937653"/>
            <a:ext cx="4296477" cy="3222358"/>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07466" y="3548832"/>
            <a:ext cx="4341472" cy="3256104"/>
          </a:xfrm>
          <a:prstGeom prst="rect">
            <a:avLst/>
          </a:prstGeom>
        </p:spPr>
      </p:pic>
    </p:spTree>
    <p:custDataLst>
      <p:tags r:id="rId1"/>
    </p:custDataLst>
    <p:extLst>
      <p:ext uri="{BB962C8B-B14F-4D97-AF65-F5344CB8AC3E}">
        <p14:creationId xmlns:p14="http://schemas.microsoft.com/office/powerpoint/2010/main" val="109894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1)">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7648" y="5780346"/>
            <a:ext cx="7740352" cy="965592"/>
          </a:xfrm>
        </p:spPr>
        <p:txBody>
          <a:bodyPr>
            <a:normAutofit fontScale="90000"/>
          </a:bodyPr>
          <a:lstStyle/>
          <a:p>
            <a:pPr algn="l"/>
            <a:r>
              <a:rPr lang="en-NZ" sz="3600" b="1" dirty="0">
                <a:solidFill>
                  <a:srgbClr val="FFFF00"/>
                </a:solidFill>
                <a:latin typeface="Merriweather Light" panose="02060503050406030704" pitchFamily="18" charset="0"/>
              </a:rPr>
              <a:t>Scholarship Stats</a:t>
            </a:r>
            <a:r>
              <a:rPr lang="en-NZ" sz="1800" dirty="0">
                <a:solidFill>
                  <a:srgbClr val="FFFF00"/>
                </a:solidFill>
                <a:latin typeface="Merriweather Light" panose="02060503050406030704" pitchFamily="18" charset="0"/>
              </a:rPr>
              <a:t/>
            </a:r>
            <a:br>
              <a:rPr lang="en-NZ" sz="1800" dirty="0">
                <a:solidFill>
                  <a:srgbClr val="FFFF00"/>
                </a:solidFill>
                <a:latin typeface="Merriweather Light" panose="02060503050406030704" pitchFamily="18" charset="0"/>
              </a:rPr>
            </a:br>
            <a:r>
              <a:rPr lang="en-NZ" sz="1800" dirty="0">
                <a:solidFill>
                  <a:srgbClr val="FFFF00"/>
                </a:solidFill>
                <a:latin typeface="Merriweather Light" panose="02060503050406030704" pitchFamily="18" charset="0"/>
              </a:rPr>
              <a:t>                                          </a:t>
            </a:r>
            <a:r>
              <a:rPr lang="en-NZ" sz="1600" dirty="0">
                <a:solidFill>
                  <a:srgbClr val="FFFF00"/>
                </a:solidFill>
                <a:latin typeface="Merriweather Light" panose="02060503050406030704" pitchFamily="18" charset="0"/>
              </a:rPr>
              <a:t/>
            </a:r>
            <a:br>
              <a:rPr lang="en-NZ" sz="1600" dirty="0">
                <a:solidFill>
                  <a:srgbClr val="FFFF00"/>
                </a:solidFill>
                <a:latin typeface="Merriweather Light" panose="02060503050406030704" pitchFamily="18" charset="0"/>
              </a:rPr>
            </a:br>
            <a:r>
              <a:rPr lang="en-NZ" sz="1600" dirty="0">
                <a:solidFill>
                  <a:srgbClr val="FFFF00"/>
                </a:solidFill>
                <a:latin typeface="Merriweather Light" panose="02060503050406030704" pitchFamily="18" charset="0"/>
              </a:rPr>
              <a:t>	Mark Hooper, Otago Boys’ High School, Dunedin – Stats Day 2016</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3512" y="5661248"/>
            <a:ext cx="1104156" cy="1077866"/>
          </a:xfrm>
          <a:prstGeom prst="rect">
            <a:avLst/>
          </a:prstGeom>
        </p:spPr>
      </p:pic>
      <p:sp>
        <p:nvSpPr>
          <p:cNvPr id="3" name="Rectangle 2"/>
          <p:cNvSpPr/>
          <p:nvPr/>
        </p:nvSpPr>
        <p:spPr>
          <a:xfrm>
            <a:off x="1919536" y="188641"/>
            <a:ext cx="7560840" cy="646331"/>
          </a:xfrm>
          <a:prstGeom prst="rect">
            <a:avLst/>
          </a:prstGeom>
        </p:spPr>
        <p:txBody>
          <a:bodyPr wrap="square">
            <a:spAutoFit/>
          </a:bodyPr>
          <a:lstStyle/>
          <a:p>
            <a:pPr algn="ctr" defTabSz="914400"/>
            <a:r>
              <a:rPr lang="en-NZ" dirty="0">
                <a:solidFill>
                  <a:prstClr val="white"/>
                </a:solidFill>
                <a:hlinkClick r:id="rId3"/>
              </a:rPr>
              <a:t>http://flowingdata.com/2015/12/15/a-day-in-the-life-of-americans/</a:t>
            </a:r>
            <a:endParaRPr lang="en-NZ" dirty="0">
              <a:solidFill>
                <a:prstClr val="white"/>
              </a:solidFill>
            </a:endParaRPr>
          </a:p>
          <a:p>
            <a:pPr algn="ctr" defTabSz="914400"/>
            <a:endParaRPr lang="en-NZ" dirty="0">
              <a:solidFill>
                <a:prstClr val="white"/>
              </a:solidFill>
            </a:endParaRPr>
          </a:p>
        </p:txBody>
      </p:sp>
      <p:pic>
        <p:nvPicPr>
          <p:cNvPr id="5" name="Picture 4"/>
          <p:cNvPicPr>
            <a:picLocks noChangeAspect="1"/>
          </p:cNvPicPr>
          <p:nvPr/>
        </p:nvPicPr>
        <p:blipFill>
          <a:blip r:embed="rId4"/>
          <a:stretch>
            <a:fillRect/>
          </a:stretch>
        </p:blipFill>
        <p:spPr>
          <a:xfrm>
            <a:off x="3431704" y="691763"/>
            <a:ext cx="5441686" cy="5003429"/>
          </a:xfrm>
          <a:prstGeom prst="rect">
            <a:avLst/>
          </a:prstGeom>
        </p:spPr>
      </p:pic>
    </p:spTree>
    <p:extLst>
      <p:ext uri="{BB962C8B-B14F-4D97-AF65-F5344CB8AC3E}">
        <p14:creationId xmlns:p14="http://schemas.microsoft.com/office/powerpoint/2010/main" val="31291348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7648" y="5780346"/>
            <a:ext cx="7740352" cy="965592"/>
          </a:xfrm>
        </p:spPr>
        <p:txBody>
          <a:bodyPr>
            <a:normAutofit fontScale="90000"/>
          </a:bodyPr>
          <a:lstStyle/>
          <a:p>
            <a:pPr algn="l"/>
            <a:r>
              <a:rPr lang="en-NZ" sz="3600" b="1" dirty="0">
                <a:solidFill>
                  <a:srgbClr val="FFFF00"/>
                </a:solidFill>
                <a:latin typeface="Merriweather Light" panose="02060503050406030704" pitchFamily="18" charset="0"/>
              </a:rPr>
              <a:t>Scholarship Stats</a:t>
            </a:r>
            <a:r>
              <a:rPr lang="en-NZ" sz="1800" dirty="0">
                <a:solidFill>
                  <a:srgbClr val="FFFF00"/>
                </a:solidFill>
                <a:latin typeface="Merriweather Light" panose="02060503050406030704" pitchFamily="18" charset="0"/>
              </a:rPr>
              <a:t/>
            </a:r>
            <a:br>
              <a:rPr lang="en-NZ" sz="1800" dirty="0">
                <a:solidFill>
                  <a:srgbClr val="FFFF00"/>
                </a:solidFill>
                <a:latin typeface="Merriweather Light" panose="02060503050406030704" pitchFamily="18" charset="0"/>
              </a:rPr>
            </a:br>
            <a:r>
              <a:rPr lang="en-NZ" sz="1800" dirty="0">
                <a:solidFill>
                  <a:srgbClr val="FFFF00"/>
                </a:solidFill>
                <a:latin typeface="Merriweather Light" panose="02060503050406030704" pitchFamily="18" charset="0"/>
              </a:rPr>
              <a:t>                                          </a:t>
            </a:r>
            <a:r>
              <a:rPr lang="en-NZ" sz="1600" dirty="0">
                <a:solidFill>
                  <a:srgbClr val="FFFF00"/>
                </a:solidFill>
                <a:latin typeface="Merriweather Light" panose="02060503050406030704" pitchFamily="18" charset="0"/>
              </a:rPr>
              <a:t/>
            </a:r>
            <a:br>
              <a:rPr lang="en-NZ" sz="1600" dirty="0">
                <a:solidFill>
                  <a:srgbClr val="FFFF00"/>
                </a:solidFill>
                <a:latin typeface="Merriweather Light" panose="02060503050406030704" pitchFamily="18" charset="0"/>
              </a:rPr>
            </a:br>
            <a:r>
              <a:rPr lang="en-NZ" sz="1600" dirty="0">
                <a:solidFill>
                  <a:srgbClr val="FFFF00"/>
                </a:solidFill>
                <a:latin typeface="Merriweather Light" panose="02060503050406030704" pitchFamily="18" charset="0"/>
              </a:rPr>
              <a:t>	Mark Hooper, Otago Boys’ High School, Dunedin – Stats Day 2016</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3512" y="5661248"/>
            <a:ext cx="1104156" cy="1077866"/>
          </a:xfrm>
          <a:prstGeom prst="rect">
            <a:avLst/>
          </a:prstGeom>
        </p:spPr>
      </p:pic>
      <p:pic>
        <p:nvPicPr>
          <p:cNvPr id="3" name="Picture 2"/>
          <p:cNvPicPr>
            <a:picLocks noChangeAspect="1"/>
          </p:cNvPicPr>
          <p:nvPr/>
        </p:nvPicPr>
        <p:blipFill>
          <a:blip r:embed="rId3"/>
          <a:stretch>
            <a:fillRect/>
          </a:stretch>
        </p:blipFill>
        <p:spPr>
          <a:xfrm>
            <a:off x="1847529" y="620689"/>
            <a:ext cx="8678029" cy="4470301"/>
          </a:xfrm>
          <a:prstGeom prst="rect">
            <a:avLst/>
          </a:prstGeom>
        </p:spPr>
      </p:pic>
    </p:spTree>
    <p:extLst>
      <p:ext uri="{BB962C8B-B14F-4D97-AF65-F5344CB8AC3E}">
        <p14:creationId xmlns:p14="http://schemas.microsoft.com/office/powerpoint/2010/main" val="26945651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7648" y="5780346"/>
            <a:ext cx="7740352" cy="965592"/>
          </a:xfrm>
        </p:spPr>
        <p:txBody>
          <a:bodyPr>
            <a:normAutofit fontScale="90000"/>
          </a:bodyPr>
          <a:lstStyle/>
          <a:p>
            <a:pPr algn="l"/>
            <a:r>
              <a:rPr lang="en-NZ" sz="3600" b="1" dirty="0">
                <a:solidFill>
                  <a:srgbClr val="FFFF00"/>
                </a:solidFill>
                <a:latin typeface="Merriweather Light" panose="02060503050406030704" pitchFamily="18" charset="0"/>
              </a:rPr>
              <a:t>Scholarship Stats</a:t>
            </a:r>
            <a:r>
              <a:rPr lang="en-NZ" sz="1800" dirty="0">
                <a:solidFill>
                  <a:srgbClr val="FFFF00"/>
                </a:solidFill>
                <a:latin typeface="Merriweather Light" panose="02060503050406030704" pitchFamily="18" charset="0"/>
              </a:rPr>
              <a:t/>
            </a:r>
            <a:br>
              <a:rPr lang="en-NZ" sz="1800" dirty="0">
                <a:solidFill>
                  <a:srgbClr val="FFFF00"/>
                </a:solidFill>
                <a:latin typeface="Merriweather Light" panose="02060503050406030704" pitchFamily="18" charset="0"/>
              </a:rPr>
            </a:br>
            <a:r>
              <a:rPr lang="en-NZ" sz="1800" dirty="0">
                <a:solidFill>
                  <a:srgbClr val="FFFF00"/>
                </a:solidFill>
                <a:latin typeface="Merriweather Light" panose="02060503050406030704" pitchFamily="18" charset="0"/>
              </a:rPr>
              <a:t>                                          </a:t>
            </a:r>
            <a:r>
              <a:rPr lang="en-NZ" sz="1600" dirty="0">
                <a:solidFill>
                  <a:srgbClr val="FFFF00"/>
                </a:solidFill>
                <a:latin typeface="Merriweather Light" panose="02060503050406030704" pitchFamily="18" charset="0"/>
              </a:rPr>
              <a:t/>
            </a:r>
            <a:br>
              <a:rPr lang="en-NZ" sz="1600" dirty="0">
                <a:solidFill>
                  <a:srgbClr val="FFFF00"/>
                </a:solidFill>
                <a:latin typeface="Merriweather Light" panose="02060503050406030704" pitchFamily="18" charset="0"/>
              </a:rPr>
            </a:br>
            <a:r>
              <a:rPr lang="en-NZ" sz="1600" dirty="0">
                <a:solidFill>
                  <a:srgbClr val="FFFF00"/>
                </a:solidFill>
                <a:latin typeface="Merriweather Light" panose="02060503050406030704" pitchFamily="18" charset="0"/>
              </a:rPr>
              <a:t>	Mark Hooper, Otago Boys’ High School, Dunedin – Stats Day 2016</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3512" y="5661248"/>
            <a:ext cx="1104156" cy="1077866"/>
          </a:xfrm>
          <a:prstGeom prst="rect">
            <a:avLst/>
          </a:prstGeom>
        </p:spPr>
      </p:pic>
      <p:pic>
        <p:nvPicPr>
          <p:cNvPr id="3" name="Picture 2"/>
          <p:cNvPicPr>
            <a:picLocks noChangeAspect="1"/>
          </p:cNvPicPr>
          <p:nvPr/>
        </p:nvPicPr>
        <p:blipFill>
          <a:blip r:embed="rId3"/>
          <a:stretch>
            <a:fillRect/>
          </a:stretch>
        </p:blipFill>
        <p:spPr>
          <a:xfrm>
            <a:off x="1847529" y="692697"/>
            <a:ext cx="8509451" cy="4023395"/>
          </a:xfrm>
          <a:prstGeom prst="rect">
            <a:avLst/>
          </a:prstGeom>
        </p:spPr>
      </p:pic>
    </p:spTree>
    <p:extLst>
      <p:ext uri="{BB962C8B-B14F-4D97-AF65-F5344CB8AC3E}">
        <p14:creationId xmlns:p14="http://schemas.microsoft.com/office/powerpoint/2010/main" val="31955693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7648" y="5780346"/>
            <a:ext cx="7740352" cy="965592"/>
          </a:xfrm>
        </p:spPr>
        <p:txBody>
          <a:bodyPr>
            <a:normAutofit fontScale="90000"/>
          </a:bodyPr>
          <a:lstStyle/>
          <a:p>
            <a:pPr algn="l"/>
            <a:r>
              <a:rPr lang="en-NZ" sz="3600" b="1" dirty="0">
                <a:solidFill>
                  <a:srgbClr val="FFFF00"/>
                </a:solidFill>
                <a:latin typeface="Merriweather Light" panose="02060503050406030704" pitchFamily="18" charset="0"/>
              </a:rPr>
              <a:t>Scholarship Stats</a:t>
            </a:r>
            <a:r>
              <a:rPr lang="en-NZ" sz="1800" dirty="0">
                <a:solidFill>
                  <a:srgbClr val="FFFF00"/>
                </a:solidFill>
                <a:latin typeface="Merriweather Light" panose="02060503050406030704" pitchFamily="18" charset="0"/>
              </a:rPr>
              <a:t/>
            </a:r>
            <a:br>
              <a:rPr lang="en-NZ" sz="1800" dirty="0">
                <a:solidFill>
                  <a:srgbClr val="FFFF00"/>
                </a:solidFill>
                <a:latin typeface="Merriweather Light" panose="02060503050406030704" pitchFamily="18" charset="0"/>
              </a:rPr>
            </a:br>
            <a:r>
              <a:rPr lang="en-NZ" sz="1800" dirty="0">
                <a:solidFill>
                  <a:srgbClr val="FFFF00"/>
                </a:solidFill>
                <a:latin typeface="Merriweather Light" panose="02060503050406030704" pitchFamily="18" charset="0"/>
              </a:rPr>
              <a:t>                                          </a:t>
            </a:r>
            <a:r>
              <a:rPr lang="en-NZ" sz="1600" dirty="0">
                <a:solidFill>
                  <a:srgbClr val="FFFF00"/>
                </a:solidFill>
                <a:latin typeface="Merriweather Light" panose="02060503050406030704" pitchFamily="18" charset="0"/>
              </a:rPr>
              <a:t/>
            </a:r>
            <a:br>
              <a:rPr lang="en-NZ" sz="1600" dirty="0">
                <a:solidFill>
                  <a:srgbClr val="FFFF00"/>
                </a:solidFill>
                <a:latin typeface="Merriweather Light" panose="02060503050406030704" pitchFamily="18" charset="0"/>
              </a:rPr>
            </a:br>
            <a:r>
              <a:rPr lang="en-NZ" sz="1600" dirty="0">
                <a:solidFill>
                  <a:srgbClr val="FFFF00"/>
                </a:solidFill>
                <a:latin typeface="Merriweather Light" panose="02060503050406030704" pitchFamily="18" charset="0"/>
              </a:rPr>
              <a:t>	Mark Hooper, Otago Boys’ High School, Dunedin – Stats Day 2016</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3512" y="5661248"/>
            <a:ext cx="1104156" cy="1077866"/>
          </a:xfrm>
          <a:prstGeom prst="rect">
            <a:avLst/>
          </a:prstGeom>
        </p:spPr>
      </p:pic>
      <p:pic>
        <p:nvPicPr>
          <p:cNvPr id="3" name="Picture 2"/>
          <p:cNvPicPr>
            <a:picLocks noChangeAspect="1"/>
          </p:cNvPicPr>
          <p:nvPr/>
        </p:nvPicPr>
        <p:blipFill>
          <a:blip r:embed="rId3"/>
          <a:stretch>
            <a:fillRect/>
          </a:stretch>
        </p:blipFill>
        <p:spPr>
          <a:xfrm>
            <a:off x="2063552" y="404665"/>
            <a:ext cx="8252390" cy="4323195"/>
          </a:xfrm>
          <a:prstGeom prst="rect">
            <a:avLst/>
          </a:prstGeom>
        </p:spPr>
      </p:pic>
    </p:spTree>
    <p:extLst>
      <p:ext uri="{BB962C8B-B14F-4D97-AF65-F5344CB8AC3E}">
        <p14:creationId xmlns:p14="http://schemas.microsoft.com/office/powerpoint/2010/main" val="34190138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7648" y="5780346"/>
            <a:ext cx="7740352" cy="965592"/>
          </a:xfrm>
        </p:spPr>
        <p:txBody>
          <a:bodyPr>
            <a:normAutofit fontScale="90000"/>
          </a:bodyPr>
          <a:lstStyle/>
          <a:p>
            <a:pPr algn="l"/>
            <a:r>
              <a:rPr lang="en-NZ" sz="3600" b="1" dirty="0">
                <a:solidFill>
                  <a:srgbClr val="FFFF00"/>
                </a:solidFill>
                <a:latin typeface="Merriweather Light" panose="02060503050406030704" pitchFamily="18" charset="0"/>
              </a:rPr>
              <a:t>Scholarship Stats</a:t>
            </a:r>
            <a:r>
              <a:rPr lang="en-NZ" sz="1800" dirty="0">
                <a:solidFill>
                  <a:srgbClr val="FFFF00"/>
                </a:solidFill>
                <a:latin typeface="Merriweather Light" panose="02060503050406030704" pitchFamily="18" charset="0"/>
              </a:rPr>
              <a:t/>
            </a:r>
            <a:br>
              <a:rPr lang="en-NZ" sz="1800" dirty="0">
                <a:solidFill>
                  <a:srgbClr val="FFFF00"/>
                </a:solidFill>
                <a:latin typeface="Merriweather Light" panose="02060503050406030704" pitchFamily="18" charset="0"/>
              </a:rPr>
            </a:br>
            <a:r>
              <a:rPr lang="en-NZ" sz="1800" dirty="0">
                <a:solidFill>
                  <a:srgbClr val="FFFF00"/>
                </a:solidFill>
                <a:latin typeface="Merriweather Light" panose="02060503050406030704" pitchFamily="18" charset="0"/>
              </a:rPr>
              <a:t>                                          </a:t>
            </a:r>
            <a:r>
              <a:rPr lang="en-NZ" sz="1600" dirty="0">
                <a:solidFill>
                  <a:srgbClr val="FFFF00"/>
                </a:solidFill>
                <a:latin typeface="Merriweather Light" panose="02060503050406030704" pitchFamily="18" charset="0"/>
              </a:rPr>
              <a:t/>
            </a:r>
            <a:br>
              <a:rPr lang="en-NZ" sz="1600" dirty="0">
                <a:solidFill>
                  <a:srgbClr val="FFFF00"/>
                </a:solidFill>
                <a:latin typeface="Merriweather Light" panose="02060503050406030704" pitchFamily="18" charset="0"/>
              </a:rPr>
            </a:br>
            <a:r>
              <a:rPr lang="en-NZ" sz="1600" dirty="0">
                <a:solidFill>
                  <a:srgbClr val="FFFF00"/>
                </a:solidFill>
                <a:latin typeface="Merriweather Light" panose="02060503050406030704" pitchFamily="18" charset="0"/>
              </a:rPr>
              <a:t>	Mark Hooper, Otago Boys’ High School, Dunedin – Stats Day 2016</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3512" y="5661248"/>
            <a:ext cx="1104156" cy="1077866"/>
          </a:xfrm>
          <a:prstGeom prst="rect">
            <a:avLst/>
          </a:prstGeom>
        </p:spPr>
      </p:pic>
      <p:pic>
        <p:nvPicPr>
          <p:cNvPr id="3" name="Picture 2"/>
          <p:cNvPicPr>
            <a:picLocks noChangeAspect="1"/>
          </p:cNvPicPr>
          <p:nvPr/>
        </p:nvPicPr>
        <p:blipFill>
          <a:blip r:embed="rId3"/>
          <a:stretch>
            <a:fillRect/>
          </a:stretch>
        </p:blipFill>
        <p:spPr>
          <a:xfrm>
            <a:off x="1564332" y="260649"/>
            <a:ext cx="9103668" cy="3270379"/>
          </a:xfrm>
          <a:prstGeom prst="rect">
            <a:avLst/>
          </a:prstGeom>
        </p:spPr>
      </p:pic>
    </p:spTree>
    <p:extLst>
      <p:ext uri="{BB962C8B-B14F-4D97-AF65-F5344CB8AC3E}">
        <p14:creationId xmlns:p14="http://schemas.microsoft.com/office/powerpoint/2010/main" val="26462702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7648" y="5780346"/>
            <a:ext cx="7740352" cy="965592"/>
          </a:xfrm>
        </p:spPr>
        <p:txBody>
          <a:bodyPr>
            <a:normAutofit fontScale="90000"/>
          </a:bodyPr>
          <a:lstStyle/>
          <a:p>
            <a:pPr algn="l"/>
            <a:r>
              <a:rPr lang="en-NZ" sz="3600" b="1" dirty="0">
                <a:solidFill>
                  <a:srgbClr val="FFFF00"/>
                </a:solidFill>
                <a:latin typeface="Merriweather Light" panose="02060503050406030704" pitchFamily="18" charset="0"/>
              </a:rPr>
              <a:t>Scholarship Stats</a:t>
            </a:r>
            <a:r>
              <a:rPr lang="en-NZ" sz="1800" dirty="0">
                <a:solidFill>
                  <a:srgbClr val="FFFF00"/>
                </a:solidFill>
                <a:latin typeface="Merriweather Light" panose="02060503050406030704" pitchFamily="18" charset="0"/>
              </a:rPr>
              <a:t/>
            </a:r>
            <a:br>
              <a:rPr lang="en-NZ" sz="1800" dirty="0">
                <a:solidFill>
                  <a:srgbClr val="FFFF00"/>
                </a:solidFill>
                <a:latin typeface="Merriweather Light" panose="02060503050406030704" pitchFamily="18" charset="0"/>
              </a:rPr>
            </a:br>
            <a:r>
              <a:rPr lang="en-NZ" sz="1800" dirty="0">
                <a:solidFill>
                  <a:srgbClr val="FFFF00"/>
                </a:solidFill>
                <a:latin typeface="Merriweather Light" panose="02060503050406030704" pitchFamily="18" charset="0"/>
              </a:rPr>
              <a:t>                                          </a:t>
            </a:r>
            <a:r>
              <a:rPr lang="en-NZ" sz="1600" dirty="0">
                <a:solidFill>
                  <a:srgbClr val="FFFF00"/>
                </a:solidFill>
                <a:latin typeface="Merriweather Light" panose="02060503050406030704" pitchFamily="18" charset="0"/>
              </a:rPr>
              <a:t/>
            </a:r>
            <a:br>
              <a:rPr lang="en-NZ" sz="1600" dirty="0">
                <a:solidFill>
                  <a:srgbClr val="FFFF00"/>
                </a:solidFill>
                <a:latin typeface="Merriweather Light" panose="02060503050406030704" pitchFamily="18" charset="0"/>
              </a:rPr>
            </a:br>
            <a:r>
              <a:rPr lang="en-NZ" sz="1600" dirty="0">
                <a:solidFill>
                  <a:srgbClr val="FFFF00"/>
                </a:solidFill>
                <a:latin typeface="Merriweather Light" panose="02060503050406030704" pitchFamily="18" charset="0"/>
              </a:rPr>
              <a:t>	Mark Hooper, Otago Boys’ High School, Dunedin – Stats Day 2016</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3512" y="5661248"/>
            <a:ext cx="1104156" cy="1077866"/>
          </a:xfrm>
          <a:prstGeom prst="rect">
            <a:avLst/>
          </a:prstGeom>
        </p:spPr>
      </p:pic>
      <p:pic>
        <p:nvPicPr>
          <p:cNvPr id="5" name="Picture 2" descr="https://i.ytimg.com/vi/6UmQ32X2N8o/maxresdefaul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536" y="332657"/>
            <a:ext cx="4968552" cy="27948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s-media-cache-ak0.pinimg.com/736x/d6/77/59/d67759bdca7be27efc643df93dc93ef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0380" y="346533"/>
            <a:ext cx="3056100" cy="54312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shop.countdown.co.nz/Content/ProductImages/large/6921211103721.jpg/Chupa-Chups-Lollipops-Best-Of-Bag-96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7182" y="3399440"/>
            <a:ext cx="2380906" cy="2380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952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3" name="TextBox 2"/>
          <p:cNvSpPr txBox="1"/>
          <p:nvPr/>
        </p:nvSpPr>
        <p:spPr>
          <a:xfrm>
            <a:off x="3399787" y="2995448"/>
            <a:ext cx="554451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48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Discussion time!</a:t>
            </a:r>
          </a:p>
        </p:txBody>
      </p:sp>
    </p:spTree>
    <p:extLst>
      <p:ext uri="{BB962C8B-B14F-4D97-AF65-F5344CB8AC3E}">
        <p14:creationId xmlns:p14="http://schemas.microsoft.com/office/powerpoint/2010/main" val="1079168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6600" b="1" dirty="0">
                <a:solidFill>
                  <a:srgbClr val="FF0000"/>
                </a:solidFill>
              </a:rPr>
              <a:t>Then What?</a:t>
            </a:r>
            <a:endParaRPr lang="en-NZ" sz="6600" dirty="0"/>
          </a:p>
        </p:txBody>
      </p:sp>
      <p:sp>
        <p:nvSpPr>
          <p:cNvPr id="3" name="Content Placeholder 2"/>
          <p:cNvSpPr>
            <a:spLocks noGrp="1"/>
          </p:cNvSpPr>
          <p:nvPr>
            <p:ph idx="1"/>
          </p:nvPr>
        </p:nvSpPr>
        <p:spPr>
          <a:xfrm>
            <a:off x="1991544" y="2060849"/>
            <a:ext cx="8229600" cy="3877891"/>
          </a:xfrm>
        </p:spPr>
        <p:txBody>
          <a:bodyPr>
            <a:noAutofit/>
          </a:bodyPr>
          <a:lstStyle/>
          <a:p>
            <a:pPr marL="0" indent="0">
              <a:buNone/>
            </a:pPr>
            <a:r>
              <a:rPr lang="en-NZ" sz="5400" b="1" dirty="0">
                <a:solidFill>
                  <a:srgbClr val="3333FF"/>
                </a:solidFill>
              </a:rPr>
              <a:t>Then they’re ready to start!</a:t>
            </a:r>
          </a:p>
        </p:txBody>
      </p:sp>
      <p:pic>
        <p:nvPicPr>
          <p:cNvPr id="6" name="Picture 5"/>
          <p:cNvPicPr>
            <a:picLocks noChangeAspect="1"/>
          </p:cNvPicPr>
          <p:nvPr/>
        </p:nvPicPr>
        <p:blipFill>
          <a:blip r:embed="rId4"/>
          <a:stretch>
            <a:fillRect/>
          </a:stretch>
        </p:blipFill>
        <p:spPr>
          <a:xfrm>
            <a:off x="3935760" y="3861048"/>
            <a:ext cx="3888432" cy="2185200"/>
          </a:xfrm>
          <a:prstGeom prst="rect">
            <a:avLst/>
          </a:prstGeom>
        </p:spPr>
      </p:pic>
    </p:spTree>
    <p:custDataLst>
      <p:tags r:id="rId1"/>
    </p:custDataLst>
    <p:extLst>
      <p:ext uri="{BB962C8B-B14F-4D97-AF65-F5344CB8AC3E}">
        <p14:creationId xmlns:p14="http://schemas.microsoft.com/office/powerpoint/2010/main" val="36306991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6600" b="1" dirty="0">
                <a:solidFill>
                  <a:srgbClr val="FF0000"/>
                </a:solidFill>
              </a:rPr>
              <a:t>The Plan</a:t>
            </a:r>
            <a:endParaRPr lang="en-NZ" sz="6600" dirty="0"/>
          </a:p>
        </p:txBody>
      </p:sp>
      <p:sp>
        <p:nvSpPr>
          <p:cNvPr id="3" name="Content Placeholder 2"/>
          <p:cNvSpPr>
            <a:spLocks noGrp="1"/>
          </p:cNvSpPr>
          <p:nvPr>
            <p:ph idx="1"/>
          </p:nvPr>
        </p:nvSpPr>
        <p:spPr>
          <a:xfrm>
            <a:off x="1847528" y="1412777"/>
            <a:ext cx="8640960" cy="4525963"/>
          </a:xfrm>
        </p:spPr>
        <p:txBody>
          <a:bodyPr>
            <a:noAutofit/>
          </a:bodyPr>
          <a:lstStyle/>
          <a:p>
            <a:pPr marL="539750" indent="-539750">
              <a:buNone/>
            </a:pPr>
            <a:r>
              <a:rPr lang="en-NZ" sz="4000" b="1" dirty="0">
                <a:solidFill>
                  <a:srgbClr val="00CC00"/>
                </a:solidFill>
              </a:rPr>
              <a:t>1.</a:t>
            </a:r>
            <a:r>
              <a:rPr lang="en-NZ" sz="4000" b="1" dirty="0">
                <a:solidFill>
                  <a:srgbClr val="008000"/>
                </a:solidFill>
              </a:rPr>
              <a:t> </a:t>
            </a:r>
            <a:r>
              <a:rPr lang="en-NZ" sz="4000" b="1" dirty="0">
                <a:solidFill>
                  <a:srgbClr val="3333FF"/>
                </a:solidFill>
              </a:rPr>
              <a:t>Identify what they cover in their normal class</a:t>
            </a:r>
          </a:p>
          <a:p>
            <a:pPr marL="900113" indent="-269875">
              <a:buClr>
                <a:srgbClr val="00CC00"/>
              </a:buClr>
            </a:pPr>
            <a:r>
              <a:rPr lang="en-NZ" sz="4000" dirty="0"/>
              <a:t>Time Series </a:t>
            </a:r>
            <a:r>
              <a:rPr lang="en-NZ" sz="4000" dirty="0">
                <a:solidFill>
                  <a:srgbClr val="CC0099"/>
                </a:solidFill>
              </a:rPr>
              <a:t>(will need more)</a:t>
            </a:r>
          </a:p>
          <a:p>
            <a:pPr marL="900113" indent="-269875">
              <a:buClr>
                <a:srgbClr val="00CC00"/>
              </a:buClr>
            </a:pPr>
            <a:r>
              <a:rPr lang="en-NZ" sz="4000" dirty="0"/>
              <a:t>Bivariate Data </a:t>
            </a:r>
            <a:r>
              <a:rPr lang="en-NZ" sz="4000" dirty="0">
                <a:solidFill>
                  <a:srgbClr val="CC0099"/>
                </a:solidFill>
              </a:rPr>
              <a:t>(will need more)</a:t>
            </a:r>
          </a:p>
          <a:p>
            <a:pPr marL="900113" indent="-269875">
              <a:buClr>
                <a:srgbClr val="00CC00"/>
              </a:buClr>
            </a:pPr>
            <a:r>
              <a:rPr lang="en-NZ" sz="4000" dirty="0"/>
              <a:t>Inference </a:t>
            </a:r>
            <a:r>
              <a:rPr lang="en-NZ" sz="4000" dirty="0">
                <a:solidFill>
                  <a:srgbClr val="CC0099"/>
                </a:solidFill>
              </a:rPr>
              <a:t>(reiterate &amp; develop)</a:t>
            </a:r>
          </a:p>
          <a:p>
            <a:pPr marL="900113" indent="-269875">
              <a:buClr>
                <a:srgbClr val="00CC00"/>
              </a:buClr>
            </a:pPr>
            <a:r>
              <a:rPr lang="en-NZ" sz="4000" dirty="0"/>
              <a:t>Probability </a:t>
            </a:r>
            <a:r>
              <a:rPr lang="en-NZ" sz="4000" dirty="0">
                <a:solidFill>
                  <a:srgbClr val="CC0099"/>
                </a:solidFill>
              </a:rPr>
              <a:t>(no extra needed)</a:t>
            </a:r>
          </a:p>
          <a:p>
            <a:pPr marL="900113" indent="-269875">
              <a:buClr>
                <a:srgbClr val="00CC00"/>
              </a:buClr>
            </a:pPr>
            <a:r>
              <a:rPr lang="en-NZ" sz="4000" dirty="0"/>
              <a:t>Distributions </a:t>
            </a:r>
            <a:r>
              <a:rPr lang="en-NZ" sz="4000" dirty="0">
                <a:solidFill>
                  <a:srgbClr val="CC0099"/>
                </a:solidFill>
              </a:rPr>
              <a:t>(no extra needed)</a:t>
            </a:r>
            <a:endParaRPr lang="en-NZ" sz="4000" dirty="0">
              <a:solidFill>
                <a:srgbClr val="CC0099"/>
              </a:solidFill>
            </a:endParaRPr>
          </a:p>
        </p:txBody>
      </p:sp>
    </p:spTree>
    <p:custDataLst>
      <p:tags r:id="rId1"/>
    </p:custDataLst>
    <p:extLst>
      <p:ext uri="{BB962C8B-B14F-4D97-AF65-F5344CB8AC3E}">
        <p14:creationId xmlns:p14="http://schemas.microsoft.com/office/powerpoint/2010/main" val="54828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linds(horizontal)">
                                      <p:cBhvr>
                                        <p:cTn id="11" dur="500"/>
                                        <p:tgtEl>
                                          <p:spTgt spid="3">
                                            <p:txEl>
                                              <p:pRg st="2" end="2"/>
                                            </p:txEl>
                                          </p:spTgt>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linds(horizontal)">
                                      <p:cBhvr>
                                        <p:cTn id="19" dur="500"/>
                                        <p:tgtEl>
                                          <p:spTgt spid="3">
                                            <p:txEl>
                                              <p:pRg st="4" end="4"/>
                                            </p:txEl>
                                          </p:spTgt>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blinds(horizontal)">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6600" b="1" dirty="0">
                <a:solidFill>
                  <a:srgbClr val="FF0000"/>
                </a:solidFill>
              </a:rPr>
              <a:t>The Plan</a:t>
            </a:r>
            <a:endParaRPr lang="en-NZ" sz="6600" dirty="0"/>
          </a:p>
        </p:txBody>
      </p:sp>
      <p:sp>
        <p:nvSpPr>
          <p:cNvPr id="3" name="Content Placeholder 2"/>
          <p:cNvSpPr>
            <a:spLocks noGrp="1"/>
          </p:cNvSpPr>
          <p:nvPr>
            <p:ph idx="1"/>
          </p:nvPr>
        </p:nvSpPr>
        <p:spPr>
          <a:xfrm>
            <a:off x="1631504" y="1268761"/>
            <a:ext cx="8589640" cy="4525963"/>
          </a:xfrm>
        </p:spPr>
        <p:txBody>
          <a:bodyPr>
            <a:noAutofit/>
          </a:bodyPr>
          <a:lstStyle/>
          <a:p>
            <a:pPr marL="0" indent="0">
              <a:buNone/>
            </a:pPr>
            <a:r>
              <a:rPr lang="en-NZ" sz="4000" b="1" dirty="0">
                <a:solidFill>
                  <a:srgbClr val="00CC00"/>
                </a:solidFill>
              </a:rPr>
              <a:t>2.</a:t>
            </a:r>
            <a:r>
              <a:rPr lang="en-NZ" sz="4000" b="1" dirty="0">
                <a:solidFill>
                  <a:srgbClr val="008000"/>
                </a:solidFill>
              </a:rPr>
              <a:t> </a:t>
            </a:r>
            <a:r>
              <a:rPr lang="en-NZ" sz="4000" b="1" dirty="0">
                <a:solidFill>
                  <a:srgbClr val="3333FF"/>
                </a:solidFill>
              </a:rPr>
              <a:t>Identify what they still need to cover </a:t>
            </a:r>
          </a:p>
          <a:p>
            <a:pPr>
              <a:buClr>
                <a:srgbClr val="00CC00"/>
              </a:buClr>
            </a:pPr>
            <a:r>
              <a:rPr lang="en-NZ" sz="4000" b="1" dirty="0">
                <a:solidFill>
                  <a:srgbClr val="3333FF"/>
                </a:solidFill>
              </a:rPr>
              <a:t> </a:t>
            </a:r>
            <a:r>
              <a:rPr lang="en-NZ" sz="3600" dirty="0"/>
              <a:t>Inference</a:t>
            </a:r>
          </a:p>
          <a:p>
            <a:pPr marL="803275" indent="-457200">
              <a:buClr>
                <a:srgbClr val="00CC00"/>
              </a:buClr>
              <a:buSzPct val="120000"/>
              <a:buFont typeface="Calibri" pitchFamily="34" charset="0"/>
              <a:buChar char="-"/>
            </a:pPr>
            <a:r>
              <a:rPr lang="en-NZ" dirty="0" smtClean="0"/>
              <a:t>Formal Confidence Intervals vs. Bootstrapping</a:t>
            </a:r>
          </a:p>
          <a:p>
            <a:pPr marL="803275" indent="-457200">
              <a:buClr>
                <a:srgbClr val="00CC00"/>
              </a:buClr>
              <a:buSzPct val="120000"/>
              <a:buFont typeface="Calibri" pitchFamily="34" charset="0"/>
              <a:buChar char="-"/>
            </a:pPr>
            <a:r>
              <a:rPr lang="en-NZ" dirty="0" smtClean="0"/>
              <a:t>Look for whole story – making links to other information given</a:t>
            </a:r>
          </a:p>
          <a:p>
            <a:pPr marL="358775">
              <a:buClr>
                <a:srgbClr val="00CC00"/>
              </a:buClr>
            </a:pPr>
            <a:r>
              <a:rPr lang="en-NZ" sz="3600" dirty="0"/>
              <a:t>Experimental </a:t>
            </a:r>
            <a:r>
              <a:rPr lang="en-NZ" sz="3600" dirty="0"/>
              <a:t>Design</a:t>
            </a:r>
          </a:p>
          <a:p>
            <a:pPr marL="358775">
              <a:buClr>
                <a:srgbClr val="00CC00"/>
              </a:buClr>
            </a:pPr>
            <a:r>
              <a:rPr lang="en-NZ" sz="3600" dirty="0"/>
              <a:t>Evaluating Statistical Reports</a:t>
            </a:r>
          </a:p>
          <a:p>
            <a:pPr marL="803275" indent="-457200">
              <a:buClr>
                <a:srgbClr val="00CC00"/>
              </a:buClr>
              <a:buSzPct val="120000"/>
              <a:buFont typeface="Calibri" pitchFamily="34" charset="0"/>
              <a:buChar char="-"/>
            </a:pPr>
            <a:r>
              <a:rPr lang="en-NZ" dirty="0"/>
              <a:t>Sampling </a:t>
            </a:r>
            <a:r>
              <a:rPr lang="en-NZ" dirty="0" smtClean="0"/>
              <a:t>Methods; Margin </a:t>
            </a:r>
            <a:r>
              <a:rPr lang="en-NZ" dirty="0"/>
              <a:t>of </a:t>
            </a:r>
            <a:r>
              <a:rPr lang="en-NZ" dirty="0" smtClean="0"/>
              <a:t>error; Sampling </a:t>
            </a:r>
            <a:r>
              <a:rPr lang="en-NZ" dirty="0"/>
              <a:t>and non-sampling errors</a:t>
            </a:r>
            <a:endParaRPr lang="en-NZ" sz="2400" dirty="0"/>
          </a:p>
          <a:p>
            <a:pPr marL="358775">
              <a:buClr>
                <a:srgbClr val="00CC00"/>
              </a:buClr>
            </a:pPr>
            <a:endParaRPr lang="en-NZ" dirty="0"/>
          </a:p>
          <a:p>
            <a:pPr marL="358775">
              <a:buClr>
                <a:srgbClr val="00CC00"/>
              </a:buClr>
            </a:pPr>
            <a:endParaRPr lang="en-NZ" sz="3600" dirty="0"/>
          </a:p>
        </p:txBody>
      </p:sp>
    </p:spTree>
    <p:custDataLst>
      <p:tags r:id="rId1"/>
    </p:custDataLst>
    <p:extLst>
      <p:ext uri="{BB962C8B-B14F-4D97-AF65-F5344CB8AC3E}">
        <p14:creationId xmlns:p14="http://schemas.microsoft.com/office/powerpoint/2010/main" val="162975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wipe(down)">
                                      <p:cBhvr>
                                        <p:cTn id="11" dur="500"/>
                                        <p:tgtEl>
                                          <p:spTgt spid="3">
                                            <p:txEl>
                                              <p:pRg st="3" end="3"/>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down)">
                                      <p:cBhvr>
                                        <p:cTn id="15" dur="500"/>
                                        <p:tgtEl>
                                          <p:spTgt spid="3">
                                            <p:txEl>
                                              <p:pRg st="4" end="4"/>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ipe(down)">
                                      <p:cBhvr>
                                        <p:cTn id="19" dur="500"/>
                                        <p:tgtEl>
                                          <p:spTgt spid="3">
                                            <p:txEl>
                                              <p:pRg st="5" end="5"/>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wipe(down)">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6600" b="1" dirty="0">
                <a:solidFill>
                  <a:srgbClr val="FF0000"/>
                </a:solidFill>
              </a:rPr>
              <a:t>The Plan</a:t>
            </a:r>
            <a:endParaRPr lang="en-NZ" sz="6600" dirty="0"/>
          </a:p>
        </p:txBody>
      </p:sp>
      <p:sp>
        <p:nvSpPr>
          <p:cNvPr id="3" name="Content Placeholder 2"/>
          <p:cNvSpPr>
            <a:spLocks noGrp="1"/>
          </p:cNvSpPr>
          <p:nvPr>
            <p:ph idx="1"/>
          </p:nvPr>
        </p:nvSpPr>
        <p:spPr>
          <a:xfrm>
            <a:off x="1991544" y="1268761"/>
            <a:ext cx="8229600" cy="4525963"/>
          </a:xfrm>
        </p:spPr>
        <p:txBody>
          <a:bodyPr>
            <a:noAutofit/>
          </a:bodyPr>
          <a:lstStyle/>
          <a:p>
            <a:pPr marL="0" indent="0">
              <a:buNone/>
            </a:pPr>
            <a:r>
              <a:rPr lang="en-NZ" sz="4000" b="1" dirty="0">
                <a:solidFill>
                  <a:srgbClr val="00CC00"/>
                </a:solidFill>
              </a:rPr>
              <a:t>3.</a:t>
            </a:r>
            <a:r>
              <a:rPr lang="en-NZ" sz="4000" b="1" dirty="0">
                <a:solidFill>
                  <a:srgbClr val="3333FF"/>
                </a:solidFill>
              </a:rPr>
              <a:t> Practice, Practice, Practice….</a:t>
            </a:r>
          </a:p>
          <a:p>
            <a:pPr marL="803275" indent="-457200">
              <a:buClr>
                <a:srgbClr val="00CC00"/>
              </a:buClr>
              <a:buSzPct val="120000"/>
              <a:buFont typeface="Calibri" pitchFamily="34" charset="0"/>
              <a:buChar char="-"/>
            </a:pPr>
            <a:r>
              <a:rPr lang="en-NZ" sz="3600" dirty="0"/>
              <a:t>Exposure to different question types is essential</a:t>
            </a:r>
          </a:p>
          <a:p>
            <a:pPr marL="803275" indent="-457200">
              <a:buClr>
                <a:srgbClr val="00CC00"/>
              </a:buClr>
              <a:buSzPct val="120000"/>
              <a:buFont typeface="Calibri" pitchFamily="34" charset="0"/>
              <a:buChar char="-"/>
            </a:pPr>
            <a:r>
              <a:rPr lang="en-NZ" sz="3600" dirty="0"/>
              <a:t>Understanding marking</a:t>
            </a:r>
          </a:p>
          <a:p>
            <a:pPr marL="803275" indent="-457200">
              <a:buClr>
                <a:srgbClr val="00CC00"/>
              </a:buClr>
              <a:buSzPct val="120000"/>
              <a:buFont typeface="Calibri" pitchFamily="34" charset="0"/>
              <a:buChar char="-"/>
            </a:pPr>
            <a:r>
              <a:rPr lang="en-NZ" sz="3600" dirty="0"/>
              <a:t>Collaboration</a:t>
            </a:r>
          </a:p>
          <a:p>
            <a:pPr marL="803275" indent="-457200">
              <a:buClr>
                <a:srgbClr val="00CC00"/>
              </a:buClr>
              <a:buSzPct val="120000"/>
              <a:buFont typeface="Calibri" pitchFamily="34" charset="0"/>
              <a:buChar char="-"/>
            </a:pPr>
            <a:r>
              <a:rPr lang="en-NZ" sz="3600" dirty="0"/>
              <a:t>Balance between statistical &amp; contextual</a:t>
            </a:r>
          </a:p>
          <a:p>
            <a:pPr marL="803275" indent="-457200">
              <a:buClr>
                <a:srgbClr val="00CC00"/>
              </a:buClr>
              <a:buSzPct val="120000"/>
              <a:buFont typeface="Calibri" pitchFamily="34" charset="0"/>
              <a:buChar char="-"/>
            </a:pPr>
            <a:r>
              <a:rPr lang="en-NZ" sz="3600" dirty="0"/>
              <a:t>It’s not an essay!!!</a:t>
            </a:r>
          </a:p>
        </p:txBody>
      </p:sp>
    </p:spTree>
    <p:extLst>
      <p:ext uri="{BB962C8B-B14F-4D97-AF65-F5344CB8AC3E}">
        <p14:creationId xmlns:p14="http://schemas.microsoft.com/office/powerpoint/2010/main" val="261967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down)">
                                      <p:cBhvr>
                                        <p:cTn id="11" dur="500"/>
                                        <p:tgtEl>
                                          <p:spTgt spid="3">
                                            <p:txEl>
                                              <p:pRg st="2" end="2"/>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down)">
                                      <p:cBhvr>
                                        <p:cTn id="15" dur="500"/>
                                        <p:tgtEl>
                                          <p:spTgt spid="3">
                                            <p:txEl>
                                              <p:pRg st="3" end="3"/>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wipe(down)">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NZ" sz="7200" b="1" dirty="0"/>
              <a:t>Advice from Dave</a:t>
            </a:r>
            <a:endParaRPr lang="en-NZ" sz="7200" b="1" dirty="0"/>
          </a:p>
        </p:txBody>
      </p:sp>
      <p:sp>
        <p:nvSpPr>
          <p:cNvPr id="3" name="Content Placeholder 2"/>
          <p:cNvSpPr>
            <a:spLocks noGrp="1"/>
          </p:cNvSpPr>
          <p:nvPr>
            <p:ph idx="1"/>
          </p:nvPr>
        </p:nvSpPr>
        <p:spPr>
          <a:xfrm rot="20052785">
            <a:off x="1550418" y="1848522"/>
            <a:ext cx="4258816" cy="820688"/>
          </a:xfrm>
        </p:spPr>
        <p:txBody>
          <a:bodyPr>
            <a:noAutofit/>
          </a:bodyPr>
          <a:lstStyle/>
          <a:p>
            <a:pPr marL="0" indent="0">
              <a:buNone/>
            </a:pPr>
            <a:r>
              <a:rPr lang="en-NZ" sz="4800" b="1" dirty="0">
                <a:solidFill>
                  <a:srgbClr val="92D050"/>
                </a:solidFill>
              </a:rPr>
              <a:t>Use the media</a:t>
            </a:r>
          </a:p>
        </p:txBody>
      </p:sp>
      <p:sp>
        <p:nvSpPr>
          <p:cNvPr id="4" name="Content Placeholder 2"/>
          <p:cNvSpPr txBox="1">
            <a:spLocks/>
          </p:cNvSpPr>
          <p:nvPr/>
        </p:nvSpPr>
        <p:spPr>
          <a:xfrm>
            <a:off x="3714562" y="2970697"/>
            <a:ext cx="4978896" cy="8206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NZ" sz="4800" b="1" dirty="0">
                <a:solidFill>
                  <a:srgbClr val="FF0000"/>
                </a:solidFill>
              </a:rPr>
              <a:t>Link Multiple Related Resources</a:t>
            </a:r>
          </a:p>
        </p:txBody>
      </p:sp>
      <p:sp>
        <p:nvSpPr>
          <p:cNvPr id="5" name="Content Placeholder 2"/>
          <p:cNvSpPr txBox="1">
            <a:spLocks/>
          </p:cNvSpPr>
          <p:nvPr/>
        </p:nvSpPr>
        <p:spPr>
          <a:xfrm rot="2031079">
            <a:off x="1598339" y="4877500"/>
            <a:ext cx="2802632" cy="8206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NZ" sz="4800" b="1" dirty="0">
                <a:solidFill>
                  <a:srgbClr val="CC0099"/>
                </a:solidFill>
              </a:rPr>
              <a:t>DISCUSS!</a:t>
            </a:r>
          </a:p>
        </p:txBody>
      </p:sp>
      <p:sp>
        <p:nvSpPr>
          <p:cNvPr id="6" name="Content Placeholder 2"/>
          <p:cNvSpPr txBox="1">
            <a:spLocks/>
          </p:cNvSpPr>
          <p:nvPr/>
        </p:nvSpPr>
        <p:spPr>
          <a:xfrm rot="20988751">
            <a:off x="4234988" y="4756544"/>
            <a:ext cx="3613764" cy="8206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NZ" sz="4800" b="1" dirty="0">
                <a:solidFill>
                  <a:srgbClr val="FFFF00"/>
                </a:solidFill>
                <a:effectLst>
                  <a:outerShdw blurRad="38100" dist="38100" dir="2700000" algn="tl">
                    <a:srgbClr val="000000">
                      <a:alpha val="43137"/>
                    </a:srgbClr>
                  </a:outerShdw>
                </a:effectLst>
              </a:rPr>
              <a:t>CHALLENGE!</a:t>
            </a:r>
          </a:p>
        </p:txBody>
      </p:sp>
      <p:sp>
        <p:nvSpPr>
          <p:cNvPr id="7" name="Content Placeholder 2"/>
          <p:cNvSpPr txBox="1">
            <a:spLocks/>
          </p:cNvSpPr>
          <p:nvPr/>
        </p:nvSpPr>
        <p:spPr>
          <a:xfrm rot="1432147">
            <a:off x="7469321" y="5627137"/>
            <a:ext cx="2448272" cy="8206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NZ" sz="4800" b="1" dirty="0">
                <a:solidFill>
                  <a:srgbClr val="A50021"/>
                </a:solidFill>
              </a:rPr>
              <a:t>ARGUE!</a:t>
            </a:r>
          </a:p>
        </p:txBody>
      </p:sp>
      <p:sp>
        <p:nvSpPr>
          <p:cNvPr id="8" name="Content Placeholder 2"/>
          <p:cNvSpPr txBox="1">
            <a:spLocks/>
          </p:cNvSpPr>
          <p:nvPr/>
        </p:nvSpPr>
        <p:spPr>
          <a:xfrm rot="1674791">
            <a:off x="6115458" y="2513198"/>
            <a:ext cx="4824536" cy="8206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NZ" sz="4800" b="1" dirty="0">
                <a:solidFill>
                  <a:srgbClr val="3333FF"/>
                </a:solidFill>
              </a:rPr>
              <a:t>World Knowledge</a:t>
            </a:r>
          </a:p>
        </p:txBody>
      </p:sp>
    </p:spTree>
    <p:extLst>
      <p:ext uri="{BB962C8B-B14F-4D97-AF65-F5344CB8AC3E}">
        <p14:creationId xmlns:p14="http://schemas.microsoft.com/office/powerpoint/2010/main" val="193494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1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500"/>
                            </p:stCondLst>
                            <p:childTnLst>
                              <p:par>
                                <p:cTn id="17" presetID="26"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90">
                                          <p:stCondLst>
                                            <p:cond delay="0"/>
                                          </p:stCondLst>
                                        </p:cTn>
                                        <p:tgtEl>
                                          <p:spTgt spid="4"/>
                                        </p:tgtEl>
                                      </p:cBhvr>
                                    </p:animEffect>
                                    <p:anim calcmode="lin" valueType="num">
                                      <p:cBhvr>
                                        <p:cTn id="20"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25" dur="13">
                                          <p:stCondLst>
                                            <p:cond delay="325"/>
                                          </p:stCondLst>
                                        </p:cTn>
                                        <p:tgtEl>
                                          <p:spTgt spid="4"/>
                                        </p:tgtEl>
                                      </p:cBhvr>
                                      <p:to x="100000" y="60000"/>
                                    </p:animScale>
                                    <p:animScale>
                                      <p:cBhvr>
                                        <p:cTn id="26" dur="83" decel="50000">
                                          <p:stCondLst>
                                            <p:cond delay="338"/>
                                          </p:stCondLst>
                                        </p:cTn>
                                        <p:tgtEl>
                                          <p:spTgt spid="4"/>
                                        </p:tgtEl>
                                      </p:cBhvr>
                                      <p:to x="100000" y="100000"/>
                                    </p:animScale>
                                    <p:animScale>
                                      <p:cBhvr>
                                        <p:cTn id="27" dur="13">
                                          <p:stCondLst>
                                            <p:cond delay="656"/>
                                          </p:stCondLst>
                                        </p:cTn>
                                        <p:tgtEl>
                                          <p:spTgt spid="4"/>
                                        </p:tgtEl>
                                      </p:cBhvr>
                                      <p:to x="100000" y="80000"/>
                                    </p:animScale>
                                    <p:animScale>
                                      <p:cBhvr>
                                        <p:cTn id="28" dur="83" decel="50000">
                                          <p:stCondLst>
                                            <p:cond delay="669"/>
                                          </p:stCondLst>
                                        </p:cTn>
                                        <p:tgtEl>
                                          <p:spTgt spid="4"/>
                                        </p:tgtEl>
                                      </p:cBhvr>
                                      <p:to x="100000" y="100000"/>
                                    </p:animScale>
                                    <p:animScale>
                                      <p:cBhvr>
                                        <p:cTn id="29" dur="13">
                                          <p:stCondLst>
                                            <p:cond delay="821"/>
                                          </p:stCondLst>
                                        </p:cTn>
                                        <p:tgtEl>
                                          <p:spTgt spid="4"/>
                                        </p:tgtEl>
                                      </p:cBhvr>
                                      <p:to x="100000" y="90000"/>
                                    </p:animScale>
                                    <p:animScale>
                                      <p:cBhvr>
                                        <p:cTn id="30" dur="83" decel="50000">
                                          <p:stCondLst>
                                            <p:cond delay="834"/>
                                          </p:stCondLst>
                                        </p:cTn>
                                        <p:tgtEl>
                                          <p:spTgt spid="4"/>
                                        </p:tgtEl>
                                      </p:cBhvr>
                                      <p:to x="100000" y="100000"/>
                                    </p:animScale>
                                    <p:animScale>
                                      <p:cBhvr>
                                        <p:cTn id="31" dur="13">
                                          <p:stCondLst>
                                            <p:cond delay="904"/>
                                          </p:stCondLst>
                                        </p:cTn>
                                        <p:tgtEl>
                                          <p:spTgt spid="4"/>
                                        </p:tgtEl>
                                      </p:cBhvr>
                                      <p:to x="100000" y="95000"/>
                                    </p:animScale>
                                    <p:animScale>
                                      <p:cBhvr>
                                        <p:cTn id="32" dur="83" decel="50000">
                                          <p:stCondLst>
                                            <p:cond delay="917"/>
                                          </p:stCondLst>
                                        </p:cTn>
                                        <p:tgtEl>
                                          <p:spTgt spid="4"/>
                                        </p:tgtEl>
                                      </p:cBhvr>
                                      <p:to x="100000" y="100000"/>
                                    </p:animScale>
                                  </p:childTnLst>
                                </p:cTn>
                              </p:par>
                            </p:childTnLst>
                          </p:cTn>
                        </p:par>
                        <p:par>
                          <p:cTn id="33" fill="hold">
                            <p:stCondLst>
                              <p:cond delay="2500"/>
                            </p:stCondLst>
                            <p:childTnLst>
                              <p:par>
                                <p:cTn id="34" presetID="31"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1000" fill="hold"/>
                                        <p:tgtEl>
                                          <p:spTgt spid="5"/>
                                        </p:tgtEl>
                                        <p:attrNameLst>
                                          <p:attrName>ppt_w</p:attrName>
                                        </p:attrNameLst>
                                      </p:cBhvr>
                                      <p:tavLst>
                                        <p:tav tm="0">
                                          <p:val>
                                            <p:fltVal val="0"/>
                                          </p:val>
                                        </p:tav>
                                        <p:tav tm="100000">
                                          <p:val>
                                            <p:strVal val="#ppt_w"/>
                                          </p:val>
                                        </p:tav>
                                      </p:tavLst>
                                    </p:anim>
                                    <p:anim calcmode="lin" valueType="num">
                                      <p:cBhvr>
                                        <p:cTn id="37" dur="1000" fill="hold"/>
                                        <p:tgtEl>
                                          <p:spTgt spid="5"/>
                                        </p:tgtEl>
                                        <p:attrNameLst>
                                          <p:attrName>ppt_h</p:attrName>
                                        </p:attrNameLst>
                                      </p:cBhvr>
                                      <p:tavLst>
                                        <p:tav tm="0">
                                          <p:val>
                                            <p:fltVal val="0"/>
                                          </p:val>
                                        </p:tav>
                                        <p:tav tm="100000">
                                          <p:val>
                                            <p:strVal val="#ppt_h"/>
                                          </p:val>
                                        </p:tav>
                                      </p:tavLst>
                                    </p:anim>
                                    <p:anim calcmode="lin" valueType="num">
                                      <p:cBhvr>
                                        <p:cTn id="38" dur="1000" fill="hold"/>
                                        <p:tgtEl>
                                          <p:spTgt spid="5"/>
                                        </p:tgtEl>
                                        <p:attrNameLst>
                                          <p:attrName>style.rotation</p:attrName>
                                        </p:attrNameLst>
                                      </p:cBhvr>
                                      <p:tavLst>
                                        <p:tav tm="0">
                                          <p:val>
                                            <p:fltVal val="90"/>
                                          </p:val>
                                        </p:tav>
                                        <p:tav tm="100000">
                                          <p:val>
                                            <p:fltVal val="0"/>
                                          </p:val>
                                        </p:tav>
                                      </p:tavLst>
                                    </p:anim>
                                    <p:animEffect transition="in" filter="fade">
                                      <p:cBhvr>
                                        <p:cTn id="39" dur="1000"/>
                                        <p:tgtEl>
                                          <p:spTgt spid="5"/>
                                        </p:tgtEl>
                                      </p:cBhvr>
                                    </p:animEffect>
                                  </p:childTnLst>
                                </p:cTn>
                              </p:par>
                              <p:par>
                                <p:cTn id="40" presetID="6" presetClass="emph" presetSubtype="0" fill="hold" grpId="1" nodeType="withEffect">
                                  <p:stCondLst>
                                    <p:cond delay="0"/>
                                  </p:stCondLst>
                                  <p:childTnLst>
                                    <p:animScale>
                                      <p:cBhvr>
                                        <p:cTn id="41" dur="500" fill="hold"/>
                                        <p:tgtEl>
                                          <p:spTgt spid="5"/>
                                        </p:tgtEl>
                                      </p:cBhvr>
                                      <p:by x="150000" y="150000"/>
                                    </p:animScale>
                                  </p:childTnLst>
                                </p:cTn>
                              </p:par>
                            </p:childTnLst>
                          </p:cTn>
                        </p:par>
                        <p:par>
                          <p:cTn id="42" fill="hold">
                            <p:stCondLst>
                              <p:cond delay="3500"/>
                            </p:stCondLst>
                            <p:childTnLst>
                              <p:par>
                                <p:cTn id="43" presetID="31" presetClass="entr" presetSubtype="0"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1000" fill="hold"/>
                                        <p:tgtEl>
                                          <p:spTgt spid="6"/>
                                        </p:tgtEl>
                                        <p:attrNameLst>
                                          <p:attrName>ppt_w</p:attrName>
                                        </p:attrNameLst>
                                      </p:cBhvr>
                                      <p:tavLst>
                                        <p:tav tm="0">
                                          <p:val>
                                            <p:fltVal val="0"/>
                                          </p:val>
                                        </p:tav>
                                        <p:tav tm="100000">
                                          <p:val>
                                            <p:strVal val="#ppt_w"/>
                                          </p:val>
                                        </p:tav>
                                      </p:tavLst>
                                    </p:anim>
                                    <p:anim calcmode="lin" valueType="num">
                                      <p:cBhvr>
                                        <p:cTn id="46" dur="1000" fill="hold"/>
                                        <p:tgtEl>
                                          <p:spTgt spid="6"/>
                                        </p:tgtEl>
                                        <p:attrNameLst>
                                          <p:attrName>ppt_h</p:attrName>
                                        </p:attrNameLst>
                                      </p:cBhvr>
                                      <p:tavLst>
                                        <p:tav tm="0">
                                          <p:val>
                                            <p:fltVal val="0"/>
                                          </p:val>
                                        </p:tav>
                                        <p:tav tm="100000">
                                          <p:val>
                                            <p:strVal val="#ppt_h"/>
                                          </p:val>
                                        </p:tav>
                                      </p:tavLst>
                                    </p:anim>
                                    <p:anim calcmode="lin" valueType="num">
                                      <p:cBhvr>
                                        <p:cTn id="47" dur="1000" fill="hold"/>
                                        <p:tgtEl>
                                          <p:spTgt spid="6"/>
                                        </p:tgtEl>
                                        <p:attrNameLst>
                                          <p:attrName>style.rotation</p:attrName>
                                        </p:attrNameLst>
                                      </p:cBhvr>
                                      <p:tavLst>
                                        <p:tav tm="0">
                                          <p:val>
                                            <p:fltVal val="90"/>
                                          </p:val>
                                        </p:tav>
                                        <p:tav tm="100000">
                                          <p:val>
                                            <p:fltVal val="0"/>
                                          </p:val>
                                        </p:tav>
                                      </p:tavLst>
                                    </p:anim>
                                    <p:animEffect transition="in" filter="fade">
                                      <p:cBhvr>
                                        <p:cTn id="48" dur="1000"/>
                                        <p:tgtEl>
                                          <p:spTgt spid="6"/>
                                        </p:tgtEl>
                                      </p:cBhvr>
                                    </p:animEffect>
                                  </p:childTnLst>
                                </p:cTn>
                              </p:par>
                              <p:par>
                                <p:cTn id="49" presetID="6" presetClass="emph" presetSubtype="0" fill="hold" grpId="1" nodeType="withEffect">
                                  <p:stCondLst>
                                    <p:cond delay="0"/>
                                  </p:stCondLst>
                                  <p:childTnLst>
                                    <p:animScale>
                                      <p:cBhvr>
                                        <p:cTn id="50" dur="500" fill="hold"/>
                                        <p:tgtEl>
                                          <p:spTgt spid="6"/>
                                        </p:tgtEl>
                                      </p:cBhvr>
                                      <p:by x="150000" y="150000"/>
                                    </p:animScale>
                                  </p:childTnLst>
                                </p:cTn>
                              </p:par>
                            </p:childTnLst>
                          </p:cTn>
                        </p:par>
                        <p:par>
                          <p:cTn id="51" fill="hold">
                            <p:stCondLst>
                              <p:cond delay="4500"/>
                            </p:stCondLst>
                            <p:childTnLst>
                              <p:par>
                                <p:cTn id="52" presetID="31" presetClass="entr" presetSubtype="0"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1000" fill="hold"/>
                                        <p:tgtEl>
                                          <p:spTgt spid="7"/>
                                        </p:tgtEl>
                                        <p:attrNameLst>
                                          <p:attrName>ppt_w</p:attrName>
                                        </p:attrNameLst>
                                      </p:cBhvr>
                                      <p:tavLst>
                                        <p:tav tm="0">
                                          <p:val>
                                            <p:fltVal val="0"/>
                                          </p:val>
                                        </p:tav>
                                        <p:tav tm="100000">
                                          <p:val>
                                            <p:strVal val="#ppt_w"/>
                                          </p:val>
                                        </p:tav>
                                      </p:tavLst>
                                    </p:anim>
                                    <p:anim calcmode="lin" valueType="num">
                                      <p:cBhvr>
                                        <p:cTn id="55" dur="1000" fill="hold"/>
                                        <p:tgtEl>
                                          <p:spTgt spid="7"/>
                                        </p:tgtEl>
                                        <p:attrNameLst>
                                          <p:attrName>ppt_h</p:attrName>
                                        </p:attrNameLst>
                                      </p:cBhvr>
                                      <p:tavLst>
                                        <p:tav tm="0">
                                          <p:val>
                                            <p:fltVal val="0"/>
                                          </p:val>
                                        </p:tav>
                                        <p:tav tm="100000">
                                          <p:val>
                                            <p:strVal val="#ppt_h"/>
                                          </p:val>
                                        </p:tav>
                                      </p:tavLst>
                                    </p:anim>
                                    <p:anim calcmode="lin" valueType="num">
                                      <p:cBhvr>
                                        <p:cTn id="56" dur="1000" fill="hold"/>
                                        <p:tgtEl>
                                          <p:spTgt spid="7"/>
                                        </p:tgtEl>
                                        <p:attrNameLst>
                                          <p:attrName>style.rotation</p:attrName>
                                        </p:attrNameLst>
                                      </p:cBhvr>
                                      <p:tavLst>
                                        <p:tav tm="0">
                                          <p:val>
                                            <p:fltVal val="90"/>
                                          </p:val>
                                        </p:tav>
                                        <p:tav tm="100000">
                                          <p:val>
                                            <p:fltVal val="0"/>
                                          </p:val>
                                        </p:tav>
                                      </p:tavLst>
                                    </p:anim>
                                    <p:animEffect transition="in" filter="fade">
                                      <p:cBhvr>
                                        <p:cTn id="57" dur="1000"/>
                                        <p:tgtEl>
                                          <p:spTgt spid="7"/>
                                        </p:tgtEl>
                                      </p:cBhvr>
                                    </p:animEffect>
                                  </p:childTnLst>
                                </p:cTn>
                              </p:par>
                              <p:par>
                                <p:cTn id="58" presetID="6" presetClass="emph" presetSubtype="0" fill="hold" grpId="1" nodeType="withEffect">
                                  <p:stCondLst>
                                    <p:cond delay="0"/>
                                  </p:stCondLst>
                                  <p:childTnLst>
                                    <p:animScale>
                                      <p:cBhvr>
                                        <p:cTn id="59"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5" grpId="1"/>
      <p:bldP spid="6" grpId="0"/>
      <p:bldP spid="6" grpId="1"/>
      <p:bldP spid="7" grpId="0"/>
      <p:bldP spid="7" grpId="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Quotabl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261</TotalTime>
  <Words>1142</Words>
  <Application>Microsoft Office PowerPoint</Application>
  <PresentationFormat>Widescreen</PresentationFormat>
  <Paragraphs>174</Paragraphs>
  <Slides>49</Slides>
  <Notes>8</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49</vt:i4>
      </vt:variant>
    </vt:vector>
  </HeadingPairs>
  <TitlesOfParts>
    <vt:vector size="64" baseType="lpstr">
      <vt:lpstr>Arial</vt:lpstr>
      <vt:lpstr>Calibri</vt:lpstr>
      <vt:lpstr>Cambria</vt:lpstr>
      <vt:lpstr>Century Gothic</vt:lpstr>
      <vt:lpstr>Merriweather</vt:lpstr>
      <vt:lpstr>Merriweather Light</vt:lpstr>
      <vt:lpstr>Segoe Print</vt:lpstr>
      <vt:lpstr>Tekton Pro</vt:lpstr>
      <vt:lpstr>Trebuchet MS</vt:lpstr>
      <vt:lpstr>Wingdings 2</vt:lpstr>
      <vt:lpstr>Wingdings 3</vt:lpstr>
      <vt:lpstr>Facet</vt:lpstr>
      <vt:lpstr>Quotable</vt:lpstr>
      <vt:lpstr>Office Theme</vt:lpstr>
      <vt:lpstr>1_Office Theme</vt:lpstr>
      <vt:lpstr>PowerPoint Presentation</vt:lpstr>
      <vt:lpstr>Teaching Scholarship Statistics</vt:lpstr>
      <vt:lpstr>How I Start</vt:lpstr>
      <vt:lpstr>How I Start</vt:lpstr>
      <vt:lpstr>Then What?</vt:lpstr>
      <vt:lpstr>The Plan</vt:lpstr>
      <vt:lpstr>The Plan</vt:lpstr>
      <vt:lpstr>The Plan</vt:lpstr>
      <vt:lpstr>Advice from Dave</vt:lpstr>
      <vt:lpstr>My Success Criteria</vt:lpstr>
      <vt:lpstr>Scholarship Statistics</vt:lpstr>
      <vt:lpstr>Scholarship Statistics How to recognise and answer commonly occurring questions Overview</vt:lpstr>
      <vt:lpstr>Scholarship Statistics How to recognise and answer commonly occurring questions Overview</vt:lpstr>
      <vt:lpstr>Time Series Commonly occurring questions</vt:lpstr>
      <vt:lpstr>Time Series Describe and compare data from a time series graph  NZQA 2015</vt:lpstr>
      <vt:lpstr>Time Series Commonly occurring questions</vt:lpstr>
      <vt:lpstr>Time Series Describe and compare data from a time series graph  NZQA 2015</vt:lpstr>
      <vt:lpstr>Time Series Commonly occurring questions</vt:lpstr>
      <vt:lpstr>Time Series Describe and compare data from a time series graph  NZQA 2015</vt:lpstr>
      <vt:lpstr>Time Series Commonly occurring questions</vt:lpstr>
      <vt:lpstr>Time Series Describe and compare data from a time series graph  NZQA 2015</vt:lpstr>
      <vt:lpstr>Time Series Describe and compare data from a time series graph  Key discussion points</vt:lpstr>
      <vt:lpstr>Time Series Commonly occurring questions</vt:lpstr>
      <vt:lpstr>Time series Describe and compare data from a time series graph  NZQA 2014</vt:lpstr>
      <vt:lpstr>Time Series Commonly occurring questions</vt:lpstr>
      <vt:lpstr>Time Series Describe and compare data from a time series graph  NZQA 2014</vt:lpstr>
      <vt:lpstr>Time Series Commonly occurring questions</vt:lpstr>
      <vt:lpstr>Time Series Describe and compare data from a time series graph  NZQA 2016</vt:lpstr>
      <vt:lpstr>Scholarship Statistics  How to recognise and answer commonly occurring questions Summary</vt:lpstr>
      <vt:lpstr>Scholarship Stats                                             Mark Hooper, Otago Boys’ High School, Dunedin – Stats Day 2016</vt:lpstr>
      <vt:lpstr>Scholarship Stats                                             Mark Hooper, Otago Boys’ High School, Dunedin – Stats Day 2016</vt:lpstr>
      <vt:lpstr>Scholarship Stats                                             Mark Hooper, Otago Boys’ High School, Dunedin – Stats Day 2016</vt:lpstr>
      <vt:lpstr>Scholarship Stats                                             Mark Hooper, Otago Boys’ High School, Dunedin – Stats Day 2016</vt:lpstr>
      <vt:lpstr>Scholarship Stats                                             Mark Hooper, Otago Boys’ High School, Dunedin – Stats Day 2016</vt:lpstr>
      <vt:lpstr>Scholarship Stats                                             Mark Hooper, Otago Boys’ High School, Dunedin – Stats Day 2016</vt:lpstr>
      <vt:lpstr>Scholarship Stats                                             Mark Hooper, Otago Boys’ High School, Dunedin – Stats Day 2016</vt:lpstr>
      <vt:lpstr>Scholarship Stats                                             Mark Hooper, Otago Boys’ High School, Dunedin – Stats Day 2016</vt:lpstr>
      <vt:lpstr>Scholarship Stats                                             Mark Hooper, Otago Boys’ High School, Dunedin – Stats Day 2016</vt:lpstr>
      <vt:lpstr>Scholarship Stats                                             Mark Hooper, Otago Boys’ High School, Dunedin – Stats Day 2016</vt:lpstr>
      <vt:lpstr>Scholarship Stats                                             Mark Hooper, Otago Boys’ High School, Dunedin – Stats Day 2016</vt:lpstr>
      <vt:lpstr>Scholarship Stats                                             Mark Hooper, Otago Boys’ High School, Dunedin – Stats Day 2016</vt:lpstr>
      <vt:lpstr>Scholarship Stats                                             Mark Hooper, Otago Boys’ High School, Dunedin – Stats Day 2016</vt:lpstr>
      <vt:lpstr>Scholarship Stats                                             Mark Hooper, Otago Boys’ High School, Dunedin – Stats Day 2016</vt:lpstr>
      <vt:lpstr>Scholarship Stats                                             Mark Hooper, Otago Boys’ High School, Dunedin – Stats Day 2016</vt:lpstr>
      <vt:lpstr>Scholarship Stats                                             Mark Hooper, Otago Boys’ High School, Dunedin – Stats Day 2016</vt:lpstr>
      <vt:lpstr>Scholarship Stats                                             Mark Hooper, Otago Boys’ High School, Dunedin – Stats Day 2016</vt:lpstr>
      <vt:lpstr>Scholarship Stats                                             Mark Hooper, Otago Boys’ High School, Dunedin – Stats Day 2016</vt:lpstr>
      <vt:lpstr>Scholarship Stats                                             Mark Hooper, Otago Boys’ High School, Dunedin – Stats Day 2016</vt:lpstr>
      <vt:lpstr>PowerPoint Presentation</vt:lpstr>
    </vt:vector>
  </TitlesOfParts>
  <Company>RM Education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Scholarship Statistics</dc:title>
  <dc:creator>Tony Stanton</dc:creator>
  <cp:lastModifiedBy>Anna-Marie Martin</cp:lastModifiedBy>
  <cp:revision>31</cp:revision>
  <dcterms:created xsi:type="dcterms:W3CDTF">2016-11-20T22:53:20Z</dcterms:created>
  <dcterms:modified xsi:type="dcterms:W3CDTF">2016-11-24T20:41:43Z</dcterms:modified>
</cp:coreProperties>
</file>