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6" r:id="rId3"/>
  </p:sldMasterIdLst>
  <p:notesMasterIdLst>
    <p:notesMasterId r:id="rId38"/>
  </p:notesMasterIdLst>
  <p:sldIdLst>
    <p:sldId id="270" r:id="rId4"/>
    <p:sldId id="256" r:id="rId5"/>
    <p:sldId id="266" r:id="rId6"/>
    <p:sldId id="257" r:id="rId7"/>
    <p:sldId id="259" r:id="rId8"/>
    <p:sldId id="263" r:id="rId9"/>
    <p:sldId id="260" r:id="rId10"/>
    <p:sldId id="262" r:id="rId11"/>
    <p:sldId id="269" r:id="rId12"/>
    <p:sldId id="265" r:id="rId13"/>
    <p:sldId id="264" r:id="rId14"/>
    <p:sldId id="294" r:id="rId15"/>
    <p:sldId id="295" r:id="rId16"/>
    <p:sldId id="296" r:id="rId17"/>
    <p:sldId id="297" r:id="rId18"/>
    <p:sldId id="298" r:id="rId19"/>
    <p:sldId id="299" r:id="rId20"/>
    <p:sldId id="300" r:id="rId21"/>
    <p:sldId id="301"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9678" autoAdjust="0"/>
  </p:normalViewPr>
  <p:slideViewPr>
    <p:cSldViewPr snapToGrid="0">
      <p:cViewPr varScale="1">
        <p:scale>
          <a:sx n="98" d="100"/>
          <a:sy n="98" d="100"/>
        </p:scale>
        <p:origin x="251" y="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61616-0D68-450D-B47F-F8B6E9D9B349}" type="datetimeFigureOut">
              <a:rPr lang="en-NZ" smtClean="0"/>
              <a:t>24/11/2016</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44E9A-52D6-4A9C-A8C2-DF95D82B9329}" type="slidenum">
              <a:rPr lang="en-NZ" smtClean="0"/>
              <a:t>‹#›</a:t>
            </a:fld>
            <a:endParaRPr lang="en-NZ" dirty="0"/>
          </a:p>
        </p:txBody>
      </p:sp>
    </p:spTree>
    <p:extLst>
      <p:ext uri="{BB962C8B-B14F-4D97-AF65-F5344CB8AC3E}">
        <p14:creationId xmlns:p14="http://schemas.microsoft.com/office/powerpoint/2010/main" val="65245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a:solidFill>
                  <a:schemeClr val="tx1"/>
                </a:solidFill>
                <a:effectLst/>
                <a:latin typeface="+mn-lt"/>
                <a:ea typeface="+mn-ea"/>
                <a:cs typeface="+mn-cs"/>
              </a:rPr>
              <a:t>What are the needs???</a:t>
            </a:r>
            <a:r>
              <a:rPr lang="en-NZ" sz="1200" b="0" i="0" kern="1200" dirty="0">
                <a:solidFill>
                  <a:schemeClr val="tx1"/>
                </a:solidFill>
                <a:effectLst/>
                <a:latin typeface="+mn-lt"/>
                <a:ea typeface="+mn-ea"/>
                <a:cs typeface="+mn-cs"/>
              </a:rPr>
              <a:t> The diversity of teachers new to Statistics that we need to support... gathering views from a variety of our new to stats teachers and see what worked, what were the hardest things to pick up, what we could do more to support.</a:t>
            </a:r>
            <a:endParaRPr lang="en-NZ" dirty="0"/>
          </a:p>
        </p:txBody>
      </p:sp>
      <p:sp>
        <p:nvSpPr>
          <p:cNvPr id="4" name="Slide Number Placeholder 3"/>
          <p:cNvSpPr>
            <a:spLocks noGrp="1"/>
          </p:cNvSpPr>
          <p:nvPr>
            <p:ph type="sldNum" sz="quarter" idx="10"/>
          </p:nvPr>
        </p:nvSpPr>
        <p:spPr/>
        <p:txBody>
          <a:bodyPr/>
          <a:lstStyle/>
          <a:p>
            <a:fld id="{58444E9A-52D6-4A9C-A8C2-DF95D82B9329}" type="slidenum">
              <a:rPr lang="en-NZ" smtClean="0"/>
              <a:t>2</a:t>
            </a:fld>
            <a:endParaRPr lang="en-NZ" dirty="0"/>
          </a:p>
        </p:txBody>
      </p:sp>
    </p:spTree>
    <p:extLst>
      <p:ext uri="{BB962C8B-B14F-4D97-AF65-F5344CB8AC3E}">
        <p14:creationId xmlns:p14="http://schemas.microsoft.com/office/powerpoint/2010/main" val="296462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E9CCA0-FF06-FF4E-B266-3A787C36A2B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17969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E9CCA0-FF06-FF4E-B266-3A787C36A2B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20941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dirty="0"/>
              <a:t>2 part time, 2 PCT2s, 1 PCT1</a:t>
            </a:r>
          </a:p>
          <a:p>
            <a:pPr lvl="1"/>
            <a:r>
              <a:rPr lang="en-NZ" dirty="0"/>
              <a:t>3 babies on their way…</a:t>
            </a:r>
          </a:p>
          <a:p>
            <a:pPr lvl="1"/>
            <a:r>
              <a:rPr lang="en-NZ" dirty="0"/>
              <a:t>I</a:t>
            </a:r>
            <a:r>
              <a:rPr lang="en-NZ" baseline="0" dirty="0"/>
              <a:t> gathered some feedback from the newer staff…</a:t>
            </a:r>
            <a:endParaRPr lang="en-NZ" dirty="0"/>
          </a:p>
          <a:p>
            <a:endParaRPr lang="en-NZ" dirty="0"/>
          </a:p>
        </p:txBody>
      </p:sp>
      <p:sp>
        <p:nvSpPr>
          <p:cNvPr id="4" name="Slide Number Placeholder 3"/>
          <p:cNvSpPr>
            <a:spLocks noGrp="1"/>
          </p:cNvSpPr>
          <p:nvPr>
            <p:ph type="sldNum" sz="quarter" idx="10"/>
          </p:nvPr>
        </p:nvSpPr>
        <p:spPr/>
        <p:txBody>
          <a:bodyPr/>
          <a:lstStyle/>
          <a:p>
            <a:fld id="{58444E9A-52D6-4A9C-A8C2-DF95D82B9329}" type="slidenum">
              <a:rPr lang="en-NZ" smtClean="0"/>
              <a:t>3</a:t>
            </a:fld>
            <a:endParaRPr lang="en-NZ" dirty="0"/>
          </a:p>
        </p:txBody>
      </p:sp>
    </p:spTree>
    <p:extLst>
      <p:ext uri="{BB962C8B-B14F-4D97-AF65-F5344CB8AC3E}">
        <p14:creationId xmlns:p14="http://schemas.microsoft.com/office/powerpoint/2010/main" val="28073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371F90 Marie</a:t>
            </a:r>
          </a:p>
          <a:p>
            <a:r>
              <a:rPr lang="en-NZ" dirty="0"/>
              <a:t>http://sigfigcreator.thelegomovie.com/</a:t>
            </a:r>
          </a:p>
          <a:p>
            <a:r>
              <a:rPr lang="en-NZ" dirty="0"/>
              <a:t>Still working to present statistics from a less mathematical perspective…</a:t>
            </a:r>
          </a:p>
        </p:txBody>
      </p:sp>
      <p:sp>
        <p:nvSpPr>
          <p:cNvPr id="4" name="Slide Number Placeholder 3"/>
          <p:cNvSpPr>
            <a:spLocks noGrp="1"/>
          </p:cNvSpPr>
          <p:nvPr>
            <p:ph type="sldNum" sz="quarter" idx="10"/>
          </p:nvPr>
        </p:nvSpPr>
        <p:spPr/>
        <p:txBody>
          <a:bodyPr/>
          <a:lstStyle/>
          <a:p>
            <a:fld id="{58444E9A-52D6-4A9C-A8C2-DF95D82B9329}" type="slidenum">
              <a:rPr lang="en-NZ" smtClean="0"/>
              <a:t>4</a:t>
            </a:fld>
            <a:endParaRPr lang="en-NZ" dirty="0"/>
          </a:p>
        </p:txBody>
      </p:sp>
    </p:spTree>
    <p:extLst>
      <p:ext uri="{BB962C8B-B14F-4D97-AF65-F5344CB8AC3E}">
        <p14:creationId xmlns:p14="http://schemas.microsoft.com/office/powerpoint/2010/main" val="327319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371FA4 Ben</a:t>
            </a:r>
          </a:p>
          <a:p>
            <a:r>
              <a:rPr lang="en-NZ" dirty="0"/>
              <a:t>Has struggled to pick up</a:t>
            </a:r>
            <a:r>
              <a:rPr lang="en-NZ" baseline="0" dirty="0"/>
              <a:t> some of the key ideas (like interpreting a confidence interval)</a:t>
            </a:r>
            <a:endParaRPr lang="en-NZ" dirty="0"/>
          </a:p>
        </p:txBody>
      </p:sp>
      <p:sp>
        <p:nvSpPr>
          <p:cNvPr id="4" name="Slide Number Placeholder 3"/>
          <p:cNvSpPr>
            <a:spLocks noGrp="1"/>
          </p:cNvSpPr>
          <p:nvPr>
            <p:ph type="sldNum" sz="quarter" idx="10"/>
          </p:nvPr>
        </p:nvSpPr>
        <p:spPr/>
        <p:txBody>
          <a:bodyPr/>
          <a:lstStyle/>
          <a:p>
            <a:fld id="{58444E9A-52D6-4A9C-A8C2-DF95D82B9329}" type="slidenum">
              <a:rPr lang="en-NZ" smtClean="0"/>
              <a:t>5</a:t>
            </a:fld>
            <a:endParaRPr lang="en-NZ" dirty="0"/>
          </a:p>
        </p:txBody>
      </p:sp>
    </p:spTree>
    <p:extLst>
      <p:ext uri="{BB962C8B-B14F-4D97-AF65-F5344CB8AC3E}">
        <p14:creationId xmlns:p14="http://schemas.microsoft.com/office/powerpoint/2010/main" val="276883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371FAE Josh</a:t>
            </a:r>
          </a:p>
        </p:txBody>
      </p:sp>
      <p:sp>
        <p:nvSpPr>
          <p:cNvPr id="4" name="Slide Number Placeholder 3"/>
          <p:cNvSpPr>
            <a:spLocks noGrp="1"/>
          </p:cNvSpPr>
          <p:nvPr>
            <p:ph type="sldNum" sz="quarter" idx="10"/>
          </p:nvPr>
        </p:nvSpPr>
        <p:spPr/>
        <p:txBody>
          <a:bodyPr/>
          <a:lstStyle/>
          <a:p>
            <a:fld id="{58444E9A-52D6-4A9C-A8C2-DF95D82B9329}" type="slidenum">
              <a:rPr lang="en-NZ" smtClean="0"/>
              <a:t>6</a:t>
            </a:fld>
            <a:endParaRPr lang="en-NZ" dirty="0"/>
          </a:p>
        </p:txBody>
      </p:sp>
    </p:spTree>
    <p:extLst>
      <p:ext uri="{BB962C8B-B14F-4D97-AF65-F5344CB8AC3E}">
        <p14:creationId xmlns:p14="http://schemas.microsoft.com/office/powerpoint/2010/main" val="183074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371FAA </a:t>
            </a:r>
            <a:r>
              <a:rPr lang="en-NZ" dirty="0" err="1"/>
              <a:t>Sharene</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Still working to present statistics from a less mathematical perspective…</a:t>
            </a:r>
          </a:p>
          <a:p>
            <a:endParaRPr lang="en-NZ" dirty="0"/>
          </a:p>
        </p:txBody>
      </p:sp>
      <p:sp>
        <p:nvSpPr>
          <p:cNvPr id="4" name="Slide Number Placeholder 3"/>
          <p:cNvSpPr>
            <a:spLocks noGrp="1"/>
          </p:cNvSpPr>
          <p:nvPr>
            <p:ph type="sldNum" sz="quarter" idx="10"/>
          </p:nvPr>
        </p:nvSpPr>
        <p:spPr/>
        <p:txBody>
          <a:bodyPr/>
          <a:lstStyle/>
          <a:p>
            <a:fld id="{58444E9A-52D6-4A9C-A8C2-DF95D82B9329}" type="slidenum">
              <a:rPr lang="en-NZ" smtClean="0"/>
              <a:t>7</a:t>
            </a:fld>
            <a:endParaRPr lang="en-NZ" dirty="0"/>
          </a:p>
        </p:txBody>
      </p:sp>
    </p:spTree>
    <p:extLst>
      <p:ext uri="{BB962C8B-B14F-4D97-AF65-F5344CB8AC3E}">
        <p14:creationId xmlns:p14="http://schemas.microsoft.com/office/powerpoint/2010/main" val="368273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C22C6 Amy P</a:t>
            </a:r>
          </a:p>
          <a:p>
            <a:r>
              <a:rPr lang="en-NZ" dirty="0"/>
              <a:t>Moving to holistic marking and judging the</a:t>
            </a:r>
            <a:r>
              <a:rPr lang="en-NZ" baseline="0" dirty="0"/>
              <a:t> paper as a whole</a:t>
            </a:r>
            <a:endParaRPr lang="en-NZ" dirty="0"/>
          </a:p>
        </p:txBody>
      </p:sp>
      <p:sp>
        <p:nvSpPr>
          <p:cNvPr id="4" name="Slide Number Placeholder 3"/>
          <p:cNvSpPr>
            <a:spLocks noGrp="1"/>
          </p:cNvSpPr>
          <p:nvPr>
            <p:ph type="sldNum" sz="quarter" idx="10"/>
          </p:nvPr>
        </p:nvSpPr>
        <p:spPr/>
        <p:txBody>
          <a:bodyPr/>
          <a:lstStyle/>
          <a:p>
            <a:fld id="{58444E9A-52D6-4A9C-A8C2-DF95D82B9329}" type="slidenum">
              <a:rPr lang="en-NZ" smtClean="0"/>
              <a:t>8</a:t>
            </a:fld>
            <a:endParaRPr lang="en-NZ" dirty="0"/>
          </a:p>
        </p:txBody>
      </p:sp>
    </p:spTree>
    <p:extLst>
      <p:ext uri="{BB962C8B-B14F-4D97-AF65-F5344CB8AC3E}">
        <p14:creationId xmlns:p14="http://schemas.microsoft.com/office/powerpoint/2010/main" val="375015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374698 Andrew</a:t>
            </a:r>
          </a:p>
          <a:p>
            <a:r>
              <a:rPr lang="en-NZ" dirty="0"/>
              <a:t>Made me realise what</a:t>
            </a:r>
            <a:r>
              <a:rPr lang="en-NZ" baseline="0" dirty="0"/>
              <a:t> a big gap we need to bridge in regard to statistics when new teachers arrive with us.</a:t>
            </a:r>
            <a:endParaRPr lang="en-NZ" dirty="0"/>
          </a:p>
        </p:txBody>
      </p:sp>
      <p:sp>
        <p:nvSpPr>
          <p:cNvPr id="4" name="Slide Number Placeholder 3"/>
          <p:cNvSpPr>
            <a:spLocks noGrp="1"/>
          </p:cNvSpPr>
          <p:nvPr>
            <p:ph type="sldNum" sz="quarter" idx="10"/>
          </p:nvPr>
        </p:nvSpPr>
        <p:spPr/>
        <p:txBody>
          <a:bodyPr/>
          <a:lstStyle/>
          <a:p>
            <a:fld id="{58444E9A-52D6-4A9C-A8C2-DF95D82B9329}" type="slidenum">
              <a:rPr lang="en-NZ" smtClean="0"/>
              <a:t>9</a:t>
            </a:fld>
            <a:endParaRPr lang="en-NZ" dirty="0"/>
          </a:p>
        </p:txBody>
      </p:sp>
    </p:spTree>
    <p:extLst>
      <p:ext uri="{BB962C8B-B14F-4D97-AF65-F5344CB8AC3E}">
        <p14:creationId xmlns:p14="http://schemas.microsoft.com/office/powerpoint/2010/main" val="3594655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Statistical unit:  individual</a:t>
            </a:r>
            <a:r>
              <a:rPr lang="en-US" baseline="0" dirty="0"/>
              <a:t> (but can also be a group (</a:t>
            </a:r>
            <a:r>
              <a:rPr lang="en-US" baseline="0" dirty="0" err="1"/>
              <a:t>eg</a:t>
            </a:r>
            <a:r>
              <a:rPr lang="en-US" baseline="0" dirty="0"/>
              <a:t> family) or the same individual or group measured at different times or places)</a:t>
            </a:r>
            <a:endParaRPr lang="en-US" dirty="0"/>
          </a:p>
          <a:p>
            <a:r>
              <a:rPr lang="en-US" dirty="0"/>
              <a:t>Variable:  characteristic, number or quantity</a:t>
            </a:r>
            <a:r>
              <a:rPr lang="en-US" baseline="0" dirty="0"/>
              <a:t> of the statistical unit which can be measured or counted</a:t>
            </a:r>
          </a:p>
          <a:p>
            <a:r>
              <a:rPr lang="en-US" baseline="0" dirty="0"/>
              <a:t>Variation:  different statistical units have different values of a variable</a:t>
            </a:r>
          </a:p>
          <a:p>
            <a:r>
              <a:rPr lang="en-US" baseline="0" dirty="0"/>
              <a:t>Distribution: </a:t>
            </a:r>
            <a:r>
              <a:rPr lang="en-US" sz="1200" b="0" i="0" kern="1200" dirty="0">
                <a:solidFill>
                  <a:schemeClr val="tx1"/>
                </a:solidFill>
                <a:effectLst/>
                <a:latin typeface="+mn-lt"/>
                <a:ea typeface="+mn-ea"/>
                <a:cs typeface="+mn-cs"/>
              </a:rPr>
              <a:t>the pattern of</a:t>
            </a:r>
            <a:r>
              <a:rPr lang="en-US" sz="1200" b="0" i="0" kern="1200" baseline="0" dirty="0">
                <a:solidFill>
                  <a:schemeClr val="tx1"/>
                </a:solidFill>
                <a:effectLst/>
                <a:latin typeface="+mn-lt"/>
                <a:ea typeface="+mn-ea"/>
                <a:cs typeface="+mn-cs"/>
              </a:rPr>
              <a:t> variation in </a:t>
            </a:r>
            <a:r>
              <a:rPr lang="en-US" baseline="0" dirty="0"/>
              <a:t>a variable.</a:t>
            </a:r>
          </a:p>
          <a:p>
            <a:r>
              <a:rPr lang="en-US" dirty="0"/>
              <a:t>Centre:  One best number to describe</a:t>
            </a:r>
            <a:r>
              <a:rPr lang="en-US" baseline="0" dirty="0"/>
              <a:t> a group.</a:t>
            </a:r>
          </a:p>
          <a:p>
            <a:r>
              <a:rPr lang="en-US" baseline="0" dirty="0"/>
              <a:t>Spread:  </a:t>
            </a:r>
            <a:r>
              <a:rPr lang="en-US" sz="1200" kern="1200" dirty="0">
                <a:solidFill>
                  <a:schemeClr val="tx1"/>
                </a:solidFill>
                <a:effectLst/>
                <a:latin typeface="+mn-lt"/>
                <a:ea typeface="+mn-ea"/>
                <a:cs typeface="+mn-cs"/>
              </a:rPr>
              <a:t>A measure of variation in a variable for a group. How </a:t>
            </a:r>
            <a:r>
              <a:rPr lang="en-US" baseline="0" dirty="0"/>
              <a:t>far the statistical units tend to be from the </a:t>
            </a:r>
            <a:r>
              <a:rPr lang="en-US" baseline="0" dirty="0" err="1"/>
              <a:t>centre</a:t>
            </a:r>
            <a:r>
              <a:rPr lang="en-US" baseline="0" dirty="0"/>
              <a:t> of a group.</a:t>
            </a:r>
          </a:p>
          <a:p>
            <a:r>
              <a:rPr lang="en-US" baseline="0" dirty="0"/>
              <a:t>Shape:  the overall shape of the distribution.</a:t>
            </a:r>
          </a:p>
          <a:p>
            <a:endParaRPr lang="en-US" baseline="0" dirty="0"/>
          </a:p>
          <a:p>
            <a:r>
              <a:rPr lang="en-US" baseline="0" dirty="0"/>
              <a:t>Can they explain these ideas to you? (good use of your mentoring hour for beginning teachers).</a:t>
            </a:r>
            <a:endParaRPr lang="en-US" dirty="0"/>
          </a:p>
        </p:txBody>
      </p:sp>
      <p:sp>
        <p:nvSpPr>
          <p:cNvPr id="4" name="Slide Number Placeholder 3"/>
          <p:cNvSpPr>
            <a:spLocks noGrp="1"/>
          </p:cNvSpPr>
          <p:nvPr>
            <p:ph type="sldNum" sz="quarter" idx="10"/>
          </p:nvPr>
        </p:nvSpPr>
        <p:spPr/>
        <p:txBody>
          <a:bodyPr/>
          <a:lstStyle/>
          <a:p>
            <a:pPr>
              <a:defRPr/>
            </a:pPr>
            <a:fld id="{0CE9CCA0-FF06-FF4E-B266-3A787C36A2B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01888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11/24/2016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11/24/2016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040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06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11/24/2016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665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700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23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80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65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420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114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282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91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023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11/24/2016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0493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3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973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4761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11/24/2016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8987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CD19FB2-3AAB-4D03-B13A-2960828C78E3}"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416946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4383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8687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solidFill>
                  <a:prstClr val="white"/>
                </a:solidFill>
              </a:rPr>
              <a:pPr/>
              <a:t>11/24/2016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9910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solidFill>
                  <a:prstClr val="white"/>
                </a:solidFill>
              </a:rPr>
              <a:pPr/>
              <a:t>11/24/2016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7517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solidFill>
                  <a:prstClr val="white"/>
                </a:solidFill>
              </a:rPr>
              <a:pPr/>
              <a:t>11/24/2016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5308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7884882-FB12-4BC8-9960-9AD8104D7FAE}" type="datetimeFigureOut">
              <a:rPr lang="en-US" smtClean="0">
                <a:solidFill>
                  <a:prstClr val="white"/>
                </a:solidFill>
              </a:rPr>
              <a:pPr/>
              <a:t>11/24/2016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7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solidFill>
                  <a:prstClr val="white"/>
                </a:solidFill>
              </a:rPr>
              <a:pPr/>
              <a:t>11/24/2016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7188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solidFill>
                  <a:prstClr val="white"/>
                </a:solidFill>
              </a:rPr>
              <a:pPr/>
              <a:t>11/24/2016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0569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solidFill>
                  <a:prstClr val="white"/>
                </a:solidFill>
              </a:rPr>
              <a:pPr/>
              <a:t>11/24/2016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1126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5920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4549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4746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3801966"/>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405440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753497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238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Rounded Rectangle 16"/>
          <p:cNvSpPr/>
          <p:nvPr userDrawn="1"/>
        </p:nvSpPr>
        <p:spPr>
          <a:xfrm>
            <a:off x="7093433" y="3685080"/>
            <a:ext cx="4791600" cy="3052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Rounded Rectangle 15"/>
          <p:cNvSpPr/>
          <p:nvPr userDrawn="1"/>
        </p:nvSpPr>
        <p:spPr>
          <a:xfrm>
            <a:off x="7107759" y="518259"/>
            <a:ext cx="4791600" cy="3052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Rounded Rectangle 14"/>
          <p:cNvSpPr/>
          <p:nvPr userDrawn="1"/>
        </p:nvSpPr>
        <p:spPr>
          <a:xfrm>
            <a:off x="3604722" y="2399830"/>
            <a:ext cx="3274916" cy="432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Freeform 6"/>
          <p:cNvSpPr>
            <a:spLocks noChangeAspect="1"/>
          </p:cNvSpPr>
          <p:nvPr/>
        </p:nvSpPr>
        <p:spPr bwMode="auto">
          <a:xfrm>
            <a:off x="93437" y="72862"/>
            <a:ext cx="3274916" cy="128940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3436" y="72862"/>
            <a:ext cx="3274916" cy="1177440"/>
          </a:xfrm>
        </p:spPr>
        <p:txBody>
          <a:bodyPr anchor="b"/>
          <a:lstStyle>
            <a:lvl1pPr algn="l">
              <a:defRPr sz="3200" b="1">
                <a:latin typeface="Tekton Pro" panose="020F0603020208020904" pitchFamily="34" charset="0"/>
              </a:defRPr>
            </a:lvl1pPr>
          </a:lstStyle>
          <a:p>
            <a:r>
              <a:rPr lang="en-US" dirty="0"/>
              <a:t>Click to edit Master title style</a:t>
            </a:r>
          </a:p>
        </p:txBody>
      </p:sp>
      <p:sp>
        <p:nvSpPr>
          <p:cNvPr id="3" name="Content Placeholder 2"/>
          <p:cNvSpPr>
            <a:spLocks noGrp="1"/>
          </p:cNvSpPr>
          <p:nvPr>
            <p:ph idx="1"/>
          </p:nvPr>
        </p:nvSpPr>
        <p:spPr>
          <a:xfrm>
            <a:off x="7100596" y="519598"/>
            <a:ext cx="4791442" cy="3051461"/>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7100596" y="3697849"/>
            <a:ext cx="4791442" cy="3051461"/>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ed Rectangle 7"/>
          <p:cNvSpPr/>
          <p:nvPr userDrawn="1"/>
        </p:nvSpPr>
        <p:spPr>
          <a:xfrm>
            <a:off x="93436" y="2388400"/>
            <a:ext cx="3274916" cy="432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Content Placeholder 2"/>
          <p:cNvSpPr>
            <a:spLocks noGrp="1"/>
          </p:cNvSpPr>
          <p:nvPr>
            <p:ph idx="15"/>
          </p:nvPr>
        </p:nvSpPr>
        <p:spPr>
          <a:xfrm>
            <a:off x="93436" y="2388400"/>
            <a:ext cx="3276000" cy="4320000"/>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3596475" y="2399830"/>
            <a:ext cx="3276000" cy="4320000"/>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7" name="Rounded Rectangle 16"/>
          <p:cNvSpPr/>
          <p:nvPr userDrawn="1"/>
        </p:nvSpPr>
        <p:spPr>
          <a:xfrm>
            <a:off x="6360008" y="1695449"/>
            <a:ext cx="4791600" cy="50424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Rounded Rectangle 15"/>
          <p:cNvSpPr/>
          <p:nvPr userDrawn="1"/>
        </p:nvSpPr>
        <p:spPr>
          <a:xfrm>
            <a:off x="740430" y="1669496"/>
            <a:ext cx="4791600" cy="50798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Freeform 6"/>
          <p:cNvSpPr>
            <a:spLocks noChangeAspect="1"/>
          </p:cNvSpPr>
          <p:nvPr/>
        </p:nvSpPr>
        <p:spPr bwMode="auto">
          <a:xfrm>
            <a:off x="0" y="-28575"/>
            <a:ext cx="12192000" cy="136226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3436" y="72862"/>
            <a:ext cx="11479439" cy="1177440"/>
          </a:xfrm>
        </p:spPr>
        <p:txBody>
          <a:bodyPr anchor="b"/>
          <a:lstStyle>
            <a:lvl1pPr algn="l">
              <a:defRPr sz="3200" b="1">
                <a:latin typeface="Tekton Pro" panose="020F0603020208020904" pitchFamily="34" charset="0"/>
              </a:defRPr>
            </a:lvl1pPr>
          </a:lstStyle>
          <a:p>
            <a:r>
              <a:rPr lang="en-US" dirty="0"/>
              <a:t>Click to edit Master title style</a:t>
            </a:r>
          </a:p>
        </p:txBody>
      </p:sp>
      <p:sp>
        <p:nvSpPr>
          <p:cNvPr id="3" name="Content Placeholder 2"/>
          <p:cNvSpPr>
            <a:spLocks noGrp="1"/>
          </p:cNvSpPr>
          <p:nvPr>
            <p:ph idx="1"/>
          </p:nvPr>
        </p:nvSpPr>
        <p:spPr>
          <a:xfrm>
            <a:off x="733425" y="1685923"/>
            <a:ext cx="4791442" cy="5063387"/>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367171" y="1695450"/>
            <a:ext cx="4791442" cy="5053860"/>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272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t">
            <a:normAutofit/>
          </a:body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11/24/2016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7" r:id="rId9"/>
    <p:sldLayoutId id="2147483663" r:id="rId10"/>
    <p:sldLayoutId id="2147483657" r:id="rId11"/>
    <p:sldLayoutId id="2147483666" r:id="rId12"/>
    <p:sldLayoutId id="2147483661" r:id="rId13"/>
    <p:sldLayoutId id="2147483658" r:id="rId14"/>
    <p:sldLayoutId id="2147483659" r:id="rId15"/>
  </p:sldLayoutIdLst>
  <p:hf sldNum="0" hdr="0" ftr="0" dt="0"/>
  <p:txStyles>
    <p:titleStyle>
      <a:lvl1pPr algn="l" defTabSz="457200" rtl="0" eaLnBrk="1" latinLnBrk="0" hangingPunct="1">
        <a:spcBef>
          <a:spcPct val="0"/>
        </a:spcBef>
        <a:buNone/>
        <a:defRPr sz="4000" b="1" kern="1200">
          <a:solidFill>
            <a:srgbClr val="FEFEFE"/>
          </a:solidFill>
          <a:latin typeface="Tekton Pro" panose="020F06030202080209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11/24/2016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35274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CF1133-3259-4C45-BABA-5B62D9C6F78D}" type="datetimeFigureOut">
              <a:rPr lang="en-US" smtClean="0">
                <a:solidFill>
                  <a:prstClr val="white"/>
                </a:solidFill>
              </a:rPr>
              <a:pPr/>
              <a:t>11/24/2016</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946429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hyperlink" Target="https://www.stat.auckland.ac.nz/~iase/serj/SERJ5(2)_Wild.pdf" TargetMode="Externa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rd@cashmere.school.nz"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07" y="4981903"/>
            <a:ext cx="6675922" cy="1113815"/>
          </a:xfrm>
          <a:prstGeom prst="rect">
            <a:avLst/>
          </a:prstGeom>
        </p:spPr>
      </p:pic>
      <p:pic>
        <p:nvPicPr>
          <p:cNvPr id="1026" name="Picture 2" descr="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2924" y="4934606"/>
            <a:ext cx="2884861" cy="1208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2200" y="525518"/>
            <a:ext cx="10715607" cy="4031873"/>
          </a:xfrm>
          <a:prstGeom prst="rect">
            <a:avLst/>
          </a:prstGeom>
          <a:noFill/>
        </p:spPr>
        <p:txBody>
          <a:bodyPr wrap="square" rtlCol="0">
            <a:spAutoFit/>
          </a:bodyPr>
          <a:lstStyle/>
          <a:p>
            <a:r>
              <a:rPr lang="en-NZ" sz="4800" dirty="0">
                <a:latin typeface="Segoe Print" panose="02000600000000000000" pitchFamily="2" charset="0"/>
              </a:rPr>
              <a:t>Panel discussion on bringing new statistics teachers up to speed</a:t>
            </a:r>
          </a:p>
          <a:p>
            <a:endParaRPr lang="en-NZ" sz="4800" dirty="0">
              <a:latin typeface="Segoe Print" panose="02000600000000000000" pitchFamily="2" charset="0"/>
            </a:endParaRPr>
          </a:p>
          <a:p>
            <a:r>
              <a:rPr lang="en-NZ" sz="2800" dirty="0">
                <a:latin typeface="Cambria" panose="02040503050406030204" pitchFamily="18" charset="0"/>
              </a:rPr>
              <a:t>Jason Ellwood (chair) (</a:t>
            </a:r>
            <a:r>
              <a:rPr lang="en-NZ" sz="2800" dirty="0" err="1">
                <a:latin typeface="Cambria" panose="02040503050406030204" pitchFamily="18" charset="0"/>
              </a:rPr>
              <a:t>Otumoetai</a:t>
            </a:r>
            <a:r>
              <a:rPr lang="en-NZ" sz="2800" dirty="0">
                <a:latin typeface="Cambria" panose="02040503050406030204" pitchFamily="18" charset="0"/>
              </a:rPr>
              <a:t> College)</a:t>
            </a:r>
          </a:p>
          <a:p>
            <a:r>
              <a:rPr lang="en-NZ" sz="2800" dirty="0">
                <a:latin typeface="Cambria" panose="02040503050406030204" pitchFamily="18" charset="0"/>
              </a:rPr>
              <a:t>Michelle Dalrymple (Cashmere High School</a:t>
            </a:r>
            <a:r>
              <a:rPr lang="en-NZ" sz="2800" dirty="0" smtClean="0">
                <a:latin typeface="Cambria" panose="02040503050406030204" pitchFamily="18" charset="0"/>
              </a:rPr>
              <a:t>)</a:t>
            </a:r>
          </a:p>
          <a:p>
            <a:r>
              <a:rPr lang="en-NZ" sz="2800" dirty="0">
                <a:latin typeface="Cambria" panose="02040503050406030204" pitchFamily="18" charset="0"/>
              </a:rPr>
              <a:t>Marion Steel (Epsom Girls Grammar School)</a:t>
            </a:r>
          </a:p>
          <a:p>
            <a:r>
              <a:rPr lang="en-NZ" sz="2800" dirty="0" smtClean="0">
                <a:latin typeface="Cambria" panose="02040503050406030204" pitchFamily="18" charset="0"/>
              </a:rPr>
              <a:t>Lars </a:t>
            </a:r>
            <a:r>
              <a:rPr lang="en-NZ" sz="2800" dirty="0">
                <a:latin typeface="Cambria" panose="02040503050406030204" pitchFamily="18" charset="0"/>
              </a:rPr>
              <a:t>Thomsen (Christ’s College</a:t>
            </a:r>
            <a:r>
              <a:rPr lang="en-NZ" sz="2800" dirty="0" smtClean="0">
                <a:latin typeface="Cambria" panose="02040503050406030204" pitchFamily="18" charset="0"/>
              </a:rPr>
              <a:t>)</a:t>
            </a:r>
            <a:endParaRPr lang="en-NZ" sz="28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234141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NZ" dirty="0"/>
              <a:t>	</a:t>
            </a:r>
            <a:r>
              <a:rPr lang="en-NZ" dirty="0" err="1"/>
              <a:t>Sooo</a:t>
            </a:r>
            <a:r>
              <a:rPr lang="en-NZ" dirty="0"/>
              <a:t>…</a:t>
            </a:r>
          </a:p>
        </p:txBody>
      </p:sp>
      <p:sp>
        <p:nvSpPr>
          <p:cNvPr id="13" name="Content Placeholder 12"/>
          <p:cNvSpPr>
            <a:spLocks noGrp="1"/>
          </p:cNvSpPr>
          <p:nvPr>
            <p:ph idx="1"/>
          </p:nvPr>
        </p:nvSpPr>
        <p:spPr/>
        <p:txBody>
          <a:bodyPr/>
          <a:lstStyle/>
          <a:p>
            <a:pPr marL="0" indent="0" algn="ctr">
              <a:buNone/>
            </a:pPr>
            <a:r>
              <a:rPr lang="en-NZ" sz="2400" u="sng" dirty="0">
                <a:solidFill>
                  <a:schemeClr val="tx1"/>
                </a:solidFill>
                <a:latin typeface="Tekton Pro" panose="020F0603020208020904" pitchFamily="34" charset="0"/>
              </a:rPr>
              <a:t>Things we do well to support our teachers</a:t>
            </a:r>
            <a:endParaRPr lang="en-NZ" u="sng" dirty="0">
              <a:solidFill>
                <a:schemeClr val="tx1"/>
              </a:solidFill>
            </a:endParaRPr>
          </a:p>
          <a:p>
            <a:r>
              <a:rPr lang="en-NZ" dirty="0"/>
              <a:t>Collegial faculty supporting each other</a:t>
            </a:r>
          </a:p>
          <a:p>
            <a:r>
              <a:rPr lang="en-NZ" dirty="0"/>
              <a:t>Details in unit plan</a:t>
            </a:r>
          </a:p>
          <a:p>
            <a:pPr marL="0" indent="0">
              <a:buNone/>
            </a:pPr>
            <a:endParaRPr lang="en-NZ" dirty="0"/>
          </a:p>
          <a:p>
            <a:pPr marL="0" indent="0" algn="ctr">
              <a:buNone/>
            </a:pPr>
            <a:r>
              <a:rPr lang="en-NZ" sz="2400" u="sng" dirty="0">
                <a:solidFill>
                  <a:schemeClr val="tx1"/>
                </a:solidFill>
                <a:latin typeface="Tekton Pro" panose="020F0603020208020904" pitchFamily="34" charset="0"/>
              </a:rPr>
              <a:t>Things we still need to work on</a:t>
            </a:r>
            <a:endParaRPr lang="en-NZ" u="sng" dirty="0">
              <a:solidFill>
                <a:schemeClr val="tx1"/>
              </a:solidFill>
            </a:endParaRPr>
          </a:p>
          <a:p>
            <a:r>
              <a:rPr lang="en-NZ" dirty="0"/>
              <a:t>Capturing the conversations</a:t>
            </a:r>
          </a:p>
          <a:p>
            <a:r>
              <a:rPr lang="en-NZ" dirty="0"/>
              <a:t>Make sure all unit plans have details, in a user-friendly way, that’s not just an overwhelming amount of information</a:t>
            </a:r>
          </a:p>
          <a:p>
            <a:endParaRPr lang="en-NZ" dirty="0"/>
          </a:p>
        </p:txBody>
      </p:sp>
      <p:sp>
        <p:nvSpPr>
          <p:cNvPr id="14" name="Content Placeholder 13"/>
          <p:cNvSpPr>
            <a:spLocks noGrp="1"/>
          </p:cNvSpPr>
          <p:nvPr>
            <p:ph idx="14"/>
          </p:nvPr>
        </p:nvSpPr>
        <p:spPr/>
        <p:txBody>
          <a:bodyPr/>
          <a:lstStyle/>
          <a:p>
            <a:pPr marL="0" indent="0" algn="ctr">
              <a:buNone/>
            </a:pPr>
            <a:r>
              <a:rPr lang="en-NZ" sz="2400" u="sng" dirty="0">
                <a:solidFill>
                  <a:schemeClr val="tx1"/>
                </a:solidFill>
                <a:latin typeface="Tekton Pro" panose="020F0603020208020904" pitchFamily="34" charset="0"/>
              </a:rPr>
              <a:t>Where to from here?</a:t>
            </a:r>
            <a:endParaRPr lang="en-NZ" u="sng" dirty="0">
              <a:solidFill>
                <a:schemeClr val="tx1"/>
              </a:solidFill>
            </a:endParaRPr>
          </a:p>
          <a:p>
            <a:r>
              <a:rPr lang="en-NZ" dirty="0"/>
              <a:t>We’re lucky that we’re a big faculty – how do we replicate the collegial support by experts as a statistical education community?</a:t>
            </a:r>
          </a:p>
        </p:txBody>
      </p:sp>
    </p:spTree>
    <p:extLst>
      <p:ext uri="{BB962C8B-B14F-4D97-AF65-F5344CB8AC3E}">
        <p14:creationId xmlns:p14="http://schemas.microsoft.com/office/powerpoint/2010/main" val="26627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NZ" dirty="0"/>
              <a:t>Our next generation of teachers…</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5837" y="2222500"/>
            <a:ext cx="4851400" cy="3638550"/>
          </a:xfrm>
        </p:spPr>
      </p:pic>
      <p:sp>
        <p:nvSpPr>
          <p:cNvPr id="11" name="Content Placeholder 10"/>
          <p:cNvSpPr>
            <a:spLocks noGrp="1"/>
          </p:cNvSpPr>
          <p:nvPr>
            <p:ph sz="half" idx="2"/>
          </p:nvPr>
        </p:nvSpPr>
        <p:spPr>
          <a:xfrm>
            <a:off x="6187415" y="2222287"/>
            <a:ext cx="5611295" cy="2379210"/>
          </a:xfrm>
        </p:spPr>
        <p:txBody>
          <a:bodyPr>
            <a:normAutofit fontScale="92500" lnSpcReduction="20000"/>
          </a:bodyPr>
          <a:lstStyle/>
          <a:p>
            <a:r>
              <a:rPr lang="en-NZ" sz="2600" dirty="0"/>
              <a:t>Next time you watch a student, and think to yourself… </a:t>
            </a:r>
          </a:p>
          <a:p>
            <a:pPr marL="0" indent="0">
              <a:buNone/>
            </a:pPr>
            <a:r>
              <a:rPr lang="en-NZ" sz="2600" dirty="0"/>
              <a:t>	“</a:t>
            </a:r>
            <a:r>
              <a:rPr lang="en-NZ" sz="2600" dirty="0">
                <a:latin typeface="Arial Rounded MT Bold" panose="020F0704030504030204" pitchFamily="34" charset="0"/>
              </a:rPr>
              <a:t>they’d make a great teacher</a:t>
            </a:r>
            <a:r>
              <a:rPr lang="en-NZ" sz="2600" dirty="0"/>
              <a:t>”…	</a:t>
            </a:r>
            <a:br>
              <a:rPr lang="en-NZ" sz="2600" dirty="0"/>
            </a:br>
            <a:r>
              <a:rPr lang="en-NZ" sz="2600" dirty="0"/>
              <a:t>	TELL THEM!  ENCOURAGE THEM! </a:t>
            </a:r>
            <a:br>
              <a:rPr lang="en-NZ" sz="2600" dirty="0"/>
            </a:br>
            <a:r>
              <a:rPr lang="en-NZ" sz="2600" dirty="0"/>
              <a:t>	Give them opportunities for work 	experience!</a:t>
            </a:r>
            <a:r>
              <a:rPr lang="en-NZ" sz="1500" b="1" dirty="0">
                <a:solidFill>
                  <a:srgbClr val="FEFEFE"/>
                </a:solidFill>
                <a:latin typeface="Tekton Pro" panose="020F0603020208020904" pitchFamily="34" charset="0"/>
                <a:ea typeface="+mj-ea"/>
                <a:cs typeface="+mj-cs"/>
              </a:rPr>
              <a:t> </a:t>
            </a:r>
          </a:p>
          <a:p>
            <a:endParaRPr lang="en-NZ" sz="1200" b="1" dirty="0">
              <a:solidFill>
                <a:srgbClr val="FEFEFE"/>
              </a:solidFill>
              <a:latin typeface="Tekton Pro" panose="020F0603020208020904" pitchFamily="34" charset="0"/>
              <a:ea typeface="+mj-ea"/>
              <a:cs typeface="+mj-cs"/>
            </a:endParaRPr>
          </a:p>
          <a:p>
            <a:endParaRPr lang="en-NZ" sz="1200" b="1" dirty="0">
              <a:solidFill>
                <a:srgbClr val="FEFEFE"/>
              </a:solidFill>
              <a:latin typeface="Tekton Pro" panose="020F0603020208020904" pitchFamily="34" charset="0"/>
              <a:ea typeface="+mj-ea"/>
              <a:cs typeface="+mj-cs"/>
            </a:endParaRPr>
          </a:p>
          <a:p>
            <a:endParaRPr lang="en-NZ" sz="1200" dirty="0"/>
          </a:p>
        </p:txBody>
      </p:sp>
      <p:sp>
        <p:nvSpPr>
          <p:cNvPr id="2" name="TextBox 1"/>
          <p:cNvSpPr txBox="1"/>
          <p:nvPr/>
        </p:nvSpPr>
        <p:spPr>
          <a:xfrm>
            <a:off x="6187415" y="4805442"/>
            <a:ext cx="5414650"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NZ" sz="2800" b="1" dirty="0">
                <a:solidFill>
                  <a:srgbClr val="FEFEFE"/>
                </a:solidFill>
                <a:latin typeface="Tekton Pro" panose="020F0603020208020904" pitchFamily="34" charset="0"/>
              </a:rPr>
              <a:t>We have the best job in the world…</a:t>
            </a:r>
            <a:br>
              <a:rPr lang="en-NZ" sz="2800" b="1" dirty="0">
                <a:solidFill>
                  <a:srgbClr val="FEFEFE"/>
                </a:solidFill>
                <a:latin typeface="Tekton Pro" panose="020F0603020208020904" pitchFamily="34" charset="0"/>
              </a:rPr>
            </a:br>
            <a:r>
              <a:rPr lang="en-NZ" sz="2800" b="1" dirty="0">
                <a:solidFill>
                  <a:srgbClr val="FEFEFE"/>
                </a:solidFill>
                <a:latin typeface="Tekton Pro" panose="020F0603020208020904" pitchFamily="34" charset="0"/>
              </a:rPr>
              <a:t>lets spread the word</a:t>
            </a:r>
          </a:p>
        </p:txBody>
      </p:sp>
    </p:spTree>
    <p:extLst>
      <p:ext uri="{BB962C8B-B14F-4D97-AF65-F5344CB8AC3E}">
        <p14:creationId xmlns:p14="http://schemas.microsoft.com/office/powerpoint/2010/main" val="264849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Bringing new statistics teachers up to speed</a:t>
            </a:r>
          </a:p>
        </p:txBody>
      </p:sp>
      <p:sp>
        <p:nvSpPr>
          <p:cNvPr id="3" name="Subtitle 2"/>
          <p:cNvSpPr>
            <a:spLocks noGrp="1"/>
          </p:cNvSpPr>
          <p:nvPr>
            <p:ph type="subTitle" idx="1"/>
          </p:nvPr>
        </p:nvSpPr>
        <p:spPr/>
        <p:txBody>
          <a:bodyPr/>
          <a:lstStyle/>
          <a:p>
            <a:r>
              <a:rPr lang="en-US" dirty="0"/>
              <a:t>What helps?</a:t>
            </a:r>
          </a:p>
          <a:p>
            <a:r>
              <a:rPr lang="en-US" dirty="0"/>
              <a:t>Marion steel</a:t>
            </a:r>
          </a:p>
        </p:txBody>
      </p:sp>
    </p:spTree>
    <p:custDataLst>
      <p:tags r:id="rId1"/>
    </p:custDataLst>
    <p:extLst>
      <p:ext uri="{BB962C8B-B14F-4D97-AF65-F5344CB8AC3E}">
        <p14:creationId xmlns:p14="http://schemas.microsoft.com/office/powerpoint/2010/main" val="18076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assume any prior knowledge</a:t>
            </a:r>
          </a:p>
        </p:txBody>
      </p:sp>
      <p:sp>
        <p:nvSpPr>
          <p:cNvPr id="3" name="Content Placeholder 2"/>
          <p:cNvSpPr>
            <a:spLocks noGrp="1"/>
          </p:cNvSpPr>
          <p:nvPr>
            <p:ph idx="1"/>
          </p:nvPr>
        </p:nvSpPr>
        <p:spPr/>
        <p:txBody>
          <a:bodyPr>
            <a:normAutofit/>
          </a:bodyPr>
          <a:lstStyle/>
          <a:p>
            <a:r>
              <a:rPr lang="en-US" sz="3600" dirty="0"/>
              <a:t>Be explicit about every statistical word and concept they need to know or teach.</a:t>
            </a:r>
          </a:p>
        </p:txBody>
      </p:sp>
    </p:spTree>
    <p:extLst>
      <p:ext uri="{BB962C8B-B14F-4D97-AF65-F5344CB8AC3E}">
        <p14:creationId xmlns:p14="http://schemas.microsoft.com/office/powerpoint/2010/main" val="150399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464" y="418454"/>
            <a:ext cx="11623729" cy="6678751"/>
          </a:xfrm>
          <a:prstGeom prst="rect">
            <a:avLst/>
          </a:prstGeom>
          <a:noFill/>
        </p:spPr>
        <p:txBody>
          <a:bodyPr wrap="square" rtlCol="0">
            <a:spAutoFit/>
          </a:bodyPr>
          <a:lstStyle/>
          <a:p>
            <a:pPr>
              <a:defRPr/>
            </a:pPr>
            <a:r>
              <a:rPr lang="en-US" sz="3600" dirty="0">
                <a:solidFill>
                  <a:prstClr val="white"/>
                </a:solidFill>
              </a:rPr>
              <a:t>“There are aspects of statistics that are so basic to the way we think in the subject that no one abstracts, enunciates and examines them</a:t>
            </a:r>
            <a:r>
              <a:rPr lang="is-IS" sz="3600" dirty="0">
                <a:solidFill>
                  <a:prstClr val="white"/>
                </a:solidFill>
              </a:rPr>
              <a:t>…</a:t>
            </a:r>
            <a:r>
              <a:rPr lang="en-US" sz="3600" dirty="0">
                <a:solidFill>
                  <a:prstClr val="white"/>
                </a:solidFill>
              </a:rPr>
              <a:t>   It may be a root cause of some of the problems we face in statistics education. “Variation” was one of these un-enunciated givens until quite recently</a:t>
            </a:r>
            <a:r>
              <a:rPr lang="is-IS" sz="3600" dirty="0">
                <a:solidFill>
                  <a:prstClr val="white"/>
                </a:solidFill>
              </a:rPr>
              <a:t>..</a:t>
            </a:r>
            <a:r>
              <a:rPr lang="en-US" sz="3600" dirty="0">
                <a:solidFill>
                  <a:prstClr val="white"/>
                </a:solidFill>
              </a:rPr>
              <a:t>. “Distribution” is another fundamental given of statistical reasoning. I can find a great deal written about specialized usages and definitions of “distribution” but almost nothing about “distribution” itself as an underlying conceptual structure.” </a:t>
            </a:r>
          </a:p>
          <a:p>
            <a:pPr algn="r">
              <a:defRPr/>
            </a:pPr>
            <a:r>
              <a:rPr lang="en-US" sz="2400" dirty="0">
                <a:solidFill>
                  <a:prstClr val="white"/>
                </a:solidFill>
                <a:hlinkClick r:id="rId2"/>
              </a:rPr>
              <a:t>https://www.stat.auckland.ac.nz/~iase/serj/SERJ5(2)_Wild.pdf</a:t>
            </a:r>
            <a:endParaRPr lang="en-US" sz="2400" dirty="0">
              <a:solidFill>
                <a:prstClr val="white"/>
              </a:solidFill>
            </a:endParaRPr>
          </a:p>
          <a:p>
            <a:pPr>
              <a:defRPr/>
            </a:pPr>
            <a:endParaRPr lang="en-US" sz="3600" dirty="0">
              <a:solidFill>
                <a:prstClr val="white"/>
              </a:solidFill>
            </a:endParaRPr>
          </a:p>
        </p:txBody>
      </p:sp>
    </p:spTree>
    <p:extLst>
      <p:ext uri="{BB962C8B-B14F-4D97-AF65-F5344CB8AC3E}">
        <p14:creationId xmlns:p14="http://schemas.microsoft.com/office/powerpoint/2010/main" val="343093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and Concepts </a:t>
            </a:r>
          </a:p>
        </p:txBody>
      </p:sp>
      <p:sp>
        <p:nvSpPr>
          <p:cNvPr id="3" name="Content Placeholder 2"/>
          <p:cNvSpPr>
            <a:spLocks noGrp="1"/>
          </p:cNvSpPr>
          <p:nvPr>
            <p:ph idx="1"/>
          </p:nvPr>
        </p:nvSpPr>
        <p:spPr/>
        <p:txBody>
          <a:bodyPr>
            <a:normAutofit fontScale="85000" lnSpcReduction="20000"/>
          </a:bodyPr>
          <a:lstStyle/>
          <a:p>
            <a:r>
              <a:rPr lang="en-US" sz="3600" dirty="0"/>
              <a:t>Statistical unit</a:t>
            </a:r>
          </a:p>
          <a:p>
            <a:r>
              <a:rPr lang="en-US" sz="3600" dirty="0"/>
              <a:t>Variable</a:t>
            </a:r>
          </a:p>
          <a:p>
            <a:r>
              <a:rPr lang="en-US" sz="3600" dirty="0"/>
              <a:t>Variation</a:t>
            </a:r>
          </a:p>
          <a:p>
            <a:r>
              <a:rPr lang="en-US" sz="3600" dirty="0"/>
              <a:t>Distribution</a:t>
            </a:r>
          </a:p>
          <a:p>
            <a:r>
              <a:rPr lang="en-US" sz="3600" dirty="0"/>
              <a:t>Centre</a:t>
            </a:r>
          </a:p>
          <a:p>
            <a:r>
              <a:rPr lang="en-US" sz="3600" dirty="0"/>
              <a:t>Spread</a:t>
            </a:r>
          </a:p>
          <a:p>
            <a:r>
              <a:rPr lang="en-US" sz="3600" dirty="0"/>
              <a:t>Shape</a:t>
            </a:r>
          </a:p>
        </p:txBody>
      </p:sp>
    </p:spTree>
    <p:extLst>
      <p:ext uri="{BB962C8B-B14F-4D97-AF65-F5344CB8AC3E}">
        <p14:creationId xmlns:p14="http://schemas.microsoft.com/office/powerpoint/2010/main" val="403803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learning intentions very explicit </a:t>
            </a:r>
          </a:p>
        </p:txBody>
      </p:sp>
      <p:sp>
        <p:nvSpPr>
          <p:cNvPr id="6" name="Content Placeholder 5"/>
          <p:cNvSpPr>
            <a:spLocks noGrp="1"/>
          </p:cNvSpPr>
          <p:nvPr>
            <p:ph idx="1"/>
          </p:nvPr>
        </p:nvSpPr>
        <p:spPr/>
        <p:txBody>
          <a:bodyPr>
            <a:normAutofit/>
          </a:bodyPr>
          <a:lstStyle/>
          <a:p>
            <a:pPr marL="0" indent="0" defTabSz="914400">
              <a:spcAft>
                <a:spcPts val="0"/>
              </a:spcAft>
              <a:buClrTx/>
              <a:buSzTx/>
              <a:buNone/>
            </a:pPr>
            <a:r>
              <a:rPr lang="en-US" sz="3600" dirty="0" err="1"/>
              <a:t>Eg</a:t>
            </a:r>
            <a:r>
              <a:rPr lang="en-US" sz="3600" dirty="0"/>
              <a:t> The big idea is: </a:t>
            </a:r>
            <a:endParaRPr lang="en-US" sz="3600" b="1" i="1" dirty="0"/>
          </a:p>
          <a:p>
            <a:pPr marL="0" indent="0" defTabSz="914400">
              <a:spcAft>
                <a:spcPts val="0"/>
              </a:spcAft>
              <a:buClrTx/>
              <a:buSzTx/>
              <a:buNone/>
            </a:pPr>
            <a:r>
              <a:rPr lang="en-GB" sz="3600" b="1" i="1" dirty="0"/>
              <a:t>That a sample can give them useful information about the centre and spread of the population and  perhaps about the shape of the population distribution, but not about largest or smallest individuals in the population.</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8514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834" y="356460"/>
            <a:ext cx="11216897" cy="5982346"/>
          </a:xfrm>
        </p:spPr>
        <p:txBody>
          <a:bodyPr>
            <a:noAutofit/>
          </a:bodyPr>
          <a:lstStyle/>
          <a:p>
            <a:pPr lvl="0"/>
            <a:r>
              <a:rPr lang="en-GB" sz="2400" dirty="0"/>
              <a:t>Understand the use of the PPDAC cycle to find out about the world around us</a:t>
            </a:r>
            <a:endParaRPr lang="en-US" sz="2400" dirty="0"/>
          </a:p>
          <a:p>
            <a:pPr lvl="0"/>
            <a:r>
              <a:rPr lang="en-GB" sz="2400" dirty="0"/>
              <a:t>Understand the difference between a sample and a population</a:t>
            </a:r>
            <a:endParaRPr lang="en-US" sz="2400" dirty="0"/>
          </a:p>
          <a:p>
            <a:pPr lvl="0"/>
            <a:r>
              <a:rPr lang="en-GB" sz="2400" dirty="0"/>
              <a:t>Ask a question about a population which can be answered by looking at a sample distribution (“I wonder…”)</a:t>
            </a:r>
            <a:endParaRPr lang="en-US" sz="2400" dirty="0"/>
          </a:p>
          <a:p>
            <a:pPr lvl="0"/>
            <a:r>
              <a:rPr lang="en-GB" sz="2400" dirty="0"/>
              <a:t>Understand that a sample can give information about population centre, spread and shape, but not about max, min or range</a:t>
            </a:r>
            <a:endParaRPr lang="en-US" sz="2400" dirty="0"/>
          </a:p>
          <a:p>
            <a:pPr lvl="0"/>
            <a:r>
              <a:rPr lang="en-GB" sz="2400" dirty="0"/>
              <a:t>Understand that samples vary and that each sample will be somewhat different</a:t>
            </a:r>
            <a:endParaRPr lang="en-US" sz="2400" dirty="0"/>
          </a:p>
          <a:p>
            <a:pPr lvl="0"/>
            <a:r>
              <a:rPr lang="en-GB" sz="2400" dirty="0"/>
              <a:t>Understand that samples from the same population will be similar in their centre and spread</a:t>
            </a:r>
            <a:endParaRPr lang="en-US" sz="2400" dirty="0"/>
          </a:p>
          <a:p>
            <a:pPr lvl="0"/>
            <a:r>
              <a:rPr lang="en-GB" sz="2400" dirty="0"/>
              <a:t>Describe the centre of a dot plot distribution (“I notice…”) </a:t>
            </a:r>
            <a:endParaRPr lang="en-US" sz="2400" dirty="0"/>
          </a:p>
          <a:p>
            <a:pPr lvl="0"/>
            <a:r>
              <a:rPr lang="en-GB" sz="2400" dirty="0"/>
              <a:t>Describe the spread of a dot plot distribution (“I notice…”)</a:t>
            </a:r>
            <a:endParaRPr lang="en-US" sz="2400" dirty="0"/>
          </a:p>
          <a:p>
            <a:pPr lvl="0"/>
            <a:r>
              <a:rPr lang="en-GB" sz="2400" dirty="0"/>
              <a:t>Describe the shape of a dot plot distribution (“I notice…”)</a:t>
            </a:r>
            <a:endParaRPr lang="en-US" sz="2400" dirty="0"/>
          </a:p>
          <a:p>
            <a:pPr lvl="0"/>
            <a:r>
              <a:rPr lang="en-GB" sz="2400" dirty="0"/>
              <a:t>Make an inference about a population based on observing a sample distribution</a:t>
            </a:r>
            <a:endParaRPr lang="en-US" sz="2400" dirty="0"/>
          </a:p>
          <a:p>
            <a:pPr lvl="0"/>
            <a:r>
              <a:rPr lang="en-GB" sz="2400" dirty="0"/>
              <a:t>Understand that their conclusion about the population may be unreliable</a:t>
            </a:r>
            <a:endParaRPr lang="en-US" sz="2400" dirty="0"/>
          </a:p>
        </p:txBody>
      </p:sp>
    </p:spTree>
    <p:extLst>
      <p:ext uri="{BB962C8B-B14F-4D97-AF65-F5344CB8AC3E}">
        <p14:creationId xmlns:p14="http://schemas.microsoft.com/office/powerpoint/2010/main" val="935276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should do the statistics assessment themselves</a:t>
            </a:r>
          </a:p>
        </p:txBody>
      </p:sp>
      <p:sp>
        <p:nvSpPr>
          <p:cNvPr id="3" name="Content Placeholder 2"/>
          <p:cNvSpPr>
            <a:spLocks noGrp="1"/>
          </p:cNvSpPr>
          <p:nvPr>
            <p:ph idx="1"/>
          </p:nvPr>
        </p:nvSpPr>
        <p:spPr/>
        <p:txBody>
          <a:bodyPr>
            <a:normAutofit/>
          </a:bodyPr>
          <a:lstStyle/>
          <a:p>
            <a:r>
              <a:rPr lang="en-US" sz="3600" dirty="0"/>
              <a:t>Especially important for teachers new to statistics.</a:t>
            </a:r>
          </a:p>
          <a:p>
            <a:r>
              <a:rPr lang="en-US" sz="3600" dirty="0"/>
              <a:t>Ideally, they should do the assessment and get feedback on it before they start teaching the unit.</a:t>
            </a:r>
          </a:p>
        </p:txBody>
      </p:sp>
    </p:spTree>
    <p:extLst>
      <p:ext uri="{BB962C8B-B14F-4D97-AF65-F5344CB8AC3E}">
        <p14:creationId xmlns:p14="http://schemas.microsoft.com/office/powerpoint/2010/main" val="212265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880" y="1153110"/>
            <a:ext cx="10786820" cy="4893647"/>
          </a:xfrm>
          <a:prstGeom prst="rect">
            <a:avLst/>
          </a:prstGeom>
          <a:noFill/>
        </p:spPr>
        <p:txBody>
          <a:bodyPr wrap="square" rtlCol="0">
            <a:spAutoFit/>
          </a:bodyPr>
          <a:lstStyle/>
          <a:p>
            <a:pPr>
              <a:defRPr/>
            </a:pPr>
            <a:r>
              <a:rPr lang="en-US" sz="6600" dirty="0">
                <a:solidFill>
                  <a:prstClr val="white"/>
                </a:solidFill>
                <a:latin typeface="American Typewriter" charset="0"/>
                <a:ea typeface="American Typewriter" charset="0"/>
                <a:cs typeface="American Typewriter" charset="0"/>
              </a:rPr>
              <a:t>We are all beginners, it just takes some of us longer to </a:t>
            </a:r>
            <a:r>
              <a:rPr lang="en-US" sz="6600" dirty="0" err="1">
                <a:solidFill>
                  <a:prstClr val="white"/>
                </a:solidFill>
                <a:latin typeface="American Typewriter" charset="0"/>
                <a:ea typeface="American Typewriter" charset="0"/>
                <a:cs typeface="American Typewriter" charset="0"/>
              </a:rPr>
              <a:t>realise</a:t>
            </a:r>
            <a:r>
              <a:rPr lang="en-US" sz="6600" dirty="0">
                <a:solidFill>
                  <a:prstClr val="white"/>
                </a:solidFill>
                <a:latin typeface="American Typewriter" charset="0"/>
                <a:ea typeface="American Typewriter" charset="0"/>
                <a:cs typeface="American Typewriter" charset="0"/>
              </a:rPr>
              <a:t> it.</a:t>
            </a:r>
          </a:p>
          <a:p>
            <a:pPr algn="r">
              <a:defRPr/>
            </a:pPr>
            <a:endParaRPr lang="en-US" sz="2400" dirty="0">
              <a:solidFill>
                <a:prstClr val="white"/>
              </a:solidFill>
              <a:latin typeface="American Typewriter" charset="0"/>
              <a:ea typeface="American Typewriter" charset="0"/>
              <a:cs typeface="American Typewriter" charset="0"/>
            </a:endParaRPr>
          </a:p>
          <a:p>
            <a:pPr algn="r">
              <a:defRPr/>
            </a:pPr>
            <a:r>
              <a:rPr lang="en-US" sz="2400" dirty="0">
                <a:solidFill>
                  <a:prstClr val="white"/>
                </a:solidFill>
                <a:latin typeface="American Typewriter" charset="0"/>
                <a:ea typeface="American Typewriter" charset="0"/>
                <a:cs typeface="American Typewriter" charset="0"/>
              </a:rPr>
              <a:t>Chuck Miller</a:t>
            </a:r>
          </a:p>
        </p:txBody>
      </p:sp>
    </p:spTree>
    <p:custDataLst>
      <p:tags r:id="rId1"/>
    </p:custDataLst>
    <p:extLst>
      <p:ext uri="{BB962C8B-B14F-4D97-AF65-F5344CB8AC3E}">
        <p14:creationId xmlns:p14="http://schemas.microsoft.com/office/powerpoint/2010/main" val="26142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What are the needs?</a:t>
            </a:r>
          </a:p>
        </p:txBody>
      </p:sp>
      <p:sp>
        <p:nvSpPr>
          <p:cNvPr id="3" name="Subtitle 2"/>
          <p:cNvSpPr>
            <a:spLocks noGrp="1"/>
          </p:cNvSpPr>
          <p:nvPr>
            <p:ph type="subTitle" idx="1"/>
          </p:nvPr>
        </p:nvSpPr>
        <p:spPr/>
        <p:txBody>
          <a:bodyPr/>
          <a:lstStyle/>
          <a:p>
            <a:r>
              <a:rPr lang="en-NZ" dirty="0"/>
              <a:t>Panel discussion on bringing new statistics teachers up to speed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547" y="5690581"/>
            <a:ext cx="1968803" cy="802613"/>
          </a:xfrm>
          <a:prstGeom prst="rect">
            <a:avLst/>
          </a:prstGeom>
        </p:spPr>
      </p:pic>
      <p:sp>
        <p:nvSpPr>
          <p:cNvPr id="5" name="TextBox 4"/>
          <p:cNvSpPr txBox="1"/>
          <p:nvPr/>
        </p:nvSpPr>
        <p:spPr>
          <a:xfrm>
            <a:off x="8067675" y="3608555"/>
            <a:ext cx="3495675" cy="1200329"/>
          </a:xfrm>
          <a:prstGeom prst="rect">
            <a:avLst/>
          </a:prstGeom>
          <a:noFill/>
        </p:spPr>
        <p:txBody>
          <a:bodyPr wrap="square" rtlCol="0">
            <a:spAutoFit/>
          </a:bodyPr>
          <a:lstStyle/>
          <a:p>
            <a:pPr algn="r"/>
            <a:r>
              <a:rPr lang="en-NZ" dirty="0"/>
              <a:t>Michelle Dalrymple</a:t>
            </a:r>
          </a:p>
          <a:p>
            <a:pPr algn="r"/>
            <a:r>
              <a:rPr lang="en-NZ" dirty="0"/>
              <a:t>Cashmere High School</a:t>
            </a:r>
          </a:p>
          <a:p>
            <a:pPr algn="r"/>
            <a:r>
              <a:rPr lang="en-NZ" dirty="0">
                <a:hlinkClick r:id="rId4"/>
              </a:rPr>
              <a:t>drd@cashmere.school.nz</a:t>
            </a:r>
            <a:endParaRPr lang="en-NZ" dirty="0"/>
          </a:p>
          <a:p>
            <a:pPr algn="r"/>
            <a:r>
              <a:rPr lang="en-NZ" dirty="0"/>
              <a:t>@MichelleDRD</a:t>
            </a:r>
          </a:p>
        </p:txBody>
      </p:sp>
    </p:spTree>
    <p:extLst>
      <p:ext uri="{BB962C8B-B14F-4D97-AF65-F5344CB8AC3E}">
        <p14:creationId xmlns:p14="http://schemas.microsoft.com/office/powerpoint/2010/main" val="344948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638" y="4318001"/>
            <a:ext cx="1971059" cy="1501595"/>
          </a:xfrm>
          <a:prstGeom prst="rect">
            <a:avLst/>
          </a:prstGeom>
        </p:spPr>
      </p:pic>
      <p:sp>
        <p:nvSpPr>
          <p:cNvPr id="4" name="Title 3"/>
          <p:cNvSpPr>
            <a:spLocks noGrp="1"/>
          </p:cNvSpPr>
          <p:nvPr>
            <p:ph type="ctrTitle"/>
          </p:nvPr>
        </p:nvSpPr>
        <p:spPr/>
        <p:txBody>
          <a:bodyPr>
            <a:normAutofit fontScale="90000"/>
          </a:bodyPr>
          <a:lstStyle/>
          <a:p>
            <a:r>
              <a:rPr lang="en-US" dirty="0"/>
              <a:t>Bringing new statistics teachers up to speed</a:t>
            </a:r>
          </a:p>
        </p:txBody>
      </p:sp>
      <p:sp>
        <p:nvSpPr>
          <p:cNvPr id="5" name="Subtitle 4"/>
          <p:cNvSpPr>
            <a:spLocks noGrp="1"/>
          </p:cNvSpPr>
          <p:nvPr>
            <p:ph type="subTitle" idx="1"/>
          </p:nvPr>
        </p:nvSpPr>
        <p:spPr/>
        <p:txBody>
          <a:bodyPr>
            <a:normAutofit/>
          </a:bodyPr>
          <a:lstStyle/>
          <a:p>
            <a:r>
              <a:rPr lang="en-US" dirty="0"/>
              <a:t>Lars Thomsen, Christ’s College</a:t>
            </a:r>
          </a:p>
        </p:txBody>
      </p:sp>
    </p:spTree>
    <p:extLst>
      <p:ext uri="{BB962C8B-B14F-4D97-AF65-F5344CB8AC3E}">
        <p14:creationId xmlns:p14="http://schemas.microsoft.com/office/powerpoint/2010/main" val="191224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Bringing new statistics teachers up to speed</a:t>
            </a:r>
          </a:p>
        </p:txBody>
      </p:sp>
      <p:sp>
        <p:nvSpPr>
          <p:cNvPr id="5" name="Content Placeholder 4"/>
          <p:cNvSpPr>
            <a:spLocks noGrp="1"/>
          </p:cNvSpPr>
          <p:nvPr>
            <p:ph idx="1"/>
          </p:nvPr>
        </p:nvSpPr>
        <p:spPr>
          <a:xfrm>
            <a:off x="685800" y="2194560"/>
            <a:ext cx="5175354" cy="4024125"/>
          </a:xfrm>
        </p:spPr>
        <p:txBody>
          <a:bodyPr/>
          <a:lstStyle/>
          <a:p>
            <a:r>
              <a:rPr lang="en-US" dirty="0"/>
              <a:t>This is hard and a painful process.</a:t>
            </a:r>
          </a:p>
          <a:p>
            <a:r>
              <a:rPr lang="en-US" dirty="0"/>
              <a:t>I have asked how teachers in my school experienced the process. They felt:</a:t>
            </a:r>
          </a:p>
          <a:p>
            <a:pPr lvl="1"/>
            <a:r>
              <a:rPr lang="en-US" sz="2200" dirty="0"/>
              <a:t>Not prepared by university degree, teacher training or outside PD</a:t>
            </a:r>
          </a:p>
          <a:p>
            <a:pPr lvl="1"/>
            <a:r>
              <a:rPr lang="en-US" sz="2200" dirty="0"/>
              <a:t>Somewhat prepared by department PD, shared resources, observing other teachers, but mainly by teaching it.</a:t>
            </a:r>
          </a:p>
        </p:txBody>
      </p:sp>
      <p:pic>
        <p:nvPicPr>
          <p:cNvPr id="2" name="Picture 1"/>
          <p:cNvPicPr>
            <a:picLocks noChangeAspect="1"/>
          </p:cNvPicPr>
          <p:nvPr/>
        </p:nvPicPr>
        <p:blipFill>
          <a:blip r:embed="rId2"/>
          <a:stretch>
            <a:fillRect/>
          </a:stretch>
        </p:blipFill>
        <p:spPr>
          <a:xfrm>
            <a:off x="5861154" y="2453534"/>
            <a:ext cx="5902064" cy="3506176"/>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Progression </a:t>
            </a:r>
            <a:br>
              <a:rPr lang="en-US" dirty="0"/>
            </a:br>
            <a:r>
              <a:rPr lang="en-US" dirty="0"/>
              <a:t>(inferential statistics)</a:t>
            </a:r>
          </a:p>
        </p:txBody>
      </p:sp>
      <p:sp>
        <p:nvSpPr>
          <p:cNvPr id="3" name="Content Placeholder 2"/>
          <p:cNvSpPr>
            <a:spLocks noGrp="1"/>
          </p:cNvSpPr>
          <p:nvPr>
            <p:ph idx="1"/>
          </p:nvPr>
        </p:nvSpPr>
        <p:spPr/>
        <p:txBody>
          <a:bodyPr/>
          <a:lstStyle/>
          <a:p>
            <a:r>
              <a:rPr lang="en-US" dirty="0"/>
              <a:t>Show the big picture - PPDAC</a:t>
            </a:r>
          </a:p>
          <a:p>
            <a:r>
              <a:rPr lang="en-US" dirty="0">
                <a:solidFill>
                  <a:schemeClr val="tx1">
                    <a:lumMod val="50000"/>
                  </a:schemeClr>
                </a:solidFill>
              </a:rPr>
              <a:t>Do the basic steps on paper (compare two small populations)</a:t>
            </a:r>
          </a:p>
          <a:p>
            <a:r>
              <a:rPr lang="en-US" dirty="0">
                <a:solidFill>
                  <a:schemeClr val="tx1">
                    <a:lumMod val="50000"/>
                  </a:schemeClr>
                </a:solidFill>
              </a:rPr>
              <a:t>Teach the challenging concepts</a:t>
            </a:r>
          </a:p>
          <a:p>
            <a:pPr lvl="1"/>
            <a:r>
              <a:rPr lang="en-US" sz="2200" dirty="0">
                <a:solidFill>
                  <a:schemeClr val="tx1">
                    <a:lumMod val="50000"/>
                  </a:schemeClr>
                </a:solidFill>
              </a:rPr>
              <a:t>Sample and population</a:t>
            </a:r>
          </a:p>
          <a:p>
            <a:pPr lvl="1"/>
            <a:r>
              <a:rPr lang="en-US" sz="2200" dirty="0">
                <a:solidFill>
                  <a:schemeClr val="tx1">
                    <a:lumMod val="50000"/>
                  </a:schemeClr>
                </a:solidFill>
              </a:rPr>
              <a:t>Sampling variability and how to ’filter it out’</a:t>
            </a:r>
          </a:p>
          <a:p>
            <a:pPr lvl="1"/>
            <a:r>
              <a:rPr lang="en-US" sz="2200" dirty="0">
                <a:solidFill>
                  <a:schemeClr val="tx1">
                    <a:lumMod val="50000"/>
                  </a:schemeClr>
                </a:solidFill>
              </a:rPr>
              <a:t>How does this change some parts of the investigation?</a:t>
            </a:r>
          </a:p>
          <a:p>
            <a:r>
              <a:rPr lang="en-US" dirty="0">
                <a:solidFill>
                  <a:schemeClr val="tx1">
                    <a:lumMod val="50000"/>
                  </a:schemeClr>
                </a:solidFill>
              </a:rPr>
              <a:t>Address and eliminate misconceptions</a:t>
            </a:r>
          </a:p>
          <a:p>
            <a:r>
              <a:rPr lang="en-US" dirty="0">
                <a:solidFill>
                  <a:schemeClr val="tx1">
                    <a:lumMod val="50000"/>
                  </a:schemeClr>
                </a:solidFill>
              </a:rPr>
              <a:t>Write, get feedback, repeat</a:t>
            </a:r>
          </a:p>
          <a:p>
            <a:pPr lvl="1"/>
            <a:endParaRPr lang="en-US" dirty="0"/>
          </a:p>
          <a:p>
            <a:endParaRPr lang="en-US" dirty="0"/>
          </a:p>
        </p:txBody>
      </p:sp>
    </p:spTree>
    <p:extLst>
      <p:ext uri="{BB962C8B-B14F-4D97-AF65-F5344CB8AC3E}">
        <p14:creationId xmlns:p14="http://schemas.microsoft.com/office/powerpoint/2010/main" val="203003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big picture - PPDAC</a:t>
            </a:r>
          </a:p>
        </p:txBody>
      </p:sp>
      <p:pic>
        <p:nvPicPr>
          <p:cNvPr id="1026" name="Picture 2" descr="https://lh5.googleusercontent.com/qJCsiiJ1ZNZI4OyNVRyTQQuzGwNhOFX9wVnGi6B7jcOoH1hQ2R2IgaAgoa70AuZh8phVdW8nuUbIZ-3Du55aFLrgCUBwpL_NThSPjklwH6ombux3xuSNj12ciG8izetq42hyp5Z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858709"/>
            <a:ext cx="66484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3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Progression </a:t>
            </a:r>
            <a:br>
              <a:rPr lang="en-US" dirty="0"/>
            </a:br>
            <a:r>
              <a:rPr lang="en-US" dirty="0"/>
              <a:t>(inferential statistics)</a:t>
            </a:r>
          </a:p>
        </p:txBody>
      </p:sp>
      <p:sp>
        <p:nvSpPr>
          <p:cNvPr id="3" name="Content Placeholder 2"/>
          <p:cNvSpPr>
            <a:spLocks noGrp="1"/>
          </p:cNvSpPr>
          <p:nvPr>
            <p:ph idx="1"/>
          </p:nvPr>
        </p:nvSpPr>
        <p:spPr/>
        <p:txBody>
          <a:bodyPr/>
          <a:lstStyle/>
          <a:p>
            <a:r>
              <a:rPr lang="en-US" dirty="0">
                <a:solidFill>
                  <a:schemeClr val="tx1">
                    <a:lumMod val="50000"/>
                  </a:schemeClr>
                </a:solidFill>
              </a:rPr>
              <a:t>Show the big picture - PPDAC</a:t>
            </a:r>
          </a:p>
          <a:p>
            <a:r>
              <a:rPr lang="en-US" dirty="0"/>
              <a:t>Do the basic steps on paper (compare two small populations)</a:t>
            </a:r>
          </a:p>
          <a:p>
            <a:r>
              <a:rPr lang="en-US" dirty="0">
                <a:solidFill>
                  <a:schemeClr val="tx1">
                    <a:lumMod val="50000"/>
                  </a:schemeClr>
                </a:solidFill>
              </a:rPr>
              <a:t>Teach the challenging concepts</a:t>
            </a:r>
          </a:p>
          <a:p>
            <a:pPr lvl="1"/>
            <a:r>
              <a:rPr lang="en-US" sz="2200" dirty="0">
                <a:solidFill>
                  <a:schemeClr val="tx1">
                    <a:lumMod val="50000"/>
                  </a:schemeClr>
                </a:solidFill>
              </a:rPr>
              <a:t>Sample and population</a:t>
            </a:r>
          </a:p>
          <a:p>
            <a:pPr lvl="1"/>
            <a:r>
              <a:rPr lang="en-US" sz="2200" dirty="0">
                <a:solidFill>
                  <a:schemeClr val="tx1">
                    <a:lumMod val="50000"/>
                  </a:schemeClr>
                </a:solidFill>
              </a:rPr>
              <a:t>Sampling variability and how to ’filter it out’</a:t>
            </a:r>
          </a:p>
          <a:p>
            <a:pPr lvl="1"/>
            <a:r>
              <a:rPr lang="en-US" sz="2200" dirty="0">
                <a:solidFill>
                  <a:schemeClr val="tx1">
                    <a:lumMod val="50000"/>
                  </a:schemeClr>
                </a:solidFill>
              </a:rPr>
              <a:t>How does this change some parts of the investigation?</a:t>
            </a:r>
          </a:p>
          <a:p>
            <a:r>
              <a:rPr lang="en-US" dirty="0">
                <a:solidFill>
                  <a:schemeClr val="tx1">
                    <a:lumMod val="50000"/>
                  </a:schemeClr>
                </a:solidFill>
              </a:rPr>
              <a:t>Address and eliminate misconceptions</a:t>
            </a:r>
          </a:p>
          <a:p>
            <a:r>
              <a:rPr lang="en-US" dirty="0">
                <a:solidFill>
                  <a:schemeClr val="tx1">
                    <a:lumMod val="50000"/>
                  </a:schemeClr>
                </a:solidFill>
              </a:rPr>
              <a:t>Write, get feedback, repeat</a:t>
            </a:r>
          </a:p>
          <a:p>
            <a:pPr lvl="1"/>
            <a:endParaRPr lang="en-US" dirty="0"/>
          </a:p>
          <a:p>
            <a:endParaRPr lang="en-US" dirty="0"/>
          </a:p>
        </p:txBody>
      </p:sp>
    </p:spTree>
    <p:extLst>
      <p:ext uri="{BB962C8B-B14F-4D97-AF65-F5344CB8AC3E}">
        <p14:creationId xmlns:p14="http://schemas.microsoft.com/office/powerpoint/2010/main" val="65514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 basic steps on paper</a:t>
            </a:r>
          </a:p>
        </p:txBody>
      </p:sp>
      <p:sp>
        <p:nvSpPr>
          <p:cNvPr id="3" name="Content Placeholder 2"/>
          <p:cNvSpPr>
            <a:spLocks noGrp="1"/>
          </p:cNvSpPr>
          <p:nvPr>
            <p:ph idx="1"/>
          </p:nvPr>
        </p:nvSpPr>
        <p:spPr>
          <a:xfrm>
            <a:off x="685800" y="2056774"/>
            <a:ext cx="10820400" cy="4024125"/>
          </a:xfrm>
        </p:spPr>
        <p:txBody>
          <a:bodyPr/>
          <a:lstStyle/>
          <a:p>
            <a:r>
              <a:rPr lang="en-US" dirty="0"/>
              <a:t>Just because it’s not assessed doesn’t mean it’s not relevant.</a:t>
            </a:r>
          </a:p>
        </p:txBody>
      </p:sp>
      <p:pic>
        <p:nvPicPr>
          <p:cNvPr id="4" name="Picture 3"/>
          <p:cNvPicPr>
            <a:picLocks noChangeAspect="1"/>
          </p:cNvPicPr>
          <p:nvPr/>
        </p:nvPicPr>
        <p:blipFill>
          <a:blip r:embed="rId2"/>
          <a:stretch>
            <a:fillRect/>
          </a:stretch>
        </p:blipFill>
        <p:spPr>
          <a:xfrm>
            <a:off x="252577" y="2570967"/>
            <a:ext cx="5286046" cy="4024125"/>
          </a:xfrm>
          <a:prstGeom prst="rect">
            <a:avLst/>
          </a:prstGeom>
        </p:spPr>
      </p:pic>
      <p:pic>
        <p:nvPicPr>
          <p:cNvPr id="5" name="Picture 4"/>
          <p:cNvPicPr>
            <a:picLocks noChangeAspect="1"/>
          </p:cNvPicPr>
          <p:nvPr/>
        </p:nvPicPr>
        <p:blipFill>
          <a:blip r:embed="rId3"/>
          <a:stretch>
            <a:fillRect/>
          </a:stretch>
        </p:blipFill>
        <p:spPr>
          <a:xfrm>
            <a:off x="5803565" y="2661536"/>
            <a:ext cx="6135858" cy="3842985"/>
          </a:xfrm>
          <a:prstGeom prst="rect">
            <a:avLst/>
          </a:prstGeom>
        </p:spPr>
      </p:pic>
    </p:spTree>
    <p:extLst>
      <p:ext uri="{BB962C8B-B14F-4D97-AF65-F5344CB8AC3E}">
        <p14:creationId xmlns:p14="http://schemas.microsoft.com/office/powerpoint/2010/main" val="9708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 basic steps on paper</a:t>
            </a:r>
          </a:p>
        </p:txBody>
      </p:sp>
      <p:sp>
        <p:nvSpPr>
          <p:cNvPr id="3" name="Content Placeholder 2"/>
          <p:cNvSpPr>
            <a:spLocks noGrp="1"/>
          </p:cNvSpPr>
          <p:nvPr>
            <p:ph idx="1"/>
          </p:nvPr>
        </p:nvSpPr>
        <p:spPr>
          <a:xfrm>
            <a:off x="685800" y="2056774"/>
            <a:ext cx="10820400" cy="4024125"/>
          </a:xfrm>
        </p:spPr>
        <p:txBody>
          <a:bodyPr/>
          <a:lstStyle/>
          <a:p>
            <a:r>
              <a:rPr lang="en-US" dirty="0"/>
              <a:t>Scaffold where necessary.</a:t>
            </a:r>
          </a:p>
        </p:txBody>
      </p:sp>
      <p:pic>
        <p:nvPicPr>
          <p:cNvPr id="6" name="Picture 5"/>
          <p:cNvPicPr>
            <a:picLocks noChangeAspect="1"/>
          </p:cNvPicPr>
          <p:nvPr/>
        </p:nvPicPr>
        <p:blipFill>
          <a:blip r:embed="rId2"/>
          <a:stretch>
            <a:fillRect/>
          </a:stretch>
        </p:blipFill>
        <p:spPr>
          <a:xfrm>
            <a:off x="685800" y="3105916"/>
            <a:ext cx="5362305" cy="2510981"/>
          </a:xfrm>
          <a:prstGeom prst="rect">
            <a:avLst/>
          </a:prstGeom>
        </p:spPr>
      </p:pic>
      <p:pic>
        <p:nvPicPr>
          <p:cNvPr id="7" name="Picture 6"/>
          <p:cNvPicPr>
            <a:picLocks noChangeAspect="1"/>
          </p:cNvPicPr>
          <p:nvPr/>
        </p:nvPicPr>
        <p:blipFill>
          <a:blip r:embed="rId3"/>
          <a:stretch>
            <a:fillRect/>
          </a:stretch>
        </p:blipFill>
        <p:spPr>
          <a:xfrm>
            <a:off x="6377836" y="2506670"/>
            <a:ext cx="5249536" cy="3709475"/>
          </a:xfrm>
          <a:prstGeom prst="rect">
            <a:avLst/>
          </a:prstGeom>
        </p:spPr>
      </p:pic>
    </p:spTree>
    <p:extLst>
      <p:ext uri="{BB962C8B-B14F-4D97-AF65-F5344CB8AC3E}">
        <p14:creationId xmlns:p14="http://schemas.microsoft.com/office/powerpoint/2010/main" val="194016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 basic steps on paper</a:t>
            </a:r>
          </a:p>
        </p:txBody>
      </p:sp>
      <p:pic>
        <p:nvPicPr>
          <p:cNvPr id="7" name="Content Placeholder 6"/>
          <p:cNvPicPr>
            <a:picLocks noGrp="1" noChangeAspect="1"/>
          </p:cNvPicPr>
          <p:nvPr>
            <p:ph idx="1"/>
          </p:nvPr>
        </p:nvPicPr>
        <p:blipFill>
          <a:blip r:embed="rId2"/>
          <a:stretch>
            <a:fillRect/>
          </a:stretch>
        </p:blipFill>
        <p:spPr>
          <a:xfrm>
            <a:off x="6419550" y="2655518"/>
            <a:ext cx="5315663" cy="3718409"/>
          </a:xfrm>
          <a:prstGeom prst="rect">
            <a:avLst/>
          </a:prstGeom>
        </p:spPr>
      </p:pic>
      <p:pic>
        <p:nvPicPr>
          <p:cNvPr id="6" name="Picture 5"/>
          <p:cNvPicPr>
            <a:picLocks noChangeAspect="1"/>
          </p:cNvPicPr>
          <p:nvPr/>
        </p:nvPicPr>
        <p:blipFill>
          <a:blip r:embed="rId3"/>
          <a:stretch>
            <a:fillRect/>
          </a:stretch>
        </p:blipFill>
        <p:spPr>
          <a:xfrm>
            <a:off x="447806" y="2057401"/>
            <a:ext cx="5763451" cy="4316526"/>
          </a:xfrm>
          <a:prstGeom prst="rect">
            <a:avLst/>
          </a:prstGeom>
        </p:spPr>
      </p:pic>
      <p:sp>
        <p:nvSpPr>
          <p:cNvPr id="8" name="Content Placeholder 2"/>
          <p:cNvSpPr txBox="1">
            <a:spLocks/>
          </p:cNvSpPr>
          <p:nvPr/>
        </p:nvSpPr>
        <p:spPr>
          <a:xfrm>
            <a:off x="6419550" y="2194560"/>
            <a:ext cx="508665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white"/>
                </a:solidFill>
                <a:effectLst/>
                <a:uLnTx/>
                <a:uFillTx/>
                <a:latin typeface="Century Gothic" panose="020B0502020202020204"/>
                <a:ea typeface="+mn-ea"/>
                <a:cs typeface="+mn-cs"/>
              </a:rPr>
              <a:t>Formative assessment</a:t>
            </a:r>
            <a:endPar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708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Progression </a:t>
            </a:r>
            <a:br>
              <a:rPr lang="en-US" dirty="0"/>
            </a:br>
            <a:r>
              <a:rPr lang="en-US" dirty="0"/>
              <a:t>(inferential statistics)</a:t>
            </a:r>
          </a:p>
        </p:txBody>
      </p:sp>
      <p:sp>
        <p:nvSpPr>
          <p:cNvPr id="3" name="Content Placeholder 2"/>
          <p:cNvSpPr>
            <a:spLocks noGrp="1"/>
          </p:cNvSpPr>
          <p:nvPr>
            <p:ph idx="1"/>
          </p:nvPr>
        </p:nvSpPr>
        <p:spPr/>
        <p:txBody>
          <a:bodyPr/>
          <a:lstStyle/>
          <a:p>
            <a:r>
              <a:rPr lang="en-US" dirty="0">
                <a:solidFill>
                  <a:schemeClr val="tx1">
                    <a:lumMod val="50000"/>
                  </a:schemeClr>
                </a:solidFill>
              </a:rPr>
              <a:t>Show the big picture - PPDAC</a:t>
            </a:r>
          </a:p>
          <a:p>
            <a:r>
              <a:rPr lang="en-US" dirty="0">
                <a:solidFill>
                  <a:schemeClr val="tx1">
                    <a:lumMod val="50000"/>
                  </a:schemeClr>
                </a:solidFill>
              </a:rPr>
              <a:t>Do the basic steps on paper (compare two small populations)</a:t>
            </a:r>
          </a:p>
          <a:p>
            <a:r>
              <a:rPr lang="en-US" dirty="0"/>
              <a:t>Teach the challenging concepts</a:t>
            </a:r>
          </a:p>
          <a:p>
            <a:pPr lvl="1"/>
            <a:r>
              <a:rPr lang="en-US" sz="2200" dirty="0"/>
              <a:t>Sample and population</a:t>
            </a:r>
          </a:p>
          <a:p>
            <a:pPr lvl="1"/>
            <a:r>
              <a:rPr lang="en-US" sz="2200" dirty="0"/>
              <a:t>Sampling variability and how to ’filter it out’</a:t>
            </a:r>
          </a:p>
          <a:p>
            <a:pPr lvl="1"/>
            <a:r>
              <a:rPr lang="en-US" sz="2200" dirty="0"/>
              <a:t>How does this change some parts of the investigation?</a:t>
            </a:r>
          </a:p>
          <a:p>
            <a:r>
              <a:rPr lang="en-US" dirty="0">
                <a:solidFill>
                  <a:schemeClr val="tx1">
                    <a:lumMod val="50000"/>
                  </a:schemeClr>
                </a:solidFill>
              </a:rPr>
              <a:t>Address and eliminate misconceptions</a:t>
            </a:r>
          </a:p>
          <a:p>
            <a:r>
              <a:rPr lang="en-US" dirty="0">
                <a:solidFill>
                  <a:schemeClr val="tx1">
                    <a:lumMod val="50000"/>
                  </a:schemeClr>
                </a:solidFill>
              </a:rPr>
              <a:t>Write, get feedback, repeat</a:t>
            </a:r>
          </a:p>
          <a:p>
            <a:pPr lvl="1"/>
            <a:endParaRPr lang="en-US" dirty="0"/>
          </a:p>
          <a:p>
            <a:endParaRPr lang="en-US" dirty="0"/>
          </a:p>
        </p:txBody>
      </p:sp>
    </p:spTree>
    <p:extLst>
      <p:ext uri="{BB962C8B-B14F-4D97-AF65-F5344CB8AC3E}">
        <p14:creationId xmlns:p14="http://schemas.microsoft.com/office/powerpoint/2010/main" val="75378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the challenging concepts</a:t>
            </a:r>
          </a:p>
        </p:txBody>
      </p:sp>
      <p:sp>
        <p:nvSpPr>
          <p:cNvPr id="3" name="Content Placeholder 2"/>
          <p:cNvSpPr>
            <a:spLocks noGrp="1"/>
          </p:cNvSpPr>
          <p:nvPr>
            <p:ph idx="1"/>
          </p:nvPr>
        </p:nvSpPr>
        <p:spPr/>
        <p:txBody>
          <a:bodyPr/>
          <a:lstStyle/>
          <a:p>
            <a:r>
              <a:rPr lang="en-US" dirty="0"/>
              <a:t>Why do people almost never compare population data?</a:t>
            </a:r>
          </a:p>
          <a:p>
            <a:r>
              <a:rPr lang="en-US" dirty="0"/>
              <a:t>What is a sample?</a:t>
            </a:r>
          </a:p>
          <a:p>
            <a:r>
              <a:rPr lang="en-US" dirty="0"/>
              <a:t>Explore sampling variability</a:t>
            </a:r>
          </a:p>
          <a:p>
            <a:r>
              <a:rPr lang="en-US" dirty="0"/>
              <a:t>Problem: How much difference is enough?</a:t>
            </a:r>
          </a:p>
          <a:p>
            <a:r>
              <a:rPr lang="en-US" dirty="0"/>
              <a:t>Solution (depends on the standard)</a:t>
            </a:r>
          </a:p>
          <a:p>
            <a:r>
              <a:rPr lang="en-US" dirty="0"/>
              <a:t>Changes in parts of the investigation</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6899023" y="2807699"/>
            <a:ext cx="4727097" cy="3410986"/>
          </a:xfrm>
          <a:prstGeom prst="rect">
            <a:avLst/>
          </a:prstGeom>
        </p:spPr>
      </p:pic>
    </p:spTree>
    <p:extLst>
      <p:ext uri="{BB962C8B-B14F-4D97-AF65-F5344CB8AC3E}">
        <p14:creationId xmlns:p14="http://schemas.microsoft.com/office/powerpoint/2010/main" val="18941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3425" y="72862"/>
            <a:ext cx="10839450" cy="1177440"/>
          </a:xfrm>
        </p:spPr>
        <p:txBody>
          <a:bodyPr/>
          <a:lstStyle/>
          <a:p>
            <a:r>
              <a:rPr lang="en-NZ" dirty="0"/>
              <a:t>My context…</a:t>
            </a:r>
            <a:br>
              <a:rPr lang="en-NZ" dirty="0"/>
            </a:br>
            <a:endParaRPr lang="en-NZ"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34285" y="126658"/>
            <a:ext cx="2624328" cy="1069848"/>
          </a:xfrm>
        </p:spPr>
      </p:pic>
      <p:sp>
        <p:nvSpPr>
          <p:cNvPr id="11" name="Content Placeholder 5"/>
          <p:cNvSpPr txBox="1">
            <a:spLocks/>
          </p:cNvSpPr>
          <p:nvPr/>
        </p:nvSpPr>
        <p:spPr>
          <a:xfrm>
            <a:off x="733425" y="1695450"/>
            <a:ext cx="4791442" cy="5053860"/>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bg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bg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bg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bg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NZ" sz="3200" b="1" dirty="0">
                <a:solidFill>
                  <a:srgbClr val="FEFEFE"/>
                </a:solidFill>
                <a:latin typeface="Tekton Pro" panose="020F0603020208020904" pitchFamily="34" charset="0"/>
                <a:ea typeface="+mj-ea"/>
                <a:cs typeface="+mj-cs"/>
              </a:rPr>
              <a:t>	Cashmere High School</a:t>
            </a:r>
            <a:endParaRPr lang="en-NZ" dirty="0"/>
          </a:p>
          <a:p>
            <a:r>
              <a:rPr lang="en-NZ" dirty="0"/>
              <a:t>Decile 9, Co-ed, 1890 students, </a:t>
            </a:r>
            <a:br>
              <a:rPr lang="en-NZ" dirty="0"/>
            </a:br>
            <a:r>
              <a:rPr lang="en-NZ" dirty="0"/>
              <a:t>15 staff in my faculty</a:t>
            </a:r>
          </a:p>
          <a:p>
            <a:r>
              <a:rPr lang="en-NZ" dirty="0"/>
              <a:t>A lot of staff turn-over</a:t>
            </a:r>
          </a:p>
          <a:p>
            <a:pPr lvl="1"/>
            <a:r>
              <a:rPr lang="en-NZ" dirty="0"/>
              <a:t>Usually 4-ish new staff to our faculty each year</a:t>
            </a:r>
          </a:p>
          <a:p>
            <a:pPr lvl="1"/>
            <a:r>
              <a:rPr lang="en-NZ" dirty="0"/>
              <a:t>A lot of institutional knowledge that needs to be transmitted</a:t>
            </a:r>
          </a:p>
          <a:p>
            <a:endParaRPr lang="en-NZ" dirty="0"/>
          </a:p>
          <a:p>
            <a:endParaRPr lang="en-NZ" dirty="0"/>
          </a:p>
        </p:txBody>
      </p:sp>
      <p:pic>
        <p:nvPicPr>
          <p:cNvPr id="1026" name="Picture 2" descr="Image result for lego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232" y="4591665"/>
            <a:ext cx="3853828" cy="2157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Content Placeholder 5"/>
          <p:cNvSpPr txBox="1">
            <a:spLocks/>
          </p:cNvSpPr>
          <p:nvPr/>
        </p:nvSpPr>
        <p:spPr>
          <a:xfrm>
            <a:off x="6367171" y="1695450"/>
            <a:ext cx="4791442" cy="5053860"/>
          </a:xfrm>
          <a:prstGeom prst="rect">
            <a:avLst/>
          </a:prstGeom>
          <a:effectLst>
            <a:outerShdw blurRad="50800" dir="14400000">
              <a:srgbClr val="000000">
                <a:alpha val="40000"/>
              </a:srgbClr>
            </a:outerShdw>
          </a:effectLst>
        </p:spPr>
        <p:txBody>
          <a:bodyPr vert="horz" lIns="91440" tIns="45720" rIns="91440" bIns="45720" rtlCol="0" anchor="t">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bg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bg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bg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bg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NZ" sz="3200" b="1" dirty="0">
                <a:solidFill>
                  <a:srgbClr val="FEFEFE"/>
                </a:solidFill>
                <a:latin typeface="Tekton Pro" panose="020F0603020208020904" pitchFamily="34" charset="0"/>
              </a:rPr>
              <a:t>	We have…</a:t>
            </a:r>
            <a:endParaRPr lang="en-NZ" dirty="0"/>
          </a:p>
          <a:p>
            <a:r>
              <a:rPr lang="en-NZ" dirty="0"/>
              <a:t>TiC topic = go-to person </a:t>
            </a:r>
          </a:p>
          <a:p>
            <a:pPr lvl="1"/>
            <a:r>
              <a:rPr lang="en-NZ" dirty="0"/>
              <a:t>Panel marking</a:t>
            </a:r>
          </a:p>
          <a:p>
            <a:r>
              <a:rPr lang="en-NZ" dirty="0"/>
              <a:t>Detailed unit plans – </a:t>
            </a:r>
          </a:p>
          <a:p>
            <a:pPr lvl="1"/>
            <a:r>
              <a:rPr lang="en-NZ" dirty="0"/>
              <a:t>some with suggested lesson sequences, some not…</a:t>
            </a:r>
          </a:p>
          <a:p>
            <a:pPr lvl="1"/>
            <a:r>
              <a:rPr lang="en-NZ" dirty="0"/>
              <a:t>Some with lots of resources (too many?), some not…</a:t>
            </a:r>
          </a:p>
          <a:p>
            <a:r>
              <a:rPr lang="en-NZ" dirty="0"/>
              <a:t>Talk through each unit BEFORE teaching as a faculty </a:t>
            </a:r>
          </a:p>
          <a:p>
            <a:pPr lvl="1"/>
            <a:r>
              <a:rPr lang="en-NZ" dirty="0"/>
              <a:t>try to highlight key things</a:t>
            </a:r>
          </a:p>
          <a:p>
            <a:pPr lvl="1"/>
            <a:r>
              <a:rPr lang="en-NZ" dirty="0"/>
              <a:t>Work through an activity</a:t>
            </a:r>
          </a:p>
          <a:p>
            <a:pPr lvl="1"/>
            <a:r>
              <a:rPr lang="en-NZ" dirty="0"/>
              <a:t>Assessment watch fors (usually nearer assessment)</a:t>
            </a:r>
          </a:p>
          <a:p>
            <a:endParaRPr lang="en-NZ" dirty="0"/>
          </a:p>
        </p:txBody>
      </p:sp>
    </p:spTree>
    <p:extLst>
      <p:ext uri="{BB962C8B-B14F-4D97-AF65-F5344CB8AC3E}">
        <p14:creationId xmlns:p14="http://schemas.microsoft.com/office/powerpoint/2010/main" val="2904931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Progression </a:t>
            </a:r>
            <a:br>
              <a:rPr lang="en-US" dirty="0"/>
            </a:br>
            <a:r>
              <a:rPr lang="en-US" dirty="0"/>
              <a:t>(inferential statistics)</a:t>
            </a:r>
          </a:p>
        </p:txBody>
      </p:sp>
      <p:sp>
        <p:nvSpPr>
          <p:cNvPr id="3" name="Content Placeholder 2"/>
          <p:cNvSpPr>
            <a:spLocks noGrp="1"/>
          </p:cNvSpPr>
          <p:nvPr>
            <p:ph idx="1"/>
          </p:nvPr>
        </p:nvSpPr>
        <p:spPr/>
        <p:txBody>
          <a:bodyPr/>
          <a:lstStyle/>
          <a:p>
            <a:r>
              <a:rPr lang="en-US" dirty="0">
                <a:solidFill>
                  <a:schemeClr val="tx1">
                    <a:lumMod val="50000"/>
                  </a:schemeClr>
                </a:solidFill>
              </a:rPr>
              <a:t>Show the big picture - PPDAC</a:t>
            </a:r>
          </a:p>
          <a:p>
            <a:r>
              <a:rPr lang="en-US" dirty="0">
                <a:solidFill>
                  <a:schemeClr val="tx1">
                    <a:lumMod val="50000"/>
                  </a:schemeClr>
                </a:solidFill>
              </a:rPr>
              <a:t>Do the basic steps on paper (compare two small populations)</a:t>
            </a:r>
          </a:p>
          <a:p>
            <a:r>
              <a:rPr lang="en-US" dirty="0">
                <a:solidFill>
                  <a:schemeClr val="tx1">
                    <a:lumMod val="50000"/>
                  </a:schemeClr>
                </a:solidFill>
              </a:rPr>
              <a:t>Teach the challenging concepts</a:t>
            </a:r>
          </a:p>
          <a:p>
            <a:pPr lvl="1"/>
            <a:r>
              <a:rPr lang="en-US" sz="2200" dirty="0">
                <a:solidFill>
                  <a:schemeClr val="tx1">
                    <a:lumMod val="50000"/>
                  </a:schemeClr>
                </a:solidFill>
              </a:rPr>
              <a:t>Sample and population</a:t>
            </a:r>
          </a:p>
          <a:p>
            <a:pPr lvl="1"/>
            <a:r>
              <a:rPr lang="en-US" sz="2200" dirty="0">
                <a:solidFill>
                  <a:schemeClr val="tx1">
                    <a:lumMod val="50000"/>
                  </a:schemeClr>
                </a:solidFill>
              </a:rPr>
              <a:t>Sampling variability and how to ’filter it out’</a:t>
            </a:r>
          </a:p>
          <a:p>
            <a:pPr lvl="1"/>
            <a:r>
              <a:rPr lang="en-US" sz="2200" dirty="0">
                <a:solidFill>
                  <a:schemeClr val="tx1">
                    <a:lumMod val="50000"/>
                  </a:schemeClr>
                </a:solidFill>
              </a:rPr>
              <a:t>How does this change some parts of the investigation?</a:t>
            </a:r>
          </a:p>
          <a:p>
            <a:r>
              <a:rPr lang="en-US" dirty="0"/>
              <a:t>Address and eliminate misconceptions</a:t>
            </a:r>
          </a:p>
          <a:p>
            <a:r>
              <a:rPr lang="en-US" dirty="0">
                <a:solidFill>
                  <a:schemeClr val="tx1">
                    <a:lumMod val="50000"/>
                  </a:schemeClr>
                </a:solidFill>
              </a:rPr>
              <a:t>Write, get feedback, repeat</a:t>
            </a:r>
          </a:p>
          <a:p>
            <a:pPr lvl="1"/>
            <a:endParaRPr lang="en-US" dirty="0"/>
          </a:p>
          <a:p>
            <a:endParaRPr lang="en-US" dirty="0"/>
          </a:p>
        </p:txBody>
      </p:sp>
    </p:spTree>
    <p:extLst>
      <p:ext uri="{BB962C8B-B14F-4D97-AF65-F5344CB8AC3E}">
        <p14:creationId xmlns:p14="http://schemas.microsoft.com/office/powerpoint/2010/main" val="191703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Address and eliminate misconceptions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1868" y="2741080"/>
            <a:ext cx="5794332" cy="3621458"/>
          </a:xfrm>
        </p:spPr>
      </p:pic>
      <p:pic>
        <p:nvPicPr>
          <p:cNvPr id="4" name="Picture 3"/>
          <p:cNvPicPr>
            <a:picLocks noChangeAspect="1"/>
          </p:cNvPicPr>
          <p:nvPr/>
        </p:nvPicPr>
        <p:blipFill>
          <a:blip r:embed="rId3"/>
          <a:stretch>
            <a:fillRect/>
          </a:stretch>
        </p:blipFill>
        <p:spPr>
          <a:xfrm>
            <a:off x="514020" y="4527355"/>
            <a:ext cx="4950981" cy="1820416"/>
          </a:xfrm>
          <a:prstGeom prst="rect">
            <a:avLst/>
          </a:prstGeom>
        </p:spPr>
      </p:pic>
      <p:sp>
        <p:nvSpPr>
          <p:cNvPr id="6" name="Content Placeholder 2"/>
          <p:cNvSpPr txBox="1">
            <a:spLocks/>
          </p:cNvSpPr>
          <p:nvPr/>
        </p:nvSpPr>
        <p:spPr>
          <a:xfrm>
            <a:off x="685800" y="2572164"/>
            <a:ext cx="5026068" cy="1613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Write in context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Be clear about sample vs population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Interpret rather than report</a:t>
            </a:r>
          </a:p>
        </p:txBody>
      </p:sp>
    </p:spTree>
    <p:extLst>
      <p:ext uri="{BB962C8B-B14F-4D97-AF65-F5344CB8AC3E}">
        <p14:creationId xmlns:p14="http://schemas.microsoft.com/office/powerpoint/2010/main" val="210966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Progression </a:t>
            </a:r>
            <a:br>
              <a:rPr lang="en-US" dirty="0"/>
            </a:br>
            <a:r>
              <a:rPr lang="en-US" dirty="0"/>
              <a:t>(inferential statistics)</a:t>
            </a:r>
          </a:p>
        </p:txBody>
      </p:sp>
      <p:sp>
        <p:nvSpPr>
          <p:cNvPr id="3" name="Content Placeholder 2"/>
          <p:cNvSpPr>
            <a:spLocks noGrp="1"/>
          </p:cNvSpPr>
          <p:nvPr>
            <p:ph idx="1"/>
          </p:nvPr>
        </p:nvSpPr>
        <p:spPr/>
        <p:txBody>
          <a:bodyPr/>
          <a:lstStyle/>
          <a:p>
            <a:r>
              <a:rPr lang="en-US" dirty="0">
                <a:solidFill>
                  <a:schemeClr val="tx1">
                    <a:lumMod val="50000"/>
                  </a:schemeClr>
                </a:solidFill>
              </a:rPr>
              <a:t>Show the big picture - PPDAC</a:t>
            </a:r>
          </a:p>
          <a:p>
            <a:r>
              <a:rPr lang="en-US" dirty="0">
                <a:solidFill>
                  <a:schemeClr val="tx1">
                    <a:lumMod val="50000"/>
                  </a:schemeClr>
                </a:solidFill>
              </a:rPr>
              <a:t>Do the basic steps on paper (compare two small populations)</a:t>
            </a:r>
          </a:p>
          <a:p>
            <a:r>
              <a:rPr lang="en-US" dirty="0">
                <a:solidFill>
                  <a:schemeClr val="tx1">
                    <a:lumMod val="50000"/>
                  </a:schemeClr>
                </a:solidFill>
              </a:rPr>
              <a:t>Teach the challenging concepts</a:t>
            </a:r>
          </a:p>
          <a:p>
            <a:pPr lvl="1"/>
            <a:r>
              <a:rPr lang="en-US" sz="2200" dirty="0">
                <a:solidFill>
                  <a:schemeClr val="tx1">
                    <a:lumMod val="50000"/>
                  </a:schemeClr>
                </a:solidFill>
              </a:rPr>
              <a:t>Sample and population</a:t>
            </a:r>
          </a:p>
          <a:p>
            <a:pPr lvl="1"/>
            <a:r>
              <a:rPr lang="en-US" sz="2200" dirty="0">
                <a:solidFill>
                  <a:schemeClr val="tx1">
                    <a:lumMod val="50000"/>
                  </a:schemeClr>
                </a:solidFill>
              </a:rPr>
              <a:t>Sampling variability and how to ’filter it out’</a:t>
            </a:r>
          </a:p>
          <a:p>
            <a:pPr lvl="1"/>
            <a:r>
              <a:rPr lang="en-US" sz="2200" dirty="0">
                <a:solidFill>
                  <a:schemeClr val="tx1">
                    <a:lumMod val="50000"/>
                  </a:schemeClr>
                </a:solidFill>
              </a:rPr>
              <a:t>How does this change some parts of the investigation?</a:t>
            </a:r>
          </a:p>
          <a:p>
            <a:r>
              <a:rPr lang="en-US" dirty="0">
                <a:solidFill>
                  <a:schemeClr val="tx1">
                    <a:lumMod val="50000"/>
                  </a:schemeClr>
                </a:solidFill>
              </a:rPr>
              <a:t>Address and eliminate misconceptions</a:t>
            </a:r>
          </a:p>
          <a:p>
            <a:r>
              <a:rPr lang="en-US" dirty="0"/>
              <a:t>Write, get feedback, repeat</a:t>
            </a:r>
          </a:p>
          <a:p>
            <a:pPr lvl="1"/>
            <a:endParaRPr lang="en-US" dirty="0"/>
          </a:p>
          <a:p>
            <a:endParaRPr lang="en-US" dirty="0"/>
          </a:p>
        </p:txBody>
      </p:sp>
    </p:spTree>
    <p:extLst>
      <p:ext uri="{BB962C8B-B14F-4D97-AF65-F5344CB8AC3E}">
        <p14:creationId xmlns:p14="http://schemas.microsoft.com/office/powerpoint/2010/main" val="43113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get feedback, repeat</a:t>
            </a:r>
          </a:p>
        </p:txBody>
      </p:sp>
      <p:sp>
        <p:nvSpPr>
          <p:cNvPr id="3" name="Content Placeholder 2"/>
          <p:cNvSpPr>
            <a:spLocks noGrp="1"/>
          </p:cNvSpPr>
          <p:nvPr>
            <p:ph idx="1"/>
          </p:nvPr>
        </p:nvSpPr>
        <p:spPr/>
        <p:txBody>
          <a:bodyPr/>
          <a:lstStyle/>
          <a:p>
            <a:r>
              <a:rPr lang="en-US" dirty="0"/>
              <a:t>This is the most important activity for me.</a:t>
            </a:r>
          </a:p>
          <a:p>
            <a:r>
              <a:rPr lang="en-US" dirty="0"/>
              <a:t>Austin’s Butterfly:</a:t>
            </a:r>
          </a:p>
          <a:p>
            <a:endParaRPr lang="en-US" dirty="0"/>
          </a:p>
          <a:p>
            <a:endParaRPr lang="en-US" dirty="0"/>
          </a:p>
          <a:p>
            <a:endParaRPr lang="en-US" dirty="0"/>
          </a:p>
          <a:p>
            <a:endParaRPr lang="en-US" dirty="0"/>
          </a:p>
          <a:p>
            <a:r>
              <a:rPr lang="en-US" dirty="0"/>
              <a:t>Students </a:t>
            </a:r>
            <a:r>
              <a:rPr lang="en-US" dirty="0" err="1"/>
              <a:t>internalise</a:t>
            </a:r>
            <a:r>
              <a:rPr lang="en-US" dirty="0"/>
              <a:t> the requirements of the standard and read critically.</a:t>
            </a:r>
          </a:p>
          <a:p>
            <a:r>
              <a:rPr lang="en-US" dirty="0"/>
              <a:t>Final feedback from the teacher, after the work has been graded by the students.</a:t>
            </a:r>
          </a:p>
        </p:txBody>
      </p:sp>
      <p:grpSp>
        <p:nvGrpSpPr>
          <p:cNvPr id="10" name="Group 9"/>
          <p:cNvGrpSpPr/>
          <p:nvPr/>
        </p:nvGrpSpPr>
        <p:grpSpPr>
          <a:xfrm>
            <a:off x="553743" y="3096570"/>
            <a:ext cx="11084513" cy="1400274"/>
            <a:chOff x="1571879" y="5000526"/>
            <a:chExt cx="10078387" cy="1273173"/>
          </a:xfrm>
        </p:grpSpPr>
        <p:pic>
          <p:nvPicPr>
            <p:cNvPr id="4" name="Picture 3"/>
            <p:cNvPicPr>
              <a:picLocks noChangeAspect="1"/>
            </p:cNvPicPr>
            <p:nvPr/>
          </p:nvPicPr>
          <p:blipFill>
            <a:blip r:embed="rId2"/>
            <a:stretch>
              <a:fillRect/>
            </a:stretch>
          </p:blipFill>
          <p:spPr>
            <a:xfrm>
              <a:off x="1571879" y="5071259"/>
              <a:ext cx="1092413" cy="1202440"/>
            </a:xfrm>
            <a:prstGeom prst="rect">
              <a:avLst/>
            </a:prstGeom>
          </p:spPr>
        </p:pic>
        <p:pic>
          <p:nvPicPr>
            <p:cNvPr id="5" name="Picture 4"/>
            <p:cNvPicPr>
              <a:picLocks noChangeAspect="1"/>
            </p:cNvPicPr>
            <p:nvPr/>
          </p:nvPicPr>
          <p:blipFill>
            <a:blip r:embed="rId3"/>
            <a:stretch>
              <a:fillRect/>
            </a:stretch>
          </p:blipFill>
          <p:spPr>
            <a:xfrm>
              <a:off x="2847124" y="5055540"/>
              <a:ext cx="1320327" cy="1218159"/>
            </a:xfrm>
            <a:prstGeom prst="rect">
              <a:avLst/>
            </a:prstGeom>
          </p:spPr>
        </p:pic>
        <p:pic>
          <p:nvPicPr>
            <p:cNvPr id="6" name="Picture 5"/>
            <p:cNvPicPr>
              <a:picLocks noChangeAspect="1"/>
            </p:cNvPicPr>
            <p:nvPr/>
          </p:nvPicPr>
          <p:blipFill>
            <a:blip r:embed="rId4"/>
            <a:stretch>
              <a:fillRect/>
            </a:stretch>
          </p:blipFill>
          <p:spPr>
            <a:xfrm>
              <a:off x="4350283" y="5012314"/>
              <a:ext cx="1446072" cy="1194581"/>
            </a:xfrm>
            <a:prstGeom prst="rect">
              <a:avLst/>
            </a:prstGeom>
          </p:spPr>
        </p:pic>
        <p:pic>
          <p:nvPicPr>
            <p:cNvPr id="7" name="Picture 6"/>
            <p:cNvPicPr>
              <a:picLocks noChangeAspect="1"/>
            </p:cNvPicPr>
            <p:nvPr/>
          </p:nvPicPr>
          <p:blipFill>
            <a:blip r:embed="rId5"/>
            <a:stretch>
              <a:fillRect/>
            </a:stretch>
          </p:blipFill>
          <p:spPr>
            <a:xfrm>
              <a:off x="5940421" y="5028032"/>
              <a:ext cx="1650409" cy="1218159"/>
            </a:xfrm>
            <a:prstGeom prst="rect">
              <a:avLst/>
            </a:prstGeom>
          </p:spPr>
        </p:pic>
        <p:pic>
          <p:nvPicPr>
            <p:cNvPr id="8" name="Picture 7"/>
            <p:cNvPicPr>
              <a:picLocks noChangeAspect="1"/>
            </p:cNvPicPr>
            <p:nvPr/>
          </p:nvPicPr>
          <p:blipFill>
            <a:blip r:embed="rId6"/>
            <a:stretch>
              <a:fillRect/>
            </a:stretch>
          </p:blipFill>
          <p:spPr>
            <a:xfrm>
              <a:off x="7773662" y="5000526"/>
              <a:ext cx="1831168" cy="1218159"/>
            </a:xfrm>
            <a:prstGeom prst="rect">
              <a:avLst/>
            </a:prstGeom>
          </p:spPr>
        </p:pic>
        <p:pic>
          <p:nvPicPr>
            <p:cNvPr id="9" name="Picture 8"/>
            <p:cNvPicPr>
              <a:picLocks noChangeAspect="1"/>
            </p:cNvPicPr>
            <p:nvPr/>
          </p:nvPicPr>
          <p:blipFill>
            <a:blip r:embed="rId7"/>
            <a:stretch>
              <a:fillRect/>
            </a:stretch>
          </p:blipFill>
          <p:spPr>
            <a:xfrm>
              <a:off x="9787662" y="5055540"/>
              <a:ext cx="1862604" cy="1163145"/>
            </a:xfrm>
            <a:prstGeom prst="rect">
              <a:avLst/>
            </a:prstGeom>
          </p:spPr>
        </p:pic>
      </p:grpSp>
    </p:spTree>
    <p:extLst>
      <p:ext uri="{BB962C8B-B14F-4D97-AF65-F5344CB8AC3E}">
        <p14:creationId xmlns:p14="http://schemas.microsoft.com/office/powerpoint/2010/main" val="253964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3399787" y="2995448"/>
            <a:ext cx="554451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48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rPr>
              <a:t>Discussion time!</a:t>
            </a:r>
          </a:p>
        </p:txBody>
      </p:sp>
    </p:spTree>
    <p:custDataLst>
      <p:tags r:id="rId1"/>
    </p:custDataLst>
    <p:extLst>
      <p:ext uri="{BB962C8B-B14F-4D97-AF65-F5344CB8AC3E}">
        <p14:creationId xmlns:p14="http://schemas.microsoft.com/office/powerpoint/2010/main" val="107916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Sarah</a:t>
            </a:r>
          </a:p>
        </p:txBody>
      </p:sp>
      <p:sp>
        <p:nvSpPr>
          <p:cNvPr id="5" name="Content Placeholder 4"/>
          <p:cNvSpPr>
            <a:spLocks noGrp="1"/>
          </p:cNvSpPr>
          <p:nvPr>
            <p:ph idx="1"/>
          </p:nvPr>
        </p:nvSpPr>
        <p:spPr/>
        <p:txBody>
          <a:bodyPr>
            <a:normAutofit fontScale="85000" lnSpcReduction="10000"/>
          </a:bodyPr>
          <a:lstStyle/>
          <a:p>
            <a:pPr marL="0" indent="0" algn="ctr">
              <a:buNone/>
            </a:pPr>
            <a:r>
              <a:rPr lang="en-NZ" sz="2400" u="sng" dirty="0">
                <a:solidFill>
                  <a:prstClr val="white"/>
                </a:solidFill>
                <a:latin typeface="Tekton Pro" panose="020F0603020208020904" pitchFamily="34" charset="0"/>
              </a:rPr>
              <a:t>SUPPORTING STATISTICS</a:t>
            </a:r>
            <a:endParaRPr lang="en-NZ" dirty="0"/>
          </a:p>
          <a:p>
            <a:r>
              <a:rPr lang="en-NZ" dirty="0"/>
              <a:t>statistics glossary (from TKI)</a:t>
            </a:r>
          </a:p>
          <a:p>
            <a:r>
              <a:rPr lang="en-NZ" dirty="0"/>
              <a:t>Existing unit plans and activities (the detail provided was good)</a:t>
            </a:r>
          </a:p>
          <a:p>
            <a:r>
              <a:rPr lang="en-NZ" dirty="0"/>
              <a:t>Having colleagues who were teaching the same material – </a:t>
            </a:r>
            <a:r>
              <a:rPr lang="en-NZ" b="1" u="sng" dirty="0">
                <a:solidFill>
                  <a:schemeClr val="tx1"/>
                </a:solidFill>
              </a:rPr>
              <a:t>sharing work and discussions</a:t>
            </a:r>
          </a:p>
          <a:p>
            <a:r>
              <a:rPr lang="en-NZ" dirty="0"/>
              <a:t>Common tests showing similar results to others built confidence (identifies weaknesses)</a:t>
            </a:r>
          </a:p>
          <a:p>
            <a:r>
              <a:rPr lang="en-NZ" dirty="0"/>
              <a:t>PD encouraged</a:t>
            </a:r>
          </a:p>
        </p:txBody>
      </p:sp>
      <p:sp>
        <p:nvSpPr>
          <p:cNvPr id="6" name="Content Placeholder 5"/>
          <p:cNvSpPr>
            <a:spLocks noGrp="1"/>
          </p:cNvSpPr>
          <p:nvPr>
            <p:ph idx="14"/>
          </p:nvPr>
        </p:nvSpPr>
        <p:spPr/>
        <p:txBody>
          <a:bodyPr/>
          <a:lstStyle/>
          <a:p>
            <a:pPr marL="0" indent="0" algn="ctr">
              <a:buNone/>
            </a:pPr>
            <a:r>
              <a:rPr lang="en-NZ" sz="2400" u="sng" dirty="0">
                <a:solidFill>
                  <a:prstClr val="white"/>
                </a:solidFill>
                <a:latin typeface="Tekton Pro" panose="020F0603020208020904" pitchFamily="34" charset="0"/>
              </a:rPr>
              <a:t>WOULD HAVE LIKED…</a:t>
            </a:r>
            <a:endParaRPr lang="en-NZ" dirty="0"/>
          </a:p>
          <a:p>
            <a:pPr marL="0" indent="0">
              <a:buNone/>
            </a:pPr>
            <a:endParaRPr lang="en-NZ" dirty="0"/>
          </a:p>
          <a:p>
            <a:pPr marL="0" indent="0">
              <a:buNone/>
            </a:pPr>
            <a:r>
              <a:rPr lang="en-NZ" i="1" dirty="0"/>
              <a:t>“Lots of “teacher experience” so picking up content was able to be a focus – didn’t need to worry about all the other things”</a:t>
            </a:r>
          </a:p>
        </p:txBody>
      </p:sp>
      <p:sp>
        <p:nvSpPr>
          <p:cNvPr id="7" name="Content Placeholder 6"/>
          <p:cNvSpPr>
            <a:spLocks noGrp="1"/>
          </p:cNvSpPr>
          <p:nvPr>
            <p:ph idx="15"/>
          </p:nvPr>
        </p:nvSpPr>
        <p:spPr/>
        <p:txBody>
          <a:bodyPr>
            <a:normAutofit fontScale="92500" lnSpcReduction="10000"/>
          </a:bodyPr>
          <a:lstStyle/>
          <a:p>
            <a:pPr marL="0" indent="0" algn="ctr">
              <a:buNone/>
            </a:pPr>
            <a:r>
              <a:rPr lang="en-NZ" sz="2400" u="sng" dirty="0">
                <a:solidFill>
                  <a:schemeClr val="tx1"/>
                </a:solidFill>
                <a:latin typeface="Tekton Pro" panose="020F0603020208020904" pitchFamily="34" charset="0"/>
              </a:rPr>
              <a:t>BACKGROUND</a:t>
            </a:r>
            <a:endParaRPr lang="en-NZ" u="sng" dirty="0">
              <a:solidFill>
                <a:schemeClr val="tx1"/>
              </a:solidFill>
            </a:endParaRPr>
          </a:p>
          <a:p>
            <a:r>
              <a:rPr lang="en-NZ" dirty="0"/>
              <a:t>Experienced NZ teacher in French, Graphics, Technology (hard materials, textiles), etc</a:t>
            </a:r>
          </a:p>
          <a:p>
            <a:pPr lvl="1"/>
            <a:r>
              <a:rPr lang="en-NZ" dirty="0"/>
              <a:t>Familiar with NCEA </a:t>
            </a:r>
          </a:p>
          <a:p>
            <a:r>
              <a:rPr lang="en-NZ" dirty="0"/>
              <a:t>A little bit of junior maths (year 8)</a:t>
            </a:r>
          </a:p>
          <a:p>
            <a:r>
              <a:rPr lang="en-NZ" dirty="0"/>
              <a:t>Qualifications in architecture &amp; anthropology</a:t>
            </a:r>
          </a:p>
          <a:p>
            <a:r>
              <a:rPr lang="en-NZ" dirty="0"/>
              <a:t>No statistics in degree, no statistics in teacher training</a:t>
            </a:r>
          </a:p>
          <a:p>
            <a:endParaRPr lang="en-NZ" dirty="0"/>
          </a:p>
        </p:txBody>
      </p:sp>
      <p:sp>
        <p:nvSpPr>
          <p:cNvPr id="8" name="Content Placeholder 7"/>
          <p:cNvSpPr>
            <a:spLocks noGrp="1"/>
          </p:cNvSpPr>
          <p:nvPr>
            <p:ph idx="16"/>
          </p:nvPr>
        </p:nvSpPr>
        <p:spPr>
          <a:xfrm>
            <a:off x="3596475" y="3290340"/>
            <a:ext cx="3276000" cy="3429489"/>
          </a:xfrm>
        </p:spPr>
        <p:txBody>
          <a:bodyPr/>
          <a:lstStyle/>
          <a:p>
            <a:pPr marL="0" indent="0" algn="ctr">
              <a:buNone/>
            </a:pPr>
            <a:r>
              <a:rPr lang="en-NZ" sz="2400" u="sng" dirty="0">
                <a:solidFill>
                  <a:prstClr val="white"/>
                </a:solidFill>
                <a:latin typeface="Tekton Pro" panose="020F0603020208020904" pitchFamily="34" charset="0"/>
              </a:rPr>
              <a:t>NEEDS</a:t>
            </a:r>
            <a:endParaRPr lang="en-NZ" dirty="0"/>
          </a:p>
          <a:p>
            <a:r>
              <a:rPr lang="en-NZ" dirty="0"/>
              <a:t>First time full maths load</a:t>
            </a:r>
          </a:p>
          <a:p>
            <a:r>
              <a:rPr lang="en-NZ" dirty="0"/>
              <a:t>First time in just ONE faculty</a:t>
            </a:r>
          </a:p>
          <a:p>
            <a:r>
              <a:rPr lang="en-NZ" dirty="0"/>
              <a:t>New school, new city</a:t>
            </a:r>
          </a:p>
          <a:p>
            <a:r>
              <a:rPr lang="en-NZ" dirty="0"/>
              <a:t>Curriculum support across ALL content and vocabulary</a:t>
            </a:r>
          </a:p>
          <a:p>
            <a:pPr marL="0" indent="0">
              <a:buNone/>
            </a:pPr>
            <a:endParaRPr lang="en-NZ" dirty="0"/>
          </a:p>
          <a:p>
            <a:endParaRPr lang="en-NZ" dirty="0"/>
          </a:p>
          <a:p>
            <a:endParaRPr lang="en-NZ" dirty="0"/>
          </a:p>
        </p:txBody>
      </p:sp>
      <p:pic>
        <p:nvPicPr>
          <p:cNvPr id="2" name="Picture 1"/>
          <p:cNvPicPr>
            <a:picLocks noChangeAspect="1"/>
          </p:cNvPicPr>
          <p:nvPr/>
        </p:nvPicPr>
        <p:blipFill>
          <a:blip r:embed="rId3"/>
          <a:stretch>
            <a:fillRect/>
          </a:stretch>
        </p:blipFill>
        <p:spPr>
          <a:xfrm>
            <a:off x="4001460" y="72862"/>
            <a:ext cx="2464944" cy="3151607"/>
          </a:xfrm>
          <a:prstGeom prst="rect">
            <a:avLst/>
          </a:prstGeom>
        </p:spPr>
      </p:pic>
    </p:spTree>
    <p:extLst>
      <p:ext uri="{BB962C8B-B14F-4D97-AF65-F5344CB8AC3E}">
        <p14:creationId xmlns:p14="http://schemas.microsoft.com/office/powerpoint/2010/main" val="76934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Steven</a:t>
            </a:r>
          </a:p>
        </p:txBody>
      </p:sp>
      <p:sp>
        <p:nvSpPr>
          <p:cNvPr id="5" name="Content Placeholder 4"/>
          <p:cNvSpPr>
            <a:spLocks noGrp="1"/>
          </p:cNvSpPr>
          <p:nvPr>
            <p:ph idx="1"/>
          </p:nvPr>
        </p:nvSpPr>
        <p:spPr/>
        <p:txBody>
          <a:bodyPr>
            <a:normAutofit fontScale="77500" lnSpcReduction="20000"/>
          </a:bodyPr>
          <a:lstStyle/>
          <a:p>
            <a:pPr marL="0" indent="0" algn="ctr">
              <a:buNone/>
            </a:pPr>
            <a:r>
              <a:rPr lang="en-NZ" sz="2400" u="sng" dirty="0">
                <a:solidFill>
                  <a:prstClr val="white"/>
                </a:solidFill>
                <a:latin typeface="Tekton Pro" panose="020F0603020208020904" pitchFamily="34" charset="0"/>
              </a:rPr>
              <a:t>SUPPORTING STATISTICS (and generally)</a:t>
            </a:r>
            <a:endParaRPr lang="en-NZ" dirty="0"/>
          </a:p>
          <a:p>
            <a:r>
              <a:rPr lang="en-NZ" dirty="0"/>
              <a:t>PCT mentor meetings</a:t>
            </a:r>
          </a:p>
          <a:p>
            <a:r>
              <a:rPr lang="en-NZ" dirty="0"/>
              <a:t>Discussions in workroom – being around people in open workspace – sit and absorb, ask Qs when needed</a:t>
            </a:r>
          </a:p>
          <a:p>
            <a:r>
              <a:rPr lang="en-NZ" dirty="0"/>
              <a:t>Workshopping units with staff, sharing trouble-spots, more time needed on, etc (get an idea of how unit is going to go before start)</a:t>
            </a:r>
          </a:p>
          <a:p>
            <a:r>
              <a:rPr lang="en-NZ" dirty="0"/>
              <a:t>Well-sorted folders great!</a:t>
            </a:r>
          </a:p>
          <a:p>
            <a:r>
              <a:rPr lang="en-NZ" dirty="0"/>
              <a:t>Good systems for support</a:t>
            </a:r>
          </a:p>
          <a:p>
            <a:r>
              <a:rPr lang="en-NZ" dirty="0"/>
              <a:t>Doing NCEA internals “as a student” and getting feedback</a:t>
            </a:r>
          </a:p>
        </p:txBody>
      </p:sp>
      <p:sp>
        <p:nvSpPr>
          <p:cNvPr id="6" name="Content Placeholder 5"/>
          <p:cNvSpPr>
            <a:spLocks noGrp="1"/>
          </p:cNvSpPr>
          <p:nvPr>
            <p:ph idx="14"/>
          </p:nvPr>
        </p:nvSpPr>
        <p:spPr/>
        <p:txBody>
          <a:bodyPr/>
          <a:lstStyle/>
          <a:p>
            <a:pPr marL="0" indent="0" algn="ctr">
              <a:buNone/>
            </a:pPr>
            <a:r>
              <a:rPr lang="en-NZ" sz="2400" u="sng" dirty="0">
                <a:solidFill>
                  <a:prstClr val="white"/>
                </a:solidFill>
                <a:latin typeface="Tekton Pro" panose="020F0603020208020904" pitchFamily="34" charset="0"/>
              </a:rPr>
              <a:t>WOULD HAVE LIKED…</a:t>
            </a:r>
            <a:endParaRPr lang="en-NZ" dirty="0"/>
          </a:p>
          <a:p>
            <a:r>
              <a:rPr lang="en-NZ" dirty="0"/>
              <a:t>All folders sorted nicely! </a:t>
            </a:r>
            <a:br>
              <a:rPr lang="en-NZ" dirty="0"/>
            </a:br>
            <a:r>
              <a:rPr lang="en-NZ" dirty="0"/>
              <a:t>(some had overwhelming amount of info in a mess, links not obvious with where they go)</a:t>
            </a:r>
          </a:p>
          <a:p>
            <a:endParaRPr lang="en-NZ" dirty="0"/>
          </a:p>
        </p:txBody>
      </p:sp>
      <p:sp>
        <p:nvSpPr>
          <p:cNvPr id="7" name="Content Placeholder 6"/>
          <p:cNvSpPr>
            <a:spLocks noGrp="1"/>
          </p:cNvSpPr>
          <p:nvPr>
            <p:ph idx="15"/>
          </p:nvPr>
        </p:nvSpPr>
        <p:spPr/>
        <p:txBody>
          <a:bodyPr/>
          <a:lstStyle/>
          <a:p>
            <a:pPr marL="0" indent="0" algn="ctr">
              <a:buNone/>
            </a:pPr>
            <a:r>
              <a:rPr lang="en-NZ" sz="2400" u="sng" dirty="0">
                <a:solidFill>
                  <a:schemeClr val="tx1"/>
                </a:solidFill>
                <a:latin typeface="Tekton Pro" panose="020F0603020208020904" pitchFamily="34" charset="0"/>
              </a:rPr>
              <a:t>BACKGROUND</a:t>
            </a:r>
          </a:p>
          <a:p>
            <a:r>
              <a:rPr lang="en-NZ" dirty="0"/>
              <a:t>PE trained, PCT1</a:t>
            </a:r>
          </a:p>
          <a:p>
            <a:r>
              <a:rPr lang="en-NZ" dirty="0"/>
              <a:t>Completed stats papers during degree</a:t>
            </a:r>
          </a:p>
          <a:p>
            <a:r>
              <a:rPr lang="en-NZ" dirty="0"/>
              <a:t>No stats education in teacher training, just general NCEA-type stuff</a:t>
            </a:r>
          </a:p>
          <a:p>
            <a:r>
              <a:rPr lang="en-NZ" dirty="0"/>
              <a:t>Placements, mix of PE &amp; Maths, no stats on placements</a:t>
            </a:r>
          </a:p>
          <a:p>
            <a:pPr marL="0" indent="0" algn="ctr">
              <a:buNone/>
            </a:pPr>
            <a:endParaRPr lang="en-NZ" u="sng" dirty="0">
              <a:solidFill>
                <a:schemeClr val="tx1"/>
              </a:solidFill>
            </a:endParaRPr>
          </a:p>
          <a:p>
            <a:endParaRPr lang="en-NZ" dirty="0"/>
          </a:p>
        </p:txBody>
      </p:sp>
      <p:sp>
        <p:nvSpPr>
          <p:cNvPr id="8" name="Content Placeholder 7"/>
          <p:cNvSpPr>
            <a:spLocks noGrp="1"/>
          </p:cNvSpPr>
          <p:nvPr>
            <p:ph idx="16"/>
          </p:nvPr>
        </p:nvSpPr>
        <p:spPr>
          <a:xfrm>
            <a:off x="3596475" y="3195484"/>
            <a:ext cx="3276000" cy="3524345"/>
          </a:xfrm>
        </p:spPr>
        <p:txBody>
          <a:bodyPr/>
          <a:lstStyle/>
          <a:p>
            <a:pPr marL="0" indent="0" algn="ctr">
              <a:buNone/>
            </a:pPr>
            <a:r>
              <a:rPr lang="en-NZ" sz="2400" u="sng" dirty="0">
                <a:solidFill>
                  <a:prstClr val="white"/>
                </a:solidFill>
                <a:latin typeface="Tekton Pro" panose="020F0603020208020904" pitchFamily="34" charset="0"/>
              </a:rPr>
              <a:t>NEEDS</a:t>
            </a:r>
            <a:endParaRPr lang="en-NZ" dirty="0"/>
          </a:p>
          <a:p>
            <a:r>
              <a:rPr lang="en-NZ" dirty="0"/>
              <a:t>Lots of curriculum support (maths &amp; stats)</a:t>
            </a:r>
          </a:p>
          <a:p>
            <a:r>
              <a:rPr lang="en-NZ" dirty="0"/>
              <a:t>Relied on textbooks</a:t>
            </a:r>
          </a:p>
          <a:p>
            <a:r>
              <a:rPr lang="en-NZ" dirty="0"/>
              <a:t>A lot of guidance re requirements on each standard</a:t>
            </a:r>
          </a:p>
          <a:p>
            <a:r>
              <a:rPr lang="en-NZ" dirty="0"/>
              <a:t>Organisational support</a:t>
            </a:r>
          </a:p>
        </p:txBody>
      </p:sp>
      <p:pic>
        <p:nvPicPr>
          <p:cNvPr id="2" name="Picture 1"/>
          <p:cNvPicPr>
            <a:picLocks noChangeAspect="1"/>
          </p:cNvPicPr>
          <p:nvPr/>
        </p:nvPicPr>
        <p:blipFill>
          <a:blip r:embed="rId3"/>
          <a:stretch>
            <a:fillRect/>
          </a:stretch>
        </p:blipFill>
        <p:spPr>
          <a:xfrm>
            <a:off x="4253300" y="16884"/>
            <a:ext cx="1961264" cy="3178600"/>
          </a:xfrm>
          <a:prstGeom prst="rect">
            <a:avLst/>
          </a:prstGeom>
        </p:spPr>
      </p:pic>
    </p:spTree>
    <p:extLst>
      <p:ext uri="{BB962C8B-B14F-4D97-AF65-F5344CB8AC3E}">
        <p14:creationId xmlns:p14="http://schemas.microsoft.com/office/powerpoint/2010/main" val="156503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Modge</a:t>
            </a:r>
          </a:p>
        </p:txBody>
      </p:sp>
      <p:sp>
        <p:nvSpPr>
          <p:cNvPr id="5" name="Content Placeholder 4"/>
          <p:cNvSpPr>
            <a:spLocks noGrp="1"/>
          </p:cNvSpPr>
          <p:nvPr>
            <p:ph idx="1"/>
          </p:nvPr>
        </p:nvSpPr>
        <p:spPr/>
        <p:txBody>
          <a:bodyPr>
            <a:normAutofit fontScale="85000" lnSpcReduction="10000"/>
          </a:bodyPr>
          <a:lstStyle/>
          <a:p>
            <a:pPr marL="0" indent="0" algn="ctr">
              <a:buNone/>
            </a:pPr>
            <a:r>
              <a:rPr lang="en-NZ" sz="2400" u="sng" dirty="0">
                <a:solidFill>
                  <a:prstClr val="white"/>
                </a:solidFill>
                <a:latin typeface="Tekton Pro" panose="020F0603020208020904" pitchFamily="34" charset="0"/>
              </a:rPr>
              <a:t>SUPPORTING STATISTICS</a:t>
            </a:r>
            <a:endParaRPr lang="en-NZ" dirty="0"/>
          </a:p>
          <a:p>
            <a:r>
              <a:rPr lang="en-NZ" dirty="0"/>
              <a:t>Plenty of resources available on the system</a:t>
            </a:r>
          </a:p>
          <a:p>
            <a:r>
              <a:rPr lang="en-NZ" dirty="0"/>
              <a:t>Conversations &amp; collegiality in the faculty</a:t>
            </a:r>
          </a:p>
          <a:p>
            <a:r>
              <a:rPr lang="en-NZ" dirty="0"/>
              <a:t>Structure within the faculty (TiC topic, TiC course) – meant knew who was the right person to talk to </a:t>
            </a:r>
          </a:p>
          <a:p>
            <a:r>
              <a:rPr lang="en-NZ" dirty="0"/>
              <a:t>Workshop units at faculty meetings</a:t>
            </a:r>
          </a:p>
          <a:p>
            <a:r>
              <a:rPr lang="en-NZ" dirty="0"/>
              <a:t>Very friendly, checked in regularly with me lots, well supported by faculty</a:t>
            </a:r>
          </a:p>
          <a:p>
            <a:endParaRPr lang="en-NZ" dirty="0"/>
          </a:p>
        </p:txBody>
      </p:sp>
      <p:sp>
        <p:nvSpPr>
          <p:cNvPr id="6" name="Content Placeholder 5"/>
          <p:cNvSpPr>
            <a:spLocks noGrp="1"/>
          </p:cNvSpPr>
          <p:nvPr>
            <p:ph idx="14"/>
          </p:nvPr>
        </p:nvSpPr>
        <p:spPr/>
        <p:txBody>
          <a:bodyPr/>
          <a:lstStyle/>
          <a:p>
            <a:pPr marL="0" indent="0" algn="ctr">
              <a:buNone/>
            </a:pPr>
            <a:r>
              <a:rPr lang="en-NZ" sz="2400" u="sng" dirty="0">
                <a:solidFill>
                  <a:prstClr val="white"/>
                </a:solidFill>
                <a:latin typeface="Tekton Pro" panose="020F0603020208020904" pitchFamily="34" charset="0"/>
              </a:rPr>
              <a:t>WOULD HAVE LIKED…</a:t>
            </a:r>
            <a:endParaRPr lang="en-NZ" dirty="0"/>
          </a:p>
          <a:p>
            <a:r>
              <a:rPr lang="en-NZ" dirty="0"/>
              <a:t>Some topics not developed fully</a:t>
            </a:r>
          </a:p>
          <a:p>
            <a:endParaRPr lang="en-NZ" dirty="0"/>
          </a:p>
        </p:txBody>
      </p:sp>
      <p:sp>
        <p:nvSpPr>
          <p:cNvPr id="7" name="Content Placeholder 6"/>
          <p:cNvSpPr>
            <a:spLocks noGrp="1"/>
          </p:cNvSpPr>
          <p:nvPr>
            <p:ph idx="15"/>
          </p:nvPr>
        </p:nvSpPr>
        <p:spPr/>
        <p:txBody>
          <a:bodyPr/>
          <a:lstStyle/>
          <a:p>
            <a:pPr marL="0" indent="0" algn="ctr">
              <a:buNone/>
            </a:pPr>
            <a:r>
              <a:rPr lang="en-NZ" sz="2400" u="sng" dirty="0">
                <a:solidFill>
                  <a:schemeClr val="tx1"/>
                </a:solidFill>
                <a:latin typeface="Tekton Pro" panose="020F0603020208020904" pitchFamily="34" charset="0"/>
              </a:rPr>
              <a:t>BACKGROUND</a:t>
            </a:r>
            <a:endParaRPr lang="en-NZ" u="sng" dirty="0">
              <a:solidFill>
                <a:schemeClr val="tx1"/>
              </a:solidFill>
            </a:endParaRPr>
          </a:p>
          <a:p>
            <a:r>
              <a:rPr lang="en-NZ" dirty="0"/>
              <a:t>PE trained, PCT2</a:t>
            </a:r>
          </a:p>
          <a:p>
            <a:r>
              <a:rPr lang="en-NZ" dirty="0"/>
              <a:t>One year maths experience</a:t>
            </a:r>
          </a:p>
          <a:p>
            <a:r>
              <a:rPr lang="en-NZ" dirty="0"/>
              <a:t>Statistics in degree</a:t>
            </a:r>
          </a:p>
          <a:p>
            <a:r>
              <a:rPr lang="en-NZ" dirty="0"/>
              <a:t>Little exposure to teaching statistics in training</a:t>
            </a:r>
          </a:p>
          <a:p>
            <a:endParaRPr lang="en-NZ" dirty="0"/>
          </a:p>
        </p:txBody>
      </p:sp>
      <p:sp>
        <p:nvSpPr>
          <p:cNvPr id="8" name="Content Placeholder 7"/>
          <p:cNvSpPr>
            <a:spLocks noGrp="1"/>
          </p:cNvSpPr>
          <p:nvPr>
            <p:ph idx="16"/>
          </p:nvPr>
        </p:nvSpPr>
        <p:spPr>
          <a:xfrm>
            <a:off x="3596475" y="3283974"/>
            <a:ext cx="3276000" cy="3435855"/>
          </a:xfrm>
        </p:spPr>
        <p:txBody>
          <a:bodyPr/>
          <a:lstStyle/>
          <a:p>
            <a:pPr marL="0" indent="0" algn="ctr">
              <a:buNone/>
            </a:pPr>
            <a:r>
              <a:rPr lang="en-NZ" sz="2400" u="sng" dirty="0">
                <a:solidFill>
                  <a:prstClr val="white"/>
                </a:solidFill>
                <a:latin typeface="Tekton Pro" panose="020F0603020208020904" pitchFamily="34" charset="0"/>
              </a:rPr>
              <a:t>NEEDS</a:t>
            </a:r>
            <a:endParaRPr lang="en-NZ" dirty="0"/>
          </a:p>
          <a:p>
            <a:r>
              <a:rPr lang="en-NZ" dirty="0"/>
              <a:t>Adjustment to new school</a:t>
            </a:r>
          </a:p>
          <a:p>
            <a:r>
              <a:rPr lang="en-NZ" dirty="0"/>
              <a:t>Continue to develop curriculum links</a:t>
            </a:r>
          </a:p>
          <a:p>
            <a:r>
              <a:rPr lang="en-NZ" dirty="0"/>
              <a:t>Continue development around proficiency as a teacher</a:t>
            </a:r>
          </a:p>
          <a:p>
            <a:r>
              <a:rPr lang="en-NZ" dirty="0"/>
              <a:t>PCT2 support</a:t>
            </a:r>
          </a:p>
          <a:p>
            <a:endParaRPr lang="en-NZ" dirty="0"/>
          </a:p>
        </p:txBody>
      </p:sp>
      <p:pic>
        <p:nvPicPr>
          <p:cNvPr id="9" name="Picture 8"/>
          <p:cNvPicPr>
            <a:picLocks noChangeAspect="1"/>
          </p:cNvPicPr>
          <p:nvPr/>
        </p:nvPicPr>
        <p:blipFill>
          <a:blip r:embed="rId3"/>
          <a:stretch>
            <a:fillRect/>
          </a:stretch>
        </p:blipFill>
        <p:spPr>
          <a:xfrm>
            <a:off x="4278102" y="72862"/>
            <a:ext cx="1911660" cy="3137846"/>
          </a:xfrm>
          <a:prstGeom prst="rect">
            <a:avLst/>
          </a:prstGeom>
        </p:spPr>
      </p:pic>
    </p:spTree>
    <p:extLst>
      <p:ext uri="{BB962C8B-B14F-4D97-AF65-F5344CB8AC3E}">
        <p14:creationId xmlns:p14="http://schemas.microsoft.com/office/powerpoint/2010/main" val="121437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Jane</a:t>
            </a:r>
          </a:p>
        </p:txBody>
      </p:sp>
      <p:sp>
        <p:nvSpPr>
          <p:cNvPr id="5" name="Content Placeholder 4"/>
          <p:cNvSpPr>
            <a:spLocks noGrp="1"/>
          </p:cNvSpPr>
          <p:nvPr>
            <p:ph idx="1"/>
          </p:nvPr>
        </p:nvSpPr>
        <p:spPr/>
        <p:txBody>
          <a:bodyPr/>
          <a:lstStyle/>
          <a:p>
            <a:pPr marL="0" indent="0" algn="ctr">
              <a:buNone/>
            </a:pPr>
            <a:r>
              <a:rPr lang="en-NZ" sz="2400" u="sng" dirty="0">
                <a:solidFill>
                  <a:prstClr val="white"/>
                </a:solidFill>
                <a:latin typeface="Tekton Pro" panose="020F0603020208020904" pitchFamily="34" charset="0"/>
              </a:rPr>
              <a:t>SUPPORTING STATISTICS</a:t>
            </a:r>
            <a:endParaRPr lang="en-NZ" dirty="0"/>
          </a:p>
          <a:p>
            <a:r>
              <a:rPr lang="en-NZ" dirty="0"/>
              <a:t>Conversations in the workroom and with buddy (strong stats leaders in the faculty)</a:t>
            </a:r>
          </a:p>
          <a:p>
            <a:r>
              <a:rPr lang="en-NZ" dirty="0"/>
              <a:t>System resources too overwhelming – conversations better</a:t>
            </a:r>
          </a:p>
          <a:p>
            <a:r>
              <a:rPr lang="en-NZ" dirty="0"/>
              <a:t>Learning iNZight </a:t>
            </a:r>
          </a:p>
        </p:txBody>
      </p:sp>
      <p:sp>
        <p:nvSpPr>
          <p:cNvPr id="6" name="Content Placeholder 5"/>
          <p:cNvSpPr>
            <a:spLocks noGrp="1"/>
          </p:cNvSpPr>
          <p:nvPr>
            <p:ph idx="14"/>
          </p:nvPr>
        </p:nvSpPr>
        <p:spPr/>
        <p:txBody>
          <a:bodyPr/>
          <a:lstStyle/>
          <a:p>
            <a:pPr marL="0" indent="0" algn="ctr">
              <a:buNone/>
            </a:pPr>
            <a:r>
              <a:rPr lang="en-NZ" sz="2400" u="sng" dirty="0">
                <a:solidFill>
                  <a:prstClr val="white"/>
                </a:solidFill>
                <a:latin typeface="Tekton Pro" panose="020F0603020208020904" pitchFamily="34" charset="0"/>
              </a:rPr>
              <a:t>WOULD HAVE LIKED…</a:t>
            </a:r>
            <a:endParaRPr lang="en-NZ" dirty="0"/>
          </a:p>
          <a:p>
            <a:r>
              <a:rPr lang="en-NZ" dirty="0"/>
              <a:t>Big picture/links/where this is all heading</a:t>
            </a:r>
          </a:p>
          <a:p>
            <a:r>
              <a:rPr lang="en-NZ" dirty="0"/>
              <a:t>Exemplar examples of good higher level comments/statistical insight</a:t>
            </a:r>
          </a:p>
          <a:p>
            <a:endParaRPr lang="en-NZ" dirty="0"/>
          </a:p>
          <a:p>
            <a:endParaRPr lang="en-NZ" dirty="0"/>
          </a:p>
        </p:txBody>
      </p:sp>
      <p:sp>
        <p:nvSpPr>
          <p:cNvPr id="7" name="Content Placeholder 6"/>
          <p:cNvSpPr>
            <a:spLocks noGrp="1"/>
          </p:cNvSpPr>
          <p:nvPr>
            <p:ph idx="15"/>
          </p:nvPr>
        </p:nvSpPr>
        <p:spPr/>
        <p:txBody>
          <a:bodyPr>
            <a:normAutofit fontScale="92500" lnSpcReduction="10000"/>
          </a:bodyPr>
          <a:lstStyle/>
          <a:p>
            <a:pPr marL="0" indent="0" algn="ctr">
              <a:buNone/>
            </a:pPr>
            <a:r>
              <a:rPr lang="en-NZ" sz="2400" u="sng" dirty="0">
                <a:solidFill>
                  <a:schemeClr val="tx1"/>
                </a:solidFill>
                <a:latin typeface="Tekton Pro" panose="020F0603020208020904" pitchFamily="34" charset="0"/>
              </a:rPr>
              <a:t>BACKGROUND</a:t>
            </a:r>
            <a:endParaRPr lang="en-NZ" u="sng" dirty="0">
              <a:solidFill>
                <a:schemeClr val="tx1"/>
              </a:solidFill>
            </a:endParaRPr>
          </a:p>
          <a:p>
            <a:r>
              <a:rPr lang="en-NZ" dirty="0"/>
              <a:t>From South Africa</a:t>
            </a:r>
          </a:p>
          <a:p>
            <a:r>
              <a:rPr lang="en-NZ" dirty="0"/>
              <a:t>“Old school” maths teaching – heavily exam orientated, very little stats, only calculation based</a:t>
            </a:r>
          </a:p>
          <a:p>
            <a:r>
              <a:rPr lang="en-NZ" dirty="0"/>
              <a:t>Fixed old furniture, very little access to technology </a:t>
            </a:r>
          </a:p>
          <a:p>
            <a:r>
              <a:rPr lang="en-NZ" dirty="0"/>
              <a:t>Teacher centred learning from a small number of textbooks</a:t>
            </a:r>
          </a:p>
          <a:p>
            <a:r>
              <a:rPr lang="en-NZ" dirty="0"/>
              <a:t>NO faculty workroom (only main staff workroom)</a:t>
            </a:r>
          </a:p>
          <a:p>
            <a:endParaRPr lang="en-NZ" dirty="0"/>
          </a:p>
        </p:txBody>
      </p:sp>
      <p:sp>
        <p:nvSpPr>
          <p:cNvPr id="8" name="Content Placeholder 7"/>
          <p:cNvSpPr>
            <a:spLocks noGrp="1"/>
          </p:cNvSpPr>
          <p:nvPr>
            <p:ph idx="16"/>
          </p:nvPr>
        </p:nvSpPr>
        <p:spPr>
          <a:xfrm>
            <a:off x="3596475" y="3102964"/>
            <a:ext cx="3276000" cy="3616865"/>
          </a:xfrm>
        </p:spPr>
        <p:txBody>
          <a:bodyPr>
            <a:normAutofit fontScale="77500" lnSpcReduction="20000"/>
          </a:bodyPr>
          <a:lstStyle/>
          <a:p>
            <a:pPr marL="0" indent="0" algn="ctr">
              <a:buNone/>
            </a:pPr>
            <a:r>
              <a:rPr lang="en-NZ" sz="2400" u="sng" dirty="0">
                <a:solidFill>
                  <a:prstClr val="white"/>
                </a:solidFill>
                <a:latin typeface="Tekton Pro" panose="020F0603020208020904" pitchFamily="34" charset="0"/>
              </a:rPr>
              <a:t>NEEDS</a:t>
            </a:r>
            <a:endParaRPr lang="en-NZ" dirty="0"/>
          </a:p>
          <a:p>
            <a:r>
              <a:rPr lang="en-NZ" dirty="0"/>
              <a:t>Technology support (laptop for EVERYTHING)</a:t>
            </a:r>
          </a:p>
          <a:p>
            <a:r>
              <a:rPr lang="en-NZ" dirty="0"/>
              <a:t>Knowing where to start with all the new material (curriculum, content &amp; assessment)</a:t>
            </a:r>
          </a:p>
          <a:p>
            <a:r>
              <a:rPr lang="en-NZ" dirty="0"/>
              <a:t>NCEA!</a:t>
            </a:r>
          </a:p>
          <a:p>
            <a:r>
              <a:rPr lang="en-NZ" dirty="0"/>
              <a:t>Curriculum levels</a:t>
            </a:r>
          </a:p>
          <a:p>
            <a:r>
              <a:rPr lang="en-NZ" dirty="0"/>
              <a:t>Cultural adjustment</a:t>
            </a:r>
          </a:p>
          <a:p>
            <a:pPr lvl="1"/>
            <a:r>
              <a:rPr lang="en-NZ" dirty="0"/>
              <a:t>Greetings</a:t>
            </a:r>
          </a:p>
          <a:p>
            <a:pPr lvl="1"/>
            <a:r>
              <a:rPr lang="en-NZ" dirty="0"/>
              <a:t>Relational focus in class with students</a:t>
            </a:r>
          </a:p>
          <a:p>
            <a:pPr lvl="1"/>
            <a:r>
              <a:rPr lang="en-NZ" dirty="0"/>
              <a:t>Formality</a:t>
            </a:r>
          </a:p>
          <a:p>
            <a:pPr lvl="1"/>
            <a:r>
              <a:rPr lang="en-NZ" dirty="0"/>
              <a:t>Outside of school too…</a:t>
            </a:r>
          </a:p>
        </p:txBody>
      </p:sp>
      <p:pic>
        <p:nvPicPr>
          <p:cNvPr id="3" name="Picture 2"/>
          <p:cNvPicPr>
            <a:picLocks noChangeAspect="1"/>
          </p:cNvPicPr>
          <p:nvPr/>
        </p:nvPicPr>
        <p:blipFill>
          <a:blip r:embed="rId3"/>
          <a:stretch>
            <a:fillRect/>
          </a:stretch>
        </p:blipFill>
        <p:spPr>
          <a:xfrm>
            <a:off x="4154640" y="0"/>
            <a:ext cx="2158584" cy="3005997"/>
          </a:xfrm>
          <a:prstGeom prst="rect">
            <a:avLst/>
          </a:prstGeom>
        </p:spPr>
      </p:pic>
    </p:spTree>
    <p:extLst>
      <p:ext uri="{BB962C8B-B14F-4D97-AF65-F5344CB8AC3E}">
        <p14:creationId xmlns:p14="http://schemas.microsoft.com/office/powerpoint/2010/main" val="157971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Hazel</a:t>
            </a:r>
          </a:p>
        </p:txBody>
      </p:sp>
      <p:sp>
        <p:nvSpPr>
          <p:cNvPr id="5" name="Content Placeholder 4"/>
          <p:cNvSpPr>
            <a:spLocks noGrp="1"/>
          </p:cNvSpPr>
          <p:nvPr>
            <p:ph idx="1"/>
          </p:nvPr>
        </p:nvSpPr>
        <p:spPr/>
        <p:txBody>
          <a:bodyPr>
            <a:normAutofit lnSpcReduction="10000"/>
          </a:bodyPr>
          <a:lstStyle/>
          <a:p>
            <a:pPr marL="0" indent="0" algn="ctr">
              <a:buNone/>
            </a:pPr>
            <a:r>
              <a:rPr lang="en-NZ" sz="2400" u="sng" dirty="0">
                <a:solidFill>
                  <a:prstClr val="white"/>
                </a:solidFill>
                <a:latin typeface="Tekton Pro" panose="020F0603020208020904" pitchFamily="34" charset="0"/>
              </a:rPr>
              <a:t>SUPPORTING STATISTICS</a:t>
            </a:r>
            <a:endParaRPr lang="en-NZ" dirty="0"/>
          </a:p>
          <a:p>
            <a:r>
              <a:rPr lang="en-NZ" dirty="0"/>
              <a:t>Going through topic with leader at start of topic (more than full staff workshop)</a:t>
            </a:r>
          </a:p>
          <a:p>
            <a:r>
              <a:rPr lang="en-NZ" dirty="0"/>
              <a:t>Sharing of resources – conversations in workroom &amp; on system</a:t>
            </a:r>
          </a:p>
          <a:p>
            <a:r>
              <a:rPr lang="en-NZ" dirty="0"/>
              <a:t>Buddy (or whoever was in workroom) to check in with that on the right track</a:t>
            </a:r>
          </a:p>
          <a:p>
            <a:r>
              <a:rPr lang="en-NZ" dirty="0"/>
              <a:t>Units with suggested lesson order </a:t>
            </a:r>
          </a:p>
        </p:txBody>
      </p:sp>
      <p:sp>
        <p:nvSpPr>
          <p:cNvPr id="6" name="Content Placeholder 5"/>
          <p:cNvSpPr>
            <a:spLocks noGrp="1"/>
          </p:cNvSpPr>
          <p:nvPr>
            <p:ph idx="14"/>
          </p:nvPr>
        </p:nvSpPr>
        <p:spPr/>
        <p:txBody>
          <a:bodyPr>
            <a:normAutofit lnSpcReduction="10000"/>
          </a:bodyPr>
          <a:lstStyle/>
          <a:p>
            <a:pPr marL="0" indent="0" algn="ctr">
              <a:buNone/>
            </a:pPr>
            <a:r>
              <a:rPr lang="en-NZ" sz="2400" u="sng" dirty="0">
                <a:solidFill>
                  <a:prstClr val="white"/>
                </a:solidFill>
                <a:latin typeface="Tekton Pro" panose="020F0603020208020904" pitchFamily="34" charset="0"/>
              </a:rPr>
              <a:t>WOULD HAVE LIKED…</a:t>
            </a:r>
            <a:endParaRPr lang="en-NZ" dirty="0"/>
          </a:p>
          <a:p>
            <a:r>
              <a:rPr lang="en-NZ" dirty="0"/>
              <a:t>Lots of conversations that weren’t captured for future use</a:t>
            </a:r>
          </a:p>
          <a:p>
            <a:r>
              <a:rPr lang="en-NZ" dirty="0"/>
              <a:t>Making sure all units have a suggested lesson order</a:t>
            </a:r>
          </a:p>
          <a:p>
            <a:r>
              <a:rPr lang="en-NZ" dirty="0"/>
              <a:t>Traps for assessment signposted – encouragement to try assessment and work through with previous marker</a:t>
            </a:r>
          </a:p>
          <a:p>
            <a:endParaRPr lang="en-NZ" dirty="0"/>
          </a:p>
          <a:p>
            <a:endParaRPr lang="en-NZ" dirty="0"/>
          </a:p>
        </p:txBody>
      </p:sp>
      <p:sp>
        <p:nvSpPr>
          <p:cNvPr id="7" name="Content Placeholder 6"/>
          <p:cNvSpPr>
            <a:spLocks noGrp="1"/>
          </p:cNvSpPr>
          <p:nvPr>
            <p:ph idx="15"/>
          </p:nvPr>
        </p:nvSpPr>
        <p:spPr/>
        <p:txBody>
          <a:bodyPr/>
          <a:lstStyle/>
          <a:p>
            <a:pPr marL="0" indent="0" algn="ctr">
              <a:buNone/>
            </a:pPr>
            <a:r>
              <a:rPr lang="en-NZ" sz="2400" u="sng" dirty="0">
                <a:solidFill>
                  <a:schemeClr val="tx1"/>
                </a:solidFill>
                <a:latin typeface="Tekton Pro" panose="020F0603020208020904" pitchFamily="34" charset="0"/>
              </a:rPr>
              <a:t>BACKGROUND</a:t>
            </a:r>
            <a:endParaRPr lang="en-NZ" u="sng" dirty="0">
              <a:solidFill>
                <a:schemeClr val="tx1"/>
              </a:solidFill>
            </a:endParaRPr>
          </a:p>
          <a:p>
            <a:r>
              <a:rPr lang="en-NZ" dirty="0"/>
              <a:t>Experienced science teacher</a:t>
            </a:r>
          </a:p>
          <a:p>
            <a:r>
              <a:rPr lang="en-NZ" dirty="0"/>
              <a:t>Familiar with NCEA</a:t>
            </a:r>
          </a:p>
          <a:p>
            <a:r>
              <a:rPr lang="en-NZ" dirty="0"/>
              <a:t>Maths trained a loooong time ago</a:t>
            </a:r>
          </a:p>
          <a:p>
            <a:r>
              <a:rPr lang="en-NZ" dirty="0"/>
              <a:t>Little knowledge of current maths &amp; stats curriculum</a:t>
            </a:r>
          </a:p>
          <a:p>
            <a:pPr lvl="1"/>
            <a:r>
              <a:rPr lang="en-NZ" dirty="0"/>
              <a:t>A little cross-over from science</a:t>
            </a:r>
          </a:p>
          <a:p>
            <a:endParaRPr lang="en-NZ" dirty="0"/>
          </a:p>
        </p:txBody>
      </p:sp>
      <p:sp>
        <p:nvSpPr>
          <p:cNvPr id="8" name="Content Placeholder 7"/>
          <p:cNvSpPr>
            <a:spLocks noGrp="1"/>
          </p:cNvSpPr>
          <p:nvPr>
            <p:ph idx="16"/>
          </p:nvPr>
        </p:nvSpPr>
        <p:spPr>
          <a:xfrm>
            <a:off x="3596475" y="2990538"/>
            <a:ext cx="3276000" cy="3729291"/>
          </a:xfrm>
        </p:spPr>
        <p:txBody>
          <a:bodyPr>
            <a:normAutofit lnSpcReduction="10000"/>
          </a:bodyPr>
          <a:lstStyle/>
          <a:p>
            <a:pPr marL="0" indent="0" algn="ctr">
              <a:buNone/>
            </a:pPr>
            <a:r>
              <a:rPr lang="en-NZ" sz="2400" u="sng" dirty="0">
                <a:solidFill>
                  <a:prstClr val="white"/>
                </a:solidFill>
                <a:latin typeface="Tekton Pro" panose="020F0603020208020904" pitchFamily="34" charset="0"/>
              </a:rPr>
              <a:t>NEEDS</a:t>
            </a:r>
            <a:endParaRPr lang="en-NZ" dirty="0"/>
          </a:p>
          <a:p>
            <a:r>
              <a:rPr lang="en-NZ" dirty="0"/>
              <a:t>Transitioning to new school support</a:t>
            </a:r>
          </a:p>
          <a:p>
            <a:r>
              <a:rPr lang="en-NZ" dirty="0"/>
              <a:t>Curriculum content knowledge (especially stats!)</a:t>
            </a:r>
          </a:p>
          <a:p>
            <a:r>
              <a:rPr lang="en-NZ" dirty="0"/>
              <a:t>Advice on alternative strategies/methods to explain concepts to students</a:t>
            </a:r>
          </a:p>
          <a:p>
            <a:r>
              <a:rPr lang="en-NZ" dirty="0"/>
              <a:t>“holistic” marking support</a:t>
            </a:r>
          </a:p>
        </p:txBody>
      </p:sp>
      <p:pic>
        <p:nvPicPr>
          <p:cNvPr id="2" name="Picture 1"/>
          <p:cNvPicPr>
            <a:picLocks noChangeAspect="1"/>
          </p:cNvPicPr>
          <p:nvPr/>
        </p:nvPicPr>
        <p:blipFill>
          <a:blip r:embed="rId3"/>
          <a:stretch>
            <a:fillRect/>
          </a:stretch>
        </p:blipFill>
        <p:spPr>
          <a:xfrm>
            <a:off x="4207653" y="0"/>
            <a:ext cx="2053643" cy="2990538"/>
          </a:xfrm>
          <a:prstGeom prst="rect">
            <a:avLst/>
          </a:prstGeom>
        </p:spPr>
      </p:pic>
    </p:spTree>
    <p:extLst>
      <p:ext uri="{BB962C8B-B14F-4D97-AF65-F5344CB8AC3E}">
        <p14:creationId xmlns:p14="http://schemas.microsoft.com/office/powerpoint/2010/main" val="285835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Andrew</a:t>
            </a:r>
          </a:p>
        </p:txBody>
      </p:sp>
      <p:sp>
        <p:nvSpPr>
          <p:cNvPr id="5" name="Content Placeholder 4"/>
          <p:cNvSpPr>
            <a:spLocks noGrp="1"/>
          </p:cNvSpPr>
          <p:nvPr>
            <p:ph idx="1"/>
          </p:nvPr>
        </p:nvSpPr>
        <p:spPr/>
        <p:txBody>
          <a:bodyPr>
            <a:normAutofit/>
          </a:bodyPr>
          <a:lstStyle/>
          <a:p>
            <a:pPr marL="0" indent="0" algn="ctr">
              <a:buNone/>
            </a:pPr>
            <a:r>
              <a:rPr lang="en-NZ" sz="2400" u="sng" dirty="0">
                <a:solidFill>
                  <a:prstClr val="white"/>
                </a:solidFill>
                <a:latin typeface="Tekton Pro" panose="020F0603020208020904" pitchFamily="34" charset="0"/>
              </a:rPr>
              <a:t>SUPPORTING STATISTICS</a:t>
            </a:r>
            <a:endParaRPr lang="en-NZ" dirty="0"/>
          </a:p>
          <a:p>
            <a:r>
              <a:rPr lang="en-NZ" dirty="0"/>
              <a:t>Units with suggested lesson order and detailed lessons</a:t>
            </a:r>
          </a:p>
          <a:p>
            <a:r>
              <a:rPr lang="en-NZ" dirty="0"/>
              <a:t>One-on-one planning</a:t>
            </a:r>
          </a:p>
        </p:txBody>
      </p:sp>
      <p:sp>
        <p:nvSpPr>
          <p:cNvPr id="6" name="Content Placeholder 5"/>
          <p:cNvSpPr>
            <a:spLocks noGrp="1"/>
          </p:cNvSpPr>
          <p:nvPr>
            <p:ph idx="14"/>
          </p:nvPr>
        </p:nvSpPr>
        <p:spPr/>
        <p:txBody>
          <a:bodyPr>
            <a:normAutofit/>
          </a:bodyPr>
          <a:lstStyle/>
          <a:p>
            <a:pPr marL="0" indent="0" algn="ctr">
              <a:buNone/>
            </a:pPr>
            <a:r>
              <a:rPr lang="en-NZ" sz="2400" u="sng" dirty="0">
                <a:solidFill>
                  <a:prstClr val="white"/>
                </a:solidFill>
                <a:latin typeface="Tekton Pro" panose="020F0603020208020904" pitchFamily="34" charset="0"/>
              </a:rPr>
              <a:t>WOULD HAVE LIKED…</a:t>
            </a:r>
            <a:endParaRPr lang="en-NZ" dirty="0"/>
          </a:p>
          <a:p>
            <a:r>
              <a:rPr lang="en-NZ" dirty="0"/>
              <a:t>A textbook that had all the new stats in it how Cashmere does things</a:t>
            </a:r>
          </a:p>
          <a:p>
            <a:endParaRPr lang="en-NZ" dirty="0"/>
          </a:p>
          <a:p>
            <a:endParaRPr lang="en-NZ" dirty="0"/>
          </a:p>
        </p:txBody>
      </p:sp>
      <p:sp>
        <p:nvSpPr>
          <p:cNvPr id="7" name="Content Placeholder 6"/>
          <p:cNvSpPr>
            <a:spLocks noGrp="1"/>
          </p:cNvSpPr>
          <p:nvPr>
            <p:ph idx="15"/>
          </p:nvPr>
        </p:nvSpPr>
        <p:spPr/>
        <p:txBody>
          <a:bodyPr/>
          <a:lstStyle/>
          <a:p>
            <a:pPr marL="0" indent="0" algn="ctr">
              <a:buNone/>
            </a:pPr>
            <a:r>
              <a:rPr lang="en-NZ" sz="2400" u="sng" dirty="0">
                <a:solidFill>
                  <a:schemeClr val="tx1"/>
                </a:solidFill>
                <a:latin typeface="Tekton Pro" panose="020F0603020208020904" pitchFamily="34" charset="0"/>
              </a:rPr>
              <a:t>BACKGROUND</a:t>
            </a:r>
            <a:endParaRPr lang="en-NZ" u="sng" dirty="0">
              <a:solidFill>
                <a:schemeClr val="tx1"/>
              </a:solidFill>
            </a:endParaRPr>
          </a:p>
          <a:p>
            <a:r>
              <a:rPr lang="en-NZ" dirty="0"/>
              <a:t>Mature first year teacher</a:t>
            </a:r>
          </a:p>
          <a:p>
            <a:r>
              <a:rPr lang="en-NZ" dirty="0"/>
              <a:t>Statistician &amp; diplomat</a:t>
            </a:r>
          </a:p>
          <a:p>
            <a:r>
              <a:rPr lang="en-NZ" dirty="0"/>
              <a:t>Maths trained, not much (if any) stats on placement</a:t>
            </a:r>
          </a:p>
          <a:p>
            <a:endParaRPr lang="en-NZ" dirty="0"/>
          </a:p>
          <a:p>
            <a:endParaRPr lang="en-NZ" dirty="0"/>
          </a:p>
          <a:p>
            <a:endParaRPr lang="en-NZ" dirty="0"/>
          </a:p>
          <a:p>
            <a:endParaRPr lang="en-NZ" dirty="0"/>
          </a:p>
        </p:txBody>
      </p:sp>
      <p:sp>
        <p:nvSpPr>
          <p:cNvPr id="8" name="Content Placeholder 7"/>
          <p:cNvSpPr>
            <a:spLocks noGrp="1"/>
          </p:cNvSpPr>
          <p:nvPr>
            <p:ph idx="16"/>
          </p:nvPr>
        </p:nvSpPr>
        <p:spPr>
          <a:xfrm>
            <a:off x="3596475" y="3296123"/>
            <a:ext cx="3276000" cy="3423706"/>
          </a:xfrm>
        </p:spPr>
        <p:txBody>
          <a:bodyPr>
            <a:normAutofit lnSpcReduction="10000"/>
          </a:bodyPr>
          <a:lstStyle/>
          <a:p>
            <a:pPr marL="0" indent="0" algn="ctr">
              <a:buNone/>
            </a:pPr>
            <a:r>
              <a:rPr lang="en-NZ" sz="2400" u="sng" dirty="0">
                <a:solidFill>
                  <a:prstClr val="white"/>
                </a:solidFill>
                <a:latin typeface="Tekton Pro" panose="020F0603020208020904" pitchFamily="34" charset="0"/>
              </a:rPr>
              <a:t>NEEDS</a:t>
            </a:r>
          </a:p>
          <a:p>
            <a:r>
              <a:rPr lang="en-NZ" dirty="0"/>
              <a:t>Lots of curriculum support (maths &amp; stats)</a:t>
            </a:r>
          </a:p>
          <a:p>
            <a:r>
              <a:rPr lang="en-NZ" dirty="0"/>
              <a:t>Relied on textbooks</a:t>
            </a:r>
          </a:p>
          <a:p>
            <a:r>
              <a:rPr lang="en-NZ" dirty="0"/>
              <a:t>A lot of guidance re requirements on each standard, and appropriate planning</a:t>
            </a:r>
          </a:p>
          <a:p>
            <a:r>
              <a:rPr lang="en-NZ" dirty="0"/>
              <a:t>General teaching for classes </a:t>
            </a:r>
          </a:p>
          <a:p>
            <a:pPr marL="0" indent="0" algn="ctr">
              <a:buNone/>
            </a:pPr>
            <a:endParaRPr lang="en-NZ" dirty="0"/>
          </a:p>
        </p:txBody>
      </p:sp>
      <p:pic>
        <p:nvPicPr>
          <p:cNvPr id="9" name="Picture 8"/>
          <p:cNvPicPr>
            <a:picLocks noChangeAspect="1"/>
          </p:cNvPicPr>
          <p:nvPr/>
        </p:nvPicPr>
        <p:blipFill>
          <a:blip r:embed="rId3"/>
          <a:stretch>
            <a:fillRect/>
          </a:stretch>
        </p:blipFill>
        <p:spPr>
          <a:xfrm>
            <a:off x="4199449" y="72862"/>
            <a:ext cx="2014538" cy="3223261"/>
          </a:xfrm>
          <a:prstGeom prst="rect">
            <a:avLst/>
          </a:prstGeom>
        </p:spPr>
      </p:pic>
    </p:spTree>
    <p:extLst>
      <p:ext uri="{BB962C8B-B14F-4D97-AF65-F5344CB8AC3E}">
        <p14:creationId xmlns:p14="http://schemas.microsoft.com/office/powerpoint/2010/main" val="3396366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Quotab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549</TotalTime>
  <Words>2086</Words>
  <Application>Microsoft Office PowerPoint</Application>
  <PresentationFormat>Widescreen</PresentationFormat>
  <Paragraphs>317</Paragraphs>
  <Slides>34</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American Typewriter</vt:lpstr>
      <vt:lpstr>Arial</vt:lpstr>
      <vt:lpstr>Arial Rounded MT Bold</vt:lpstr>
      <vt:lpstr>Calibri</vt:lpstr>
      <vt:lpstr>Calibri Light</vt:lpstr>
      <vt:lpstr>Cambria</vt:lpstr>
      <vt:lpstr>Century Gothic</vt:lpstr>
      <vt:lpstr>Segoe Print</vt:lpstr>
      <vt:lpstr>Tekton Pro</vt:lpstr>
      <vt:lpstr>Wingdings 2</vt:lpstr>
      <vt:lpstr>Quotable</vt:lpstr>
      <vt:lpstr>Vapor Trail</vt:lpstr>
      <vt:lpstr>Celestial</vt:lpstr>
      <vt:lpstr>PowerPoint Presentation</vt:lpstr>
      <vt:lpstr>What are the needs?</vt:lpstr>
      <vt:lpstr>My context… </vt:lpstr>
      <vt:lpstr>Sarah</vt:lpstr>
      <vt:lpstr>Steven</vt:lpstr>
      <vt:lpstr>Modge</vt:lpstr>
      <vt:lpstr>Jane</vt:lpstr>
      <vt:lpstr>Hazel</vt:lpstr>
      <vt:lpstr>Andrew</vt:lpstr>
      <vt:lpstr> Sooo…</vt:lpstr>
      <vt:lpstr>Our next generation of teachers…</vt:lpstr>
      <vt:lpstr>Bringing new statistics teachers up to speed</vt:lpstr>
      <vt:lpstr>Don’t assume any prior knowledge</vt:lpstr>
      <vt:lpstr>PowerPoint Presentation</vt:lpstr>
      <vt:lpstr>VOCABULARY and Concepts </vt:lpstr>
      <vt:lpstr>Make learning intentions very explicit </vt:lpstr>
      <vt:lpstr>PowerPoint Presentation</vt:lpstr>
      <vt:lpstr>teachers should do the statistics assessment themselves</vt:lpstr>
      <vt:lpstr>PowerPoint Presentation</vt:lpstr>
      <vt:lpstr>Bringing new statistics teachers up to speed</vt:lpstr>
      <vt:lpstr>Bringing new statistics teachers up to speed</vt:lpstr>
      <vt:lpstr>Topic Progression  (inferential statistics)</vt:lpstr>
      <vt:lpstr>the big picture - PPDAC</vt:lpstr>
      <vt:lpstr>Topic Progression  (inferential statistics)</vt:lpstr>
      <vt:lpstr>Do the basic steps on paper</vt:lpstr>
      <vt:lpstr>Do the basic steps on paper</vt:lpstr>
      <vt:lpstr>Do the basic steps on paper</vt:lpstr>
      <vt:lpstr>Topic Progression  (inferential statistics)</vt:lpstr>
      <vt:lpstr>Teach the challenging concepts</vt:lpstr>
      <vt:lpstr>Topic Progression  (inferential statistics)</vt:lpstr>
      <vt:lpstr>Address and eliminate misconceptions</vt:lpstr>
      <vt:lpstr>Topic Progression  (inferential statistics)</vt:lpstr>
      <vt:lpstr>Write, get feedback, repeat</vt:lpstr>
      <vt:lpstr>PowerPoint Presentation</vt:lpstr>
    </vt:vector>
  </TitlesOfParts>
  <Company>Cashmere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needs?</dc:title>
  <dc:creator>Michelle Dalrymple</dc:creator>
  <cp:lastModifiedBy>Anna-Marie Martin</cp:lastModifiedBy>
  <cp:revision>36</cp:revision>
  <dcterms:created xsi:type="dcterms:W3CDTF">2016-11-09T18:54:56Z</dcterms:created>
  <dcterms:modified xsi:type="dcterms:W3CDTF">2016-11-23T19:52:53Z</dcterms:modified>
</cp:coreProperties>
</file>