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74" r:id="rId5"/>
    <p:sldId id="277" r:id="rId6"/>
    <p:sldId id="278" r:id="rId7"/>
    <p:sldId id="261" r:id="rId8"/>
    <p:sldId id="262" r:id="rId9"/>
    <p:sldId id="263" r:id="rId10"/>
    <p:sldId id="282" r:id="rId11"/>
    <p:sldId id="268" r:id="rId12"/>
    <p:sldId id="269" r:id="rId13"/>
    <p:sldId id="287" r:id="rId14"/>
    <p:sldId id="288" r:id="rId15"/>
    <p:sldId id="280" r:id="rId16"/>
    <p:sldId id="281" r:id="rId17"/>
    <p:sldId id="283" r:id="rId18"/>
    <p:sldId id="271" r:id="rId19"/>
    <p:sldId id="270" r:id="rId20"/>
    <p:sldId id="272" r:id="rId21"/>
    <p:sldId id="273" r:id="rId22"/>
    <p:sldId id="284" r:id="rId23"/>
    <p:sldId id="285" r:id="rId24"/>
    <p:sldId id="276" r:id="rId25"/>
    <p:sldId id="289"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275311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1AF32-D9E7-4643-AAB6-14695CA5C6E7}" type="datetimeFigureOut">
              <a:rPr lang="en-NZ" smtClean="0"/>
              <a:t>5/12/2016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325767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2411085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495C0E6-B876-4A3D-9EA6-2F50A1D77B2B}" type="slidenum">
              <a:rPr lang="en-NZ" smtClean="0"/>
              <a:t>‹#›</a:t>
            </a:fld>
            <a:endParaRPr lang="en-NZ"/>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63200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1080090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11AF32-D9E7-4643-AAB6-14695CA5C6E7}" type="datetimeFigureOut">
              <a:rPr lang="en-NZ" smtClean="0"/>
              <a:t>5/12/2016</a:t>
            </a:fld>
            <a:endParaRPr lang="en-NZ"/>
          </a:p>
        </p:txBody>
      </p:sp>
      <p:sp>
        <p:nvSpPr>
          <p:cNvPr id="4"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2986426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11AF32-D9E7-4643-AAB6-14695CA5C6E7}" type="datetimeFigureOut">
              <a:rPr lang="en-NZ" smtClean="0"/>
              <a:t>5/12/2016</a:t>
            </a:fld>
            <a:endParaRPr lang="en-NZ"/>
          </a:p>
        </p:txBody>
      </p:sp>
      <p:sp>
        <p:nvSpPr>
          <p:cNvPr id="4"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1146507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3385435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356736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1672271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157331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11AF32-D9E7-4643-AAB6-14695CA5C6E7}" type="datetimeFigureOut">
              <a:rPr lang="en-NZ" smtClean="0"/>
              <a:t>5/12/2016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325725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11AF32-D9E7-4643-AAB6-14695CA5C6E7}" type="datetimeFigureOut">
              <a:rPr lang="en-NZ" smtClean="0"/>
              <a:t>5/12/2016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333959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3"/>
          <p:cNvSpPr>
            <a:spLocks noGrp="1"/>
          </p:cNvSpPr>
          <p:nvPr>
            <p:ph type="ftr" sz="quarter" idx="11"/>
          </p:nvPr>
        </p:nvSpPr>
        <p:spPr/>
        <p:txBody>
          <a:bodyPr/>
          <a:lstStyle/>
          <a:p>
            <a:endParaRPr lang="en-NZ"/>
          </a:p>
        </p:txBody>
      </p:sp>
      <p:sp>
        <p:nvSpPr>
          <p:cNvPr id="6" name="Slide Number Placeholder 4"/>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418125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2"/>
          <p:cNvSpPr>
            <a:spLocks noGrp="1"/>
          </p:cNvSpPr>
          <p:nvPr>
            <p:ph type="ftr" sz="quarter" idx="11"/>
          </p:nvPr>
        </p:nvSpPr>
        <p:spPr/>
        <p:txBody>
          <a:bodyPr/>
          <a:lstStyle/>
          <a:p>
            <a:endParaRPr lang="en-NZ"/>
          </a:p>
        </p:txBody>
      </p:sp>
      <p:sp>
        <p:nvSpPr>
          <p:cNvPr id="6" name="Slide Number Placeholder 3"/>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154528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B11AF32-D9E7-4643-AAB6-14695CA5C6E7}" type="datetimeFigureOut">
              <a:rPr lang="en-NZ" smtClean="0"/>
              <a:t>5/12/2016</a:t>
            </a:fld>
            <a:endParaRPr lang="en-NZ"/>
          </a:p>
        </p:txBody>
      </p:sp>
      <p:sp>
        <p:nvSpPr>
          <p:cNvPr id="5" name="Footer Placeholder 5"/>
          <p:cNvSpPr>
            <a:spLocks noGrp="1"/>
          </p:cNvSpPr>
          <p:nvPr>
            <p:ph type="ftr" sz="quarter" idx="11"/>
          </p:nvPr>
        </p:nvSpPr>
        <p:spPr/>
        <p:txBody>
          <a:bodyPr/>
          <a:lstStyle/>
          <a:p>
            <a:endParaRPr lang="en-NZ"/>
          </a:p>
        </p:txBody>
      </p:sp>
      <p:sp>
        <p:nvSpPr>
          <p:cNvPr id="6" name="Slide Number Placeholder 6"/>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353409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1AF32-D9E7-4643-AAB6-14695CA5C6E7}" type="datetimeFigureOut">
              <a:rPr lang="en-NZ" smtClean="0"/>
              <a:t>5/12/2016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495C0E6-B876-4A3D-9EA6-2F50A1D77B2B}" type="slidenum">
              <a:rPr lang="en-NZ" smtClean="0"/>
              <a:t>‹#›</a:t>
            </a:fld>
            <a:endParaRPr lang="en-NZ"/>
          </a:p>
        </p:txBody>
      </p:sp>
    </p:spTree>
    <p:extLst>
      <p:ext uri="{BB962C8B-B14F-4D97-AF65-F5344CB8AC3E}">
        <p14:creationId xmlns:p14="http://schemas.microsoft.com/office/powerpoint/2010/main" val="320860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B11AF32-D9E7-4643-AAB6-14695CA5C6E7}" type="datetimeFigureOut">
              <a:rPr lang="en-NZ" smtClean="0"/>
              <a:t>5/12/2016</a:t>
            </a:fld>
            <a:endParaRPr lang="en-NZ"/>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NZ"/>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495C0E6-B876-4A3D-9EA6-2F50A1D77B2B}" type="slidenum">
              <a:rPr lang="en-NZ" smtClean="0"/>
              <a:t>‹#›</a:t>
            </a:fld>
            <a:endParaRPr lang="en-NZ"/>
          </a:p>
        </p:txBody>
      </p:sp>
    </p:spTree>
    <p:extLst>
      <p:ext uri="{BB962C8B-B14F-4D97-AF65-F5344CB8AC3E}">
        <p14:creationId xmlns:p14="http://schemas.microsoft.com/office/powerpoint/2010/main" val="52102033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753" y="798286"/>
            <a:ext cx="11201400" cy="5558971"/>
          </a:xfrm>
        </p:spPr>
        <p:txBody>
          <a:bodyPr/>
          <a:lstStyle/>
          <a:p>
            <a:pPr algn="ctr">
              <a:lnSpc>
                <a:spcPct val="125000"/>
              </a:lnSpc>
            </a:pPr>
            <a:r>
              <a:rPr lang="en-NZ" dirty="0" smtClean="0">
                <a:solidFill>
                  <a:schemeClr val="bg1"/>
                </a:solidFill>
              </a:rPr>
              <a:t>Conducting statistical </a:t>
            </a:r>
            <a:r>
              <a:rPr lang="en-NZ" dirty="0">
                <a:solidFill>
                  <a:schemeClr val="bg1"/>
                </a:solidFill>
              </a:rPr>
              <a:t>i</a:t>
            </a:r>
            <a:r>
              <a:rPr lang="en-NZ" dirty="0" smtClean="0">
                <a:solidFill>
                  <a:schemeClr val="bg1"/>
                </a:solidFill>
              </a:rPr>
              <a:t>nvestigations to develop learner statistical </a:t>
            </a:r>
            <a:r>
              <a:rPr lang="en-NZ" dirty="0">
                <a:solidFill>
                  <a:schemeClr val="bg1"/>
                </a:solidFill>
              </a:rPr>
              <a:t>t</a:t>
            </a:r>
            <a:r>
              <a:rPr lang="en-NZ" dirty="0" smtClean="0">
                <a:solidFill>
                  <a:schemeClr val="bg1"/>
                </a:solidFill>
              </a:rPr>
              <a:t>hinking</a:t>
            </a:r>
            <a:endParaRPr lang="en-NZ" dirty="0">
              <a:solidFill>
                <a:schemeClr val="bg1"/>
              </a:solidFill>
            </a:endParaRPr>
          </a:p>
        </p:txBody>
      </p:sp>
    </p:spTree>
    <p:extLst>
      <p:ext uri="{BB962C8B-B14F-4D97-AF65-F5344CB8AC3E}">
        <p14:creationId xmlns:p14="http://schemas.microsoft.com/office/powerpoint/2010/main" val="95881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Year 10</a:t>
            </a:r>
            <a:endParaRPr lang="en-NZ" dirty="0"/>
          </a:p>
        </p:txBody>
      </p:sp>
      <p:sp>
        <p:nvSpPr>
          <p:cNvPr id="3" name="Content Placeholder 2"/>
          <p:cNvSpPr>
            <a:spLocks noGrp="1"/>
          </p:cNvSpPr>
          <p:nvPr>
            <p:ph idx="1"/>
          </p:nvPr>
        </p:nvSpPr>
        <p:spPr>
          <a:xfrm>
            <a:off x="844731" y="1422401"/>
            <a:ext cx="10393680" cy="4760686"/>
          </a:xfrm>
        </p:spPr>
        <p:txBody>
          <a:bodyPr>
            <a:normAutofit/>
          </a:bodyPr>
          <a:lstStyle/>
          <a:p>
            <a:pPr>
              <a:spcAft>
                <a:spcPts val="600"/>
              </a:spcAft>
            </a:pPr>
            <a:r>
              <a:rPr lang="en-NZ" sz="3200" dirty="0" smtClean="0"/>
              <a:t>to compare 2 different groups of learners</a:t>
            </a:r>
          </a:p>
          <a:p>
            <a:pPr>
              <a:spcAft>
                <a:spcPts val="600"/>
              </a:spcAft>
            </a:pPr>
            <a:r>
              <a:rPr lang="en-NZ" sz="3200" dirty="0"/>
              <a:t>s</a:t>
            </a:r>
            <a:r>
              <a:rPr lang="en-NZ" sz="3200" dirty="0" smtClean="0"/>
              <a:t>amples need to come from 2 different populations</a:t>
            </a:r>
          </a:p>
          <a:p>
            <a:pPr>
              <a:spcAft>
                <a:spcPts val="600"/>
              </a:spcAft>
            </a:pPr>
            <a:r>
              <a:rPr lang="en-NZ" sz="3200" dirty="0" smtClean="0"/>
              <a:t>Year 8 learners vs Year 10 learners</a:t>
            </a:r>
          </a:p>
          <a:p>
            <a:pPr>
              <a:spcAft>
                <a:spcPts val="600"/>
              </a:spcAft>
            </a:pPr>
            <a:r>
              <a:rPr lang="en-NZ" sz="3200" dirty="0" smtClean="0"/>
              <a:t>make </a:t>
            </a:r>
            <a:r>
              <a:rPr lang="en-NZ" sz="3200" dirty="0"/>
              <a:t>an inference about </a:t>
            </a:r>
            <a:r>
              <a:rPr lang="en-NZ" sz="3200" dirty="0" smtClean="0"/>
              <a:t>the populations </a:t>
            </a:r>
            <a:r>
              <a:rPr lang="en-NZ" sz="3200" dirty="0"/>
              <a:t>in </a:t>
            </a:r>
            <a:r>
              <a:rPr lang="en-NZ" sz="3200" dirty="0" smtClean="0"/>
              <a:t>context</a:t>
            </a:r>
          </a:p>
          <a:p>
            <a:pPr marL="0" indent="0">
              <a:buNone/>
            </a:pPr>
            <a:endParaRPr lang="en-NZ" sz="3200" dirty="0"/>
          </a:p>
        </p:txBody>
      </p:sp>
    </p:spTree>
    <p:extLst>
      <p:ext uri="{BB962C8B-B14F-4D97-AF65-F5344CB8AC3E}">
        <p14:creationId xmlns:p14="http://schemas.microsoft.com/office/powerpoint/2010/main" val="71439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Teaching sequence</a:t>
            </a:r>
            <a:endParaRPr lang="en-NZ" dirty="0"/>
          </a:p>
        </p:txBody>
      </p:sp>
      <p:sp>
        <p:nvSpPr>
          <p:cNvPr id="3" name="Content Placeholder 2"/>
          <p:cNvSpPr>
            <a:spLocks noGrp="1"/>
          </p:cNvSpPr>
          <p:nvPr>
            <p:ph idx="1"/>
          </p:nvPr>
        </p:nvSpPr>
        <p:spPr>
          <a:xfrm>
            <a:off x="646111" y="1567544"/>
            <a:ext cx="10094459" cy="4680856"/>
          </a:xfrm>
        </p:spPr>
        <p:txBody>
          <a:bodyPr>
            <a:noAutofit/>
          </a:bodyPr>
          <a:lstStyle/>
          <a:p>
            <a:pPr>
              <a:spcAft>
                <a:spcPts val="600"/>
              </a:spcAft>
            </a:pPr>
            <a:r>
              <a:rPr lang="en-NZ" sz="3200" dirty="0" smtClean="0"/>
              <a:t>PPDAC – where everything fits in. I like to see big picture first</a:t>
            </a:r>
          </a:p>
          <a:p>
            <a:pPr>
              <a:spcAft>
                <a:spcPts val="600"/>
              </a:spcAft>
            </a:pPr>
            <a:r>
              <a:rPr lang="en-NZ" sz="3200" dirty="0" smtClean="0"/>
              <a:t>Start with categorical. Bar graphs or pictograms</a:t>
            </a:r>
          </a:p>
          <a:p>
            <a:pPr>
              <a:spcAft>
                <a:spcPts val="600"/>
              </a:spcAft>
            </a:pPr>
            <a:r>
              <a:rPr lang="en-NZ" sz="3200" dirty="0" smtClean="0"/>
              <a:t>Shape</a:t>
            </a:r>
            <a:r>
              <a:rPr lang="en-NZ" sz="3200" dirty="0"/>
              <a:t>/ distribution is a key focus of this </a:t>
            </a:r>
            <a:r>
              <a:rPr lang="en-NZ" sz="3200" dirty="0" smtClean="0"/>
              <a:t>topic</a:t>
            </a:r>
          </a:p>
          <a:p>
            <a:pPr lvl="2">
              <a:spcAft>
                <a:spcPts val="600"/>
              </a:spcAft>
            </a:pPr>
            <a:r>
              <a:rPr lang="en-NZ" sz="2800" dirty="0" smtClean="0"/>
              <a:t>Need to teach shape before calculations</a:t>
            </a:r>
          </a:p>
          <a:p>
            <a:pPr lvl="2">
              <a:spcAft>
                <a:spcPts val="600"/>
              </a:spcAft>
            </a:pPr>
            <a:r>
              <a:rPr lang="en-NZ" sz="2800" dirty="0" smtClean="0"/>
              <a:t>Pip Arnold’s stuff on Census at Schools</a:t>
            </a:r>
            <a:endParaRPr lang="en-NZ" sz="2800" dirty="0"/>
          </a:p>
        </p:txBody>
      </p:sp>
    </p:spTree>
    <p:extLst>
      <p:ext uri="{BB962C8B-B14F-4D97-AF65-F5344CB8AC3E}">
        <p14:creationId xmlns:p14="http://schemas.microsoft.com/office/powerpoint/2010/main" val="305813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Graphs - in Context</a:t>
            </a:r>
            <a:endParaRPr lang="en-NZ" dirty="0"/>
          </a:p>
        </p:txBody>
      </p:sp>
      <p:sp>
        <p:nvSpPr>
          <p:cNvPr id="3" name="Content Placeholder 2"/>
          <p:cNvSpPr>
            <a:spLocks noGrp="1"/>
          </p:cNvSpPr>
          <p:nvPr>
            <p:ph idx="1"/>
          </p:nvPr>
        </p:nvSpPr>
        <p:spPr>
          <a:xfrm>
            <a:off x="646112" y="1584960"/>
            <a:ext cx="9403742" cy="4663439"/>
          </a:xfrm>
        </p:spPr>
        <p:txBody>
          <a:bodyPr>
            <a:normAutofit/>
          </a:bodyPr>
          <a:lstStyle/>
          <a:p>
            <a:pPr>
              <a:spcAft>
                <a:spcPts val="600"/>
              </a:spcAft>
            </a:pPr>
            <a:r>
              <a:rPr lang="en-NZ" sz="3200" dirty="0"/>
              <a:t>want learners to realise that each dot on the dot plot represents something within that </a:t>
            </a:r>
            <a:r>
              <a:rPr lang="en-NZ" sz="3200" dirty="0" smtClean="0"/>
              <a:t>context</a:t>
            </a:r>
          </a:p>
          <a:p>
            <a:pPr>
              <a:spcAft>
                <a:spcPts val="600"/>
              </a:spcAft>
            </a:pPr>
            <a:r>
              <a:rPr lang="en-NZ" sz="3200" dirty="0" err="1" smtClean="0"/>
              <a:t>eg</a:t>
            </a:r>
            <a:r>
              <a:rPr lang="en-NZ" sz="3200" dirty="0"/>
              <a:t>. </a:t>
            </a:r>
            <a:r>
              <a:rPr lang="en-NZ" sz="3200" dirty="0" smtClean="0"/>
              <a:t>	someone’s </a:t>
            </a:r>
            <a:r>
              <a:rPr lang="en-NZ" sz="3200" dirty="0"/>
              <a:t>shoe length</a:t>
            </a:r>
            <a:r>
              <a:rPr lang="en-NZ" sz="3200" dirty="0" smtClean="0"/>
              <a:t>,</a:t>
            </a:r>
          </a:p>
          <a:p>
            <a:pPr marL="1076325" indent="-1076325">
              <a:spcAft>
                <a:spcPts val="600"/>
              </a:spcAft>
              <a:buNone/>
            </a:pPr>
            <a:r>
              <a:rPr lang="en-NZ" sz="3200" dirty="0"/>
              <a:t>	</a:t>
            </a:r>
            <a:r>
              <a:rPr lang="en-NZ" sz="3200" dirty="0" smtClean="0"/>
              <a:t>	hand span</a:t>
            </a:r>
            <a:endParaRPr lang="en-NZ" sz="3200" dirty="0"/>
          </a:p>
          <a:p>
            <a:pPr marL="0" indent="0">
              <a:buNone/>
            </a:pPr>
            <a:endParaRPr lang="en-NZ" dirty="0"/>
          </a:p>
        </p:txBody>
      </p:sp>
    </p:spTree>
    <p:extLst>
      <p:ext uri="{BB962C8B-B14F-4D97-AF65-F5344CB8AC3E}">
        <p14:creationId xmlns:p14="http://schemas.microsoft.com/office/powerpoint/2010/main" val="1094661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Teaching Activity</a:t>
            </a:r>
            <a:endParaRPr lang="en-NZ" dirty="0"/>
          </a:p>
        </p:txBody>
      </p:sp>
      <p:sp>
        <p:nvSpPr>
          <p:cNvPr id="3" name="Content Placeholder 2"/>
          <p:cNvSpPr>
            <a:spLocks noGrp="1"/>
          </p:cNvSpPr>
          <p:nvPr>
            <p:ph idx="1"/>
          </p:nvPr>
        </p:nvSpPr>
        <p:spPr>
          <a:xfrm>
            <a:off x="779929" y="1584960"/>
            <a:ext cx="10085295" cy="4663439"/>
          </a:xfrm>
        </p:spPr>
        <p:txBody>
          <a:bodyPr>
            <a:normAutofit/>
          </a:bodyPr>
          <a:lstStyle/>
          <a:p>
            <a:pPr>
              <a:spcAft>
                <a:spcPts val="600"/>
              </a:spcAft>
            </a:pPr>
            <a:r>
              <a:rPr lang="en-NZ" sz="3200" dirty="0" smtClean="0"/>
              <a:t>How many different countries have you travelled to?</a:t>
            </a:r>
            <a:endParaRPr lang="en-NZ" sz="3200" dirty="0"/>
          </a:p>
          <a:p>
            <a:pPr>
              <a:spcAft>
                <a:spcPts val="600"/>
              </a:spcAft>
            </a:pPr>
            <a:r>
              <a:rPr lang="en-NZ" sz="3200" dirty="0"/>
              <a:t>w</a:t>
            </a:r>
            <a:r>
              <a:rPr lang="en-NZ" sz="3200" dirty="0" smtClean="0"/>
              <a:t>rite answer on piece of paper</a:t>
            </a:r>
          </a:p>
          <a:p>
            <a:pPr>
              <a:spcAft>
                <a:spcPts val="600"/>
              </a:spcAft>
            </a:pPr>
            <a:r>
              <a:rPr lang="en-NZ" sz="3200" dirty="0" smtClean="0"/>
              <a:t>physically form a line ordering counts</a:t>
            </a:r>
          </a:p>
          <a:p>
            <a:pPr>
              <a:spcAft>
                <a:spcPts val="600"/>
              </a:spcAft>
            </a:pPr>
            <a:r>
              <a:rPr lang="en-NZ" sz="3200" dirty="0" smtClean="0"/>
              <a:t>find </a:t>
            </a:r>
            <a:r>
              <a:rPr lang="en-NZ" sz="3200" dirty="0"/>
              <a:t>5 point </a:t>
            </a:r>
            <a:r>
              <a:rPr lang="en-NZ" sz="3200" dirty="0" smtClean="0"/>
              <a:t>summary</a:t>
            </a:r>
          </a:p>
        </p:txBody>
      </p:sp>
    </p:spTree>
    <p:extLst>
      <p:ext uri="{BB962C8B-B14F-4D97-AF65-F5344CB8AC3E}">
        <p14:creationId xmlns:p14="http://schemas.microsoft.com/office/powerpoint/2010/main" val="171670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Teaching Activity</a:t>
            </a:r>
            <a:endParaRPr lang="en-NZ" dirty="0"/>
          </a:p>
        </p:txBody>
      </p:sp>
      <p:sp>
        <p:nvSpPr>
          <p:cNvPr id="3" name="Content Placeholder 2"/>
          <p:cNvSpPr>
            <a:spLocks noGrp="1"/>
          </p:cNvSpPr>
          <p:nvPr>
            <p:ph idx="1"/>
          </p:nvPr>
        </p:nvSpPr>
        <p:spPr>
          <a:xfrm>
            <a:off x="806824" y="1584960"/>
            <a:ext cx="9243029" cy="4663439"/>
          </a:xfrm>
        </p:spPr>
        <p:txBody>
          <a:bodyPr>
            <a:normAutofit/>
          </a:bodyPr>
          <a:lstStyle/>
          <a:p>
            <a:pPr>
              <a:spcAft>
                <a:spcPts val="600"/>
              </a:spcAft>
            </a:pPr>
            <a:r>
              <a:rPr lang="en-NZ" sz="3200" dirty="0" smtClean="0"/>
              <a:t>draw </a:t>
            </a:r>
            <a:r>
              <a:rPr lang="en-NZ" sz="3200" dirty="0"/>
              <a:t>dot plot and box-and-whisker </a:t>
            </a:r>
            <a:endParaRPr lang="en-NZ" sz="3200" dirty="0" smtClean="0"/>
          </a:p>
          <a:p>
            <a:pPr>
              <a:spcAft>
                <a:spcPts val="600"/>
              </a:spcAft>
            </a:pPr>
            <a:r>
              <a:rPr lang="en-NZ" sz="3200" dirty="0" smtClean="0"/>
              <a:t>each </a:t>
            </a:r>
            <a:r>
              <a:rPr lang="en-NZ" sz="3200" dirty="0"/>
              <a:t>dot is a </a:t>
            </a:r>
            <a:r>
              <a:rPr lang="en-NZ" sz="3200" dirty="0" smtClean="0"/>
              <a:t>particular learner’s count</a:t>
            </a:r>
          </a:p>
          <a:p>
            <a:pPr>
              <a:spcAft>
                <a:spcPts val="600"/>
              </a:spcAft>
            </a:pPr>
            <a:r>
              <a:rPr lang="en-NZ" sz="3200" dirty="0"/>
              <a:t>m</a:t>
            </a:r>
            <a:r>
              <a:rPr lang="en-NZ" sz="3200" dirty="0" smtClean="0"/>
              <a:t>edian is …</a:t>
            </a:r>
          </a:p>
          <a:p>
            <a:pPr>
              <a:spcAft>
                <a:spcPts val="600"/>
              </a:spcAft>
            </a:pPr>
            <a:r>
              <a:rPr lang="en-NZ" sz="3200" dirty="0"/>
              <a:t>e</a:t>
            </a:r>
            <a:r>
              <a:rPr lang="en-NZ" sz="3200" dirty="0" smtClean="0"/>
              <a:t>very dot has a story!</a:t>
            </a:r>
            <a:endParaRPr lang="en-NZ" sz="3200" dirty="0"/>
          </a:p>
          <a:p>
            <a:pPr marL="0" indent="0">
              <a:buNone/>
            </a:pPr>
            <a:endParaRPr lang="en-NZ" dirty="0"/>
          </a:p>
        </p:txBody>
      </p:sp>
    </p:spTree>
    <p:extLst>
      <p:ext uri="{BB962C8B-B14F-4D97-AF65-F5344CB8AC3E}">
        <p14:creationId xmlns:p14="http://schemas.microsoft.com/office/powerpoint/2010/main" val="2923183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Teaching Sequence</a:t>
            </a:r>
            <a:endParaRPr lang="en-NZ" dirty="0"/>
          </a:p>
        </p:txBody>
      </p:sp>
      <p:sp>
        <p:nvSpPr>
          <p:cNvPr id="3" name="Content Placeholder 2"/>
          <p:cNvSpPr>
            <a:spLocks noGrp="1"/>
          </p:cNvSpPr>
          <p:nvPr>
            <p:ph idx="1"/>
          </p:nvPr>
        </p:nvSpPr>
        <p:spPr>
          <a:xfrm>
            <a:off x="646111" y="1669144"/>
            <a:ext cx="9963831" cy="4579256"/>
          </a:xfrm>
        </p:spPr>
        <p:txBody>
          <a:bodyPr>
            <a:normAutofit/>
          </a:bodyPr>
          <a:lstStyle/>
          <a:p>
            <a:pPr>
              <a:spcAft>
                <a:spcPts val="600"/>
              </a:spcAft>
            </a:pPr>
            <a:r>
              <a:rPr lang="en-NZ" sz="3200" dirty="0" smtClean="0"/>
              <a:t>2 weeks teaching first</a:t>
            </a:r>
          </a:p>
          <a:p>
            <a:pPr>
              <a:spcAft>
                <a:spcPts val="600"/>
              </a:spcAft>
            </a:pPr>
            <a:r>
              <a:rPr lang="en-NZ" sz="3200" dirty="0" smtClean="0"/>
              <a:t>Start investigations</a:t>
            </a:r>
          </a:p>
          <a:p>
            <a:pPr>
              <a:spcAft>
                <a:spcPts val="600"/>
              </a:spcAft>
            </a:pPr>
            <a:r>
              <a:rPr lang="en-NZ" sz="3200" dirty="0" smtClean="0"/>
              <a:t>2 split lessons</a:t>
            </a:r>
          </a:p>
          <a:p>
            <a:pPr>
              <a:spcAft>
                <a:spcPts val="600"/>
              </a:spcAft>
            </a:pPr>
            <a:r>
              <a:rPr lang="en-NZ" sz="3200" dirty="0" smtClean="0"/>
              <a:t>Collect data</a:t>
            </a:r>
          </a:p>
          <a:p>
            <a:endParaRPr lang="en-NZ" sz="3200" dirty="0" smtClean="0"/>
          </a:p>
        </p:txBody>
      </p:sp>
    </p:spTree>
    <p:extLst>
      <p:ext uri="{BB962C8B-B14F-4D97-AF65-F5344CB8AC3E}">
        <p14:creationId xmlns:p14="http://schemas.microsoft.com/office/powerpoint/2010/main" val="466093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Investigation conditions</a:t>
            </a:r>
            <a:endParaRPr lang="en-NZ" dirty="0"/>
          </a:p>
        </p:txBody>
      </p:sp>
      <p:sp>
        <p:nvSpPr>
          <p:cNvPr id="3" name="Content Placeholder 2"/>
          <p:cNvSpPr>
            <a:spLocks noGrp="1"/>
          </p:cNvSpPr>
          <p:nvPr>
            <p:ph idx="1"/>
          </p:nvPr>
        </p:nvSpPr>
        <p:spPr>
          <a:xfrm>
            <a:off x="806824" y="2052918"/>
            <a:ext cx="10107919" cy="4195481"/>
          </a:xfrm>
        </p:spPr>
        <p:txBody>
          <a:bodyPr>
            <a:normAutofit/>
          </a:bodyPr>
          <a:lstStyle/>
          <a:p>
            <a:pPr>
              <a:spcAft>
                <a:spcPts val="1200"/>
              </a:spcAft>
            </a:pPr>
            <a:r>
              <a:rPr lang="en-NZ" sz="3200" b="1" dirty="0"/>
              <a:t>Problem </a:t>
            </a:r>
            <a:r>
              <a:rPr lang="en-NZ" sz="3200" dirty="0"/>
              <a:t>and </a:t>
            </a:r>
            <a:r>
              <a:rPr lang="en-NZ" sz="3200" b="1" dirty="0"/>
              <a:t>Plan </a:t>
            </a:r>
            <a:r>
              <a:rPr lang="en-NZ" sz="3200" dirty="0"/>
              <a:t>written collaboratively in groups</a:t>
            </a:r>
          </a:p>
          <a:p>
            <a:pPr>
              <a:spcAft>
                <a:spcPts val="1200"/>
              </a:spcAft>
            </a:pPr>
            <a:r>
              <a:rPr lang="en-NZ" sz="3200" b="1" dirty="0" smtClean="0"/>
              <a:t>Data</a:t>
            </a:r>
            <a:r>
              <a:rPr lang="en-NZ" sz="3200" dirty="0" smtClean="0"/>
              <a:t> collected collaboratively in groups</a:t>
            </a:r>
          </a:p>
          <a:p>
            <a:pPr>
              <a:spcAft>
                <a:spcPts val="1200"/>
              </a:spcAft>
            </a:pPr>
            <a:r>
              <a:rPr lang="en-NZ" sz="3200" b="1" dirty="0" smtClean="0"/>
              <a:t>Analysis </a:t>
            </a:r>
            <a:r>
              <a:rPr lang="en-NZ" sz="3200" dirty="0" smtClean="0"/>
              <a:t>and </a:t>
            </a:r>
            <a:r>
              <a:rPr lang="en-NZ" sz="3200" b="1" dirty="0" smtClean="0"/>
              <a:t>Conclusion </a:t>
            </a:r>
            <a:r>
              <a:rPr lang="en-NZ" sz="3200" dirty="0" smtClean="0"/>
              <a:t>written individually under test conditions, open book</a:t>
            </a:r>
            <a:endParaRPr lang="en-NZ" sz="3200" dirty="0"/>
          </a:p>
        </p:txBody>
      </p:sp>
    </p:spTree>
    <p:extLst>
      <p:ext uri="{BB962C8B-B14F-4D97-AF65-F5344CB8AC3E}">
        <p14:creationId xmlns:p14="http://schemas.microsoft.com/office/powerpoint/2010/main" val="94534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Choose a Question</a:t>
            </a:r>
            <a:endParaRPr lang="en-NZ" dirty="0"/>
          </a:p>
        </p:txBody>
      </p:sp>
      <p:sp>
        <p:nvSpPr>
          <p:cNvPr id="3" name="Content Placeholder 2"/>
          <p:cNvSpPr>
            <a:spLocks noGrp="1"/>
          </p:cNvSpPr>
          <p:nvPr>
            <p:ph idx="1"/>
          </p:nvPr>
        </p:nvSpPr>
        <p:spPr>
          <a:xfrm>
            <a:off x="646111" y="1567544"/>
            <a:ext cx="10555289" cy="4680856"/>
          </a:xfrm>
        </p:spPr>
        <p:txBody>
          <a:bodyPr>
            <a:normAutofit/>
          </a:bodyPr>
          <a:lstStyle/>
          <a:p>
            <a:pPr>
              <a:spcAft>
                <a:spcPts val="600"/>
              </a:spcAft>
            </a:pPr>
            <a:r>
              <a:rPr lang="en-NZ" sz="3200" dirty="0" smtClean="0"/>
              <a:t>Try to come up with some examples of questions students might like to investigate</a:t>
            </a:r>
          </a:p>
          <a:p>
            <a:pPr>
              <a:spcAft>
                <a:spcPts val="600"/>
              </a:spcAft>
            </a:pPr>
            <a:r>
              <a:rPr lang="en-NZ" sz="3200" dirty="0" smtClean="0"/>
              <a:t>Identify any issues they would face in trying to collect appropriate data</a:t>
            </a:r>
          </a:p>
          <a:p>
            <a:pPr>
              <a:spcAft>
                <a:spcPts val="600"/>
              </a:spcAft>
            </a:pPr>
            <a:r>
              <a:rPr lang="en-NZ" sz="3200" dirty="0" smtClean="0"/>
              <a:t>Decide whether or not these issues could be addressed</a:t>
            </a:r>
            <a:endParaRPr lang="en-NZ" sz="3200" dirty="0"/>
          </a:p>
          <a:p>
            <a:endParaRPr lang="en-NZ" dirty="0"/>
          </a:p>
        </p:txBody>
      </p:sp>
    </p:spTree>
    <p:extLst>
      <p:ext uri="{BB962C8B-B14F-4D97-AF65-F5344CB8AC3E}">
        <p14:creationId xmlns:p14="http://schemas.microsoft.com/office/powerpoint/2010/main" val="364042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Questions</a:t>
            </a:r>
            <a:endParaRPr lang="en-NZ" dirty="0"/>
          </a:p>
        </p:txBody>
      </p:sp>
      <p:sp>
        <p:nvSpPr>
          <p:cNvPr id="3" name="Content Placeholder 2"/>
          <p:cNvSpPr>
            <a:spLocks noGrp="1"/>
          </p:cNvSpPr>
          <p:nvPr>
            <p:ph idx="1"/>
          </p:nvPr>
        </p:nvSpPr>
        <p:spPr>
          <a:xfrm>
            <a:off x="646110" y="1465943"/>
            <a:ext cx="11139489" cy="4963886"/>
          </a:xfrm>
        </p:spPr>
        <p:txBody>
          <a:bodyPr>
            <a:normAutofit/>
          </a:bodyPr>
          <a:lstStyle/>
          <a:p>
            <a:pPr>
              <a:spcAft>
                <a:spcPts val="600"/>
              </a:spcAft>
            </a:pPr>
            <a:r>
              <a:rPr lang="en-NZ" sz="3200" dirty="0" smtClean="0"/>
              <a:t>What type of music do you like?</a:t>
            </a:r>
          </a:p>
          <a:p>
            <a:pPr>
              <a:spcAft>
                <a:spcPts val="600"/>
              </a:spcAft>
            </a:pPr>
            <a:r>
              <a:rPr lang="en-NZ" sz="3200" dirty="0" smtClean="0"/>
              <a:t>How old are you?</a:t>
            </a:r>
          </a:p>
          <a:p>
            <a:pPr>
              <a:spcAft>
                <a:spcPts val="600"/>
              </a:spcAft>
            </a:pPr>
            <a:r>
              <a:rPr lang="en-NZ" sz="3200" dirty="0" smtClean="0"/>
              <a:t>How much time do you spend playing sport?</a:t>
            </a:r>
            <a:endParaRPr lang="en-NZ" sz="3200" dirty="0"/>
          </a:p>
          <a:p>
            <a:pPr>
              <a:spcAft>
                <a:spcPts val="600"/>
              </a:spcAft>
            </a:pPr>
            <a:r>
              <a:rPr lang="en-NZ" sz="3200" dirty="0" smtClean="0"/>
              <a:t>How </a:t>
            </a:r>
            <a:r>
              <a:rPr lang="en-NZ" sz="3200" dirty="0"/>
              <a:t>long can you </a:t>
            </a:r>
            <a:r>
              <a:rPr lang="en-NZ" sz="3200" dirty="0" smtClean="0"/>
              <a:t>hold </a:t>
            </a:r>
            <a:r>
              <a:rPr lang="en-NZ" sz="3200" dirty="0"/>
              <a:t>a wall sit for</a:t>
            </a:r>
            <a:r>
              <a:rPr lang="en-NZ" sz="3200" dirty="0" smtClean="0"/>
              <a:t>?</a:t>
            </a:r>
          </a:p>
          <a:p>
            <a:pPr>
              <a:spcAft>
                <a:spcPts val="600"/>
              </a:spcAft>
            </a:pPr>
            <a:r>
              <a:rPr lang="en-NZ" sz="3200" dirty="0" smtClean="0"/>
              <a:t>What is the length of your foot?</a:t>
            </a:r>
          </a:p>
          <a:p>
            <a:pPr>
              <a:spcAft>
                <a:spcPts val="600"/>
              </a:spcAft>
            </a:pPr>
            <a:r>
              <a:rPr lang="en-NZ" sz="3200" dirty="0"/>
              <a:t>How many windows do you have in your house?</a:t>
            </a:r>
          </a:p>
          <a:p>
            <a:pPr>
              <a:spcAft>
                <a:spcPts val="600"/>
              </a:spcAft>
            </a:pPr>
            <a:r>
              <a:rPr lang="en-NZ" sz="3200" dirty="0"/>
              <a:t>How </a:t>
            </a:r>
            <a:r>
              <a:rPr lang="en-NZ" sz="3200" dirty="0" smtClean="0"/>
              <a:t>sporty are you?</a:t>
            </a:r>
            <a:endParaRPr lang="en-NZ" sz="3200" dirty="0"/>
          </a:p>
          <a:p>
            <a:pPr>
              <a:spcAft>
                <a:spcPts val="600"/>
              </a:spcAft>
            </a:pPr>
            <a:endParaRPr lang="en-NZ" sz="3200" dirty="0"/>
          </a:p>
        </p:txBody>
      </p:sp>
    </p:spTree>
    <p:extLst>
      <p:ext uri="{BB962C8B-B14F-4D97-AF65-F5344CB8AC3E}">
        <p14:creationId xmlns:p14="http://schemas.microsoft.com/office/powerpoint/2010/main" val="351987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9Maths: Data collection</a:t>
            </a:r>
            <a:endParaRPr lang="en-NZ" dirty="0"/>
          </a:p>
        </p:txBody>
      </p:sp>
      <p:sp>
        <p:nvSpPr>
          <p:cNvPr id="3" name="Content Placeholder 2"/>
          <p:cNvSpPr>
            <a:spLocks noGrp="1"/>
          </p:cNvSpPr>
          <p:nvPr>
            <p:ph idx="1"/>
          </p:nvPr>
        </p:nvSpPr>
        <p:spPr>
          <a:xfrm>
            <a:off x="646111" y="2052918"/>
            <a:ext cx="9978345" cy="4195481"/>
          </a:xfrm>
        </p:spPr>
        <p:txBody>
          <a:bodyPr>
            <a:normAutofit/>
          </a:bodyPr>
          <a:lstStyle/>
          <a:p>
            <a:r>
              <a:rPr lang="en-NZ" sz="3200" dirty="0" smtClean="0"/>
              <a:t>Collected data from their own class in groups</a:t>
            </a:r>
            <a:endParaRPr lang="en-NZ" sz="3200" dirty="0"/>
          </a:p>
        </p:txBody>
      </p:sp>
    </p:spTree>
    <p:extLst>
      <p:ext uri="{BB962C8B-B14F-4D97-AF65-F5344CB8AC3E}">
        <p14:creationId xmlns:p14="http://schemas.microsoft.com/office/powerpoint/2010/main" val="3831830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Introduction</a:t>
            </a:r>
            <a:endParaRPr lang="en-NZ" dirty="0"/>
          </a:p>
        </p:txBody>
      </p:sp>
      <p:sp>
        <p:nvSpPr>
          <p:cNvPr id="3" name="Content Placeholder 2"/>
          <p:cNvSpPr>
            <a:spLocks noGrp="1"/>
          </p:cNvSpPr>
          <p:nvPr>
            <p:ph idx="1"/>
          </p:nvPr>
        </p:nvSpPr>
        <p:spPr/>
        <p:txBody>
          <a:bodyPr>
            <a:normAutofit/>
          </a:bodyPr>
          <a:lstStyle/>
          <a:p>
            <a:pPr marL="0" indent="0">
              <a:lnSpc>
                <a:spcPct val="150000"/>
              </a:lnSpc>
              <a:spcBef>
                <a:spcPts val="600"/>
              </a:spcBef>
              <a:buNone/>
            </a:pPr>
            <a:endParaRPr lang="en-NZ" sz="3200" dirty="0"/>
          </a:p>
        </p:txBody>
      </p:sp>
    </p:spTree>
    <p:extLst>
      <p:ext uri="{BB962C8B-B14F-4D97-AF65-F5344CB8AC3E}">
        <p14:creationId xmlns:p14="http://schemas.microsoft.com/office/powerpoint/2010/main" val="278699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10Maths: Data Collection</a:t>
            </a:r>
            <a:endParaRPr lang="en-NZ" dirty="0"/>
          </a:p>
        </p:txBody>
      </p:sp>
      <p:sp>
        <p:nvSpPr>
          <p:cNvPr id="3" name="Content Placeholder 2"/>
          <p:cNvSpPr>
            <a:spLocks noGrp="1"/>
          </p:cNvSpPr>
          <p:nvPr>
            <p:ph idx="1"/>
          </p:nvPr>
        </p:nvSpPr>
        <p:spPr>
          <a:xfrm>
            <a:off x="646112" y="1465944"/>
            <a:ext cx="10428288" cy="4782456"/>
          </a:xfrm>
        </p:spPr>
        <p:txBody>
          <a:bodyPr>
            <a:noAutofit/>
          </a:bodyPr>
          <a:lstStyle/>
          <a:p>
            <a:r>
              <a:rPr lang="en-NZ" sz="3200" dirty="0" smtClean="0"/>
              <a:t>Needed to collect data from 2 different Year levels</a:t>
            </a:r>
          </a:p>
          <a:p>
            <a:r>
              <a:rPr lang="en-NZ" sz="3200" dirty="0" smtClean="0"/>
              <a:t>Organised a timetable where each Year 10 class paired up with a Year 8 class</a:t>
            </a:r>
          </a:p>
          <a:p>
            <a:r>
              <a:rPr lang="en-NZ" sz="3200" dirty="0" smtClean="0"/>
              <a:t>Year 10’s practised collecting data from their own class first</a:t>
            </a:r>
          </a:p>
          <a:p>
            <a:r>
              <a:rPr lang="en-NZ" sz="3200" dirty="0" smtClean="0"/>
              <a:t>Even if not fully ready to complete assessment task, still stick to timetable</a:t>
            </a:r>
          </a:p>
          <a:p>
            <a:r>
              <a:rPr lang="en-NZ" sz="3200" dirty="0" smtClean="0"/>
              <a:t>Group Stations</a:t>
            </a:r>
            <a:endParaRPr lang="en-NZ" sz="3200" dirty="0"/>
          </a:p>
        </p:txBody>
      </p:sp>
    </p:spTree>
    <p:extLst>
      <p:ext uri="{BB962C8B-B14F-4D97-AF65-F5344CB8AC3E}">
        <p14:creationId xmlns:p14="http://schemas.microsoft.com/office/powerpoint/2010/main" val="80318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Analysis</a:t>
            </a:r>
            <a:endParaRPr lang="en-NZ" dirty="0"/>
          </a:p>
        </p:txBody>
      </p:sp>
      <p:sp>
        <p:nvSpPr>
          <p:cNvPr id="3" name="Content Placeholder 2"/>
          <p:cNvSpPr>
            <a:spLocks noGrp="1"/>
          </p:cNvSpPr>
          <p:nvPr>
            <p:ph idx="1"/>
          </p:nvPr>
        </p:nvSpPr>
        <p:spPr>
          <a:xfrm>
            <a:off x="646112" y="2052918"/>
            <a:ext cx="9403742" cy="4195481"/>
          </a:xfrm>
        </p:spPr>
        <p:txBody>
          <a:bodyPr>
            <a:normAutofit/>
          </a:bodyPr>
          <a:lstStyle/>
          <a:p>
            <a:pPr>
              <a:spcAft>
                <a:spcPts val="600"/>
              </a:spcAft>
            </a:pPr>
            <a:r>
              <a:rPr lang="en-NZ" sz="3200" dirty="0" smtClean="0"/>
              <a:t>Hand-drawn graphs – no technology</a:t>
            </a:r>
          </a:p>
          <a:p>
            <a:pPr>
              <a:spcAft>
                <a:spcPts val="600"/>
              </a:spcAft>
            </a:pPr>
            <a:r>
              <a:rPr lang="en-NZ" sz="3200" dirty="0" smtClean="0"/>
              <a:t>Absent students were given data by their group members</a:t>
            </a:r>
          </a:p>
          <a:p>
            <a:pPr>
              <a:spcAft>
                <a:spcPts val="600"/>
              </a:spcAft>
            </a:pPr>
            <a:endParaRPr lang="en-NZ" sz="3200" dirty="0"/>
          </a:p>
        </p:txBody>
      </p:sp>
    </p:spTree>
    <p:extLst>
      <p:ext uri="{BB962C8B-B14F-4D97-AF65-F5344CB8AC3E}">
        <p14:creationId xmlns:p14="http://schemas.microsoft.com/office/powerpoint/2010/main" val="1699684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Conclusion</a:t>
            </a:r>
            <a:endParaRPr lang="en-NZ" dirty="0"/>
          </a:p>
        </p:txBody>
      </p:sp>
      <p:sp>
        <p:nvSpPr>
          <p:cNvPr id="3" name="Content Placeholder 2"/>
          <p:cNvSpPr>
            <a:spLocks noGrp="1"/>
          </p:cNvSpPr>
          <p:nvPr>
            <p:ph idx="1"/>
          </p:nvPr>
        </p:nvSpPr>
        <p:spPr>
          <a:xfrm>
            <a:off x="646112" y="2052918"/>
            <a:ext cx="9403742" cy="4195481"/>
          </a:xfrm>
        </p:spPr>
        <p:txBody>
          <a:bodyPr>
            <a:normAutofit/>
          </a:bodyPr>
          <a:lstStyle/>
          <a:p>
            <a:pPr>
              <a:spcAft>
                <a:spcPts val="600"/>
              </a:spcAft>
            </a:pPr>
            <a:r>
              <a:rPr lang="en-NZ" sz="3200" dirty="0" smtClean="0"/>
              <a:t>wrote their conclusions</a:t>
            </a:r>
          </a:p>
          <a:p>
            <a:pPr>
              <a:spcAft>
                <a:spcPts val="600"/>
              </a:spcAft>
            </a:pPr>
            <a:r>
              <a:rPr lang="en-NZ" sz="3200" dirty="0" smtClean="0"/>
              <a:t>handout</a:t>
            </a:r>
            <a:endParaRPr lang="en-NZ" sz="3200" dirty="0"/>
          </a:p>
        </p:txBody>
      </p:sp>
    </p:spTree>
    <p:extLst>
      <p:ext uri="{BB962C8B-B14F-4D97-AF65-F5344CB8AC3E}">
        <p14:creationId xmlns:p14="http://schemas.microsoft.com/office/powerpoint/2010/main" val="399869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Comments</a:t>
            </a:r>
            <a:endParaRPr lang="en-NZ" dirty="0"/>
          </a:p>
        </p:txBody>
      </p:sp>
      <p:sp>
        <p:nvSpPr>
          <p:cNvPr id="3" name="Content Placeholder 2"/>
          <p:cNvSpPr>
            <a:spLocks noGrp="1"/>
          </p:cNvSpPr>
          <p:nvPr>
            <p:ph idx="1"/>
          </p:nvPr>
        </p:nvSpPr>
        <p:spPr>
          <a:xfrm>
            <a:off x="646112" y="1694330"/>
            <a:ext cx="9403742" cy="4554070"/>
          </a:xfrm>
        </p:spPr>
        <p:txBody>
          <a:bodyPr>
            <a:normAutofit/>
          </a:bodyPr>
          <a:lstStyle/>
          <a:p>
            <a:pPr>
              <a:spcAft>
                <a:spcPts val="600"/>
              </a:spcAft>
            </a:pPr>
            <a:r>
              <a:rPr lang="en-NZ" sz="3200" dirty="0" smtClean="0"/>
              <a:t>A lot of buy-in from learners</a:t>
            </a:r>
          </a:p>
          <a:p>
            <a:pPr>
              <a:spcAft>
                <a:spcPts val="600"/>
              </a:spcAft>
            </a:pPr>
            <a:r>
              <a:rPr lang="en-NZ" sz="3200" dirty="0" smtClean="0"/>
              <a:t>High quality work</a:t>
            </a:r>
          </a:p>
          <a:p>
            <a:pPr>
              <a:spcAft>
                <a:spcPts val="600"/>
              </a:spcAft>
            </a:pPr>
            <a:r>
              <a:rPr lang="en-NZ" sz="3200" dirty="0" smtClean="0"/>
              <a:t>Writing in context</a:t>
            </a:r>
          </a:p>
          <a:p>
            <a:pPr>
              <a:spcAft>
                <a:spcPts val="600"/>
              </a:spcAft>
            </a:pPr>
            <a:r>
              <a:rPr lang="en-NZ" sz="3200" dirty="0" smtClean="0"/>
              <a:t>Insightful comments</a:t>
            </a:r>
          </a:p>
          <a:p>
            <a:pPr>
              <a:spcAft>
                <a:spcPts val="600"/>
              </a:spcAft>
            </a:pPr>
            <a:r>
              <a:rPr lang="en-NZ" sz="3200" dirty="0" smtClean="0"/>
              <a:t>Does this make sense to me?</a:t>
            </a:r>
          </a:p>
          <a:p>
            <a:pPr>
              <a:spcAft>
                <a:spcPts val="600"/>
              </a:spcAft>
            </a:pPr>
            <a:r>
              <a:rPr lang="en-NZ" sz="3200" dirty="0" smtClean="0"/>
              <a:t>Not enough time on sampling variability</a:t>
            </a:r>
            <a:endParaRPr lang="en-NZ" sz="3200" dirty="0"/>
          </a:p>
        </p:txBody>
      </p:sp>
    </p:spTree>
    <p:extLst>
      <p:ext uri="{BB962C8B-B14F-4D97-AF65-F5344CB8AC3E}">
        <p14:creationId xmlns:p14="http://schemas.microsoft.com/office/powerpoint/2010/main" val="241766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Probability</a:t>
            </a:r>
            <a:endParaRPr lang="en-NZ" dirty="0"/>
          </a:p>
        </p:txBody>
      </p:sp>
      <p:sp>
        <p:nvSpPr>
          <p:cNvPr id="3" name="Content Placeholder 2"/>
          <p:cNvSpPr>
            <a:spLocks noGrp="1"/>
          </p:cNvSpPr>
          <p:nvPr>
            <p:ph idx="1"/>
          </p:nvPr>
        </p:nvSpPr>
        <p:spPr/>
        <p:txBody>
          <a:bodyPr>
            <a:normAutofit/>
          </a:bodyPr>
          <a:lstStyle/>
          <a:p>
            <a:pPr>
              <a:lnSpc>
                <a:spcPct val="125000"/>
              </a:lnSpc>
              <a:spcAft>
                <a:spcPts val="600"/>
              </a:spcAft>
            </a:pPr>
            <a:r>
              <a:rPr lang="en-NZ" sz="3200" dirty="0" smtClean="0"/>
              <a:t>No test</a:t>
            </a:r>
          </a:p>
          <a:p>
            <a:pPr>
              <a:lnSpc>
                <a:spcPct val="125000"/>
              </a:lnSpc>
              <a:spcAft>
                <a:spcPts val="600"/>
              </a:spcAft>
            </a:pPr>
            <a:r>
              <a:rPr lang="en-NZ" sz="3200" dirty="0" smtClean="0"/>
              <a:t>Fun and challenging activities</a:t>
            </a:r>
            <a:endParaRPr lang="en-NZ" sz="3200" dirty="0"/>
          </a:p>
        </p:txBody>
      </p:sp>
    </p:spTree>
    <p:extLst>
      <p:ext uri="{BB962C8B-B14F-4D97-AF65-F5344CB8AC3E}">
        <p14:creationId xmlns:p14="http://schemas.microsoft.com/office/powerpoint/2010/main" val="6691241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Questions</a:t>
            </a:r>
            <a:endParaRPr lang="en-NZ" dirty="0"/>
          </a:p>
        </p:txBody>
      </p:sp>
      <p:sp>
        <p:nvSpPr>
          <p:cNvPr id="3" name="Content Placeholder 2"/>
          <p:cNvSpPr>
            <a:spLocks noGrp="1"/>
          </p:cNvSpPr>
          <p:nvPr>
            <p:ph idx="1"/>
          </p:nvPr>
        </p:nvSpPr>
        <p:spPr/>
        <p:txBody>
          <a:bodyPr/>
          <a:lstStyle/>
          <a:p>
            <a:endParaRPr lang="en-NZ" dirty="0"/>
          </a:p>
        </p:txBody>
      </p:sp>
    </p:spTree>
    <p:extLst>
      <p:ext uri="{BB962C8B-B14F-4D97-AF65-F5344CB8AC3E}">
        <p14:creationId xmlns:p14="http://schemas.microsoft.com/office/powerpoint/2010/main" val="1396456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Thank you!</a:t>
            </a:r>
            <a:endParaRPr lang="en-NZ" dirty="0"/>
          </a:p>
        </p:txBody>
      </p:sp>
      <p:sp>
        <p:nvSpPr>
          <p:cNvPr id="3" name="Content Placeholder 2"/>
          <p:cNvSpPr>
            <a:spLocks noGrp="1"/>
          </p:cNvSpPr>
          <p:nvPr>
            <p:ph idx="1"/>
          </p:nvPr>
        </p:nvSpPr>
        <p:spPr/>
        <p:txBody>
          <a:bodyPr/>
          <a:lstStyle/>
          <a:p>
            <a:endParaRPr lang="en-NZ" dirty="0"/>
          </a:p>
        </p:txBody>
      </p:sp>
    </p:spTree>
    <p:extLst>
      <p:ext uri="{BB962C8B-B14F-4D97-AF65-F5344CB8AC3E}">
        <p14:creationId xmlns:p14="http://schemas.microsoft.com/office/powerpoint/2010/main" val="1797466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Rethinking Junior Statistics</a:t>
            </a:r>
            <a:endParaRPr lang="en-NZ" dirty="0"/>
          </a:p>
        </p:txBody>
      </p:sp>
      <p:sp>
        <p:nvSpPr>
          <p:cNvPr id="3" name="Content Placeholder 2"/>
          <p:cNvSpPr>
            <a:spLocks noGrp="1"/>
          </p:cNvSpPr>
          <p:nvPr>
            <p:ph idx="1"/>
          </p:nvPr>
        </p:nvSpPr>
        <p:spPr>
          <a:xfrm>
            <a:off x="646112" y="1605280"/>
            <a:ext cx="9909829" cy="4643119"/>
          </a:xfrm>
        </p:spPr>
        <p:txBody>
          <a:bodyPr>
            <a:normAutofit fontScale="85000" lnSpcReduction="20000"/>
          </a:bodyPr>
          <a:lstStyle/>
          <a:p>
            <a:pPr>
              <a:lnSpc>
                <a:spcPct val="145000"/>
              </a:lnSpc>
              <a:spcAft>
                <a:spcPts val="600"/>
              </a:spcAft>
            </a:pPr>
            <a:r>
              <a:rPr lang="en-NZ" sz="3300" dirty="0" smtClean="0"/>
              <a:t>What </a:t>
            </a:r>
            <a:r>
              <a:rPr lang="en-NZ" sz="3300" dirty="0"/>
              <a:t>do we wish students </a:t>
            </a:r>
            <a:r>
              <a:rPr lang="en-NZ" sz="3300" dirty="0" smtClean="0"/>
              <a:t>better understood </a:t>
            </a:r>
            <a:r>
              <a:rPr lang="en-NZ" sz="3300" dirty="0"/>
              <a:t>in the senior school?</a:t>
            </a:r>
          </a:p>
          <a:p>
            <a:pPr>
              <a:lnSpc>
                <a:spcPct val="150000"/>
              </a:lnSpc>
            </a:pPr>
            <a:r>
              <a:rPr lang="en-NZ" sz="3300" dirty="0"/>
              <a:t>We don’t have time in the senior school to teach big foundational ideas</a:t>
            </a:r>
            <a:r>
              <a:rPr lang="en-NZ" sz="3300" dirty="0" smtClean="0"/>
              <a:t>.</a:t>
            </a:r>
          </a:p>
          <a:p>
            <a:pPr>
              <a:lnSpc>
                <a:spcPct val="150000"/>
              </a:lnSpc>
            </a:pPr>
            <a:r>
              <a:rPr lang="en-NZ" sz="3300" dirty="0" smtClean="0"/>
              <a:t>Not so assessment driven</a:t>
            </a:r>
          </a:p>
          <a:p>
            <a:pPr>
              <a:lnSpc>
                <a:spcPct val="150000"/>
              </a:lnSpc>
            </a:pPr>
            <a:r>
              <a:rPr lang="en-NZ" sz="3300" dirty="0" smtClean="0"/>
              <a:t>Opportunity to teach BIG IDEAS</a:t>
            </a:r>
          </a:p>
          <a:p>
            <a:pPr>
              <a:lnSpc>
                <a:spcPct val="150000"/>
              </a:lnSpc>
            </a:pPr>
            <a:r>
              <a:rPr lang="en-NZ" sz="3300" dirty="0" smtClean="0"/>
              <a:t>A lot more freedom and flexibility</a:t>
            </a:r>
          </a:p>
          <a:p>
            <a:pPr marL="457200" lvl="1" indent="0">
              <a:buNone/>
            </a:pPr>
            <a:endParaRPr lang="en-NZ" dirty="0"/>
          </a:p>
        </p:txBody>
      </p:sp>
    </p:spTree>
    <p:extLst>
      <p:ext uri="{BB962C8B-B14F-4D97-AF65-F5344CB8AC3E}">
        <p14:creationId xmlns:p14="http://schemas.microsoft.com/office/powerpoint/2010/main" val="145200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54856"/>
          </a:xfrm>
        </p:spPr>
        <p:txBody>
          <a:bodyPr/>
          <a:lstStyle/>
          <a:p>
            <a:r>
              <a:rPr lang="en-NZ" dirty="0" smtClean="0"/>
              <a:t>Key statistical concepts</a:t>
            </a:r>
            <a:endParaRPr lang="en-NZ" dirty="0"/>
          </a:p>
        </p:txBody>
      </p:sp>
      <p:sp>
        <p:nvSpPr>
          <p:cNvPr id="3" name="Content Placeholder 2"/>
          <p:cNvSpPr>
            <a:spLocks noGrp="1"/>
          </p:cNvSpPr>
          <p:nvPr>
            <p:ph idx="1"/>
          </p:nvPr>
        </p:nvSpPr>
        <p:spPr>
          <a:xfrm>
            <a:off x="442452" y="1465730"/>
            <a:ext cx="10958051" cy="4782670"/>
          </a:xfrm>
        </p:spPr>
        <p:txBody>
          <a:bodyPr>
            <a:normAutofit fontScale="85000" lnSpcReduction="10000"/>
          </a:bodyPr>
          <a:lstStyle/>
          <a:p>
            <a:pPr marL="449263" lvl="0" indent="-449263">
              <a:lnSpc>
                <a:spcPct val="135000"/>
              </a:lnSpc>
            </a:pPr>
            <a:r>
              <a:rPr lang="en-NZ" sz="3200" dirty="0" smtClean="0"/>
              <a:t>types </a:t>
            </a:r>
            <a:r>
              <a:rPr lang="en-NZ" sz="3200" dirty="0"/>
              <a:t>of </a:t>
            </a:r>
            <a:r>
              <a:rPr lang="en-NZ" sz="3200" dirty="0" smtClean="0"/>
              <a:t>variables  (science department)</a:t>
            </a:r>
            <a:endParaRPr lang="en-NZ" sz="3200" dirty="0"/>
          </a:p>
          <a:p>
            <a:pPr marL="449263" lvl="0" indent="-449263">
              <a:lnSpc>
                <a:spcPct val="135000"/>
              </a:lnSpc>
            </a:pPr>
            <a:r>
              <a:rPr lang="en-NZ" sz="3200" dirty="0"/>
              <a:t>shape and distribution</a:t>
            </a:r>
          </a:p>
          <a:p>
            <a:pPr marL="449263" indent="-449263">
              <a:lnSpc>
                <a:spcPct val="135000"/>
              </a:lnSpc>
            </a:pPr>
            <a:r>
              <a:rPr lang="en-NZ" sz="3200" dirty="0"/>
              <a:t>strong interpretation skills of dot plots and box-and-whisker plots</a:t>
            </a:r>
          </a:p>
          <a:p>
            <a:pPr marL="449263" lvl="0" indent="-449263">
              <a:lnSpc>
                <a:spcPct val="135000"/>
              </a:lnSpc>
            </a:pPr>
            <a:r>
              <a:rPr lang="en-NZ" sz="3200" dirty="0" smtClean="0"/>
              <a:t>samples </a:t>
            </a:r>
            <a:r>
              <a:rPr lang="en-NZ" sz="3200" dirty="0"/>
              <a:t>and </a:t>
            </a:r>
            <a:r>
              <a:rPr lang="en-NZ" sz="3200" dirty="0" smtClean="0"/>
              <a:t>populations, sampling variability </a:t>
            </a:r>
            <a:r>
              <a:rPr lang="en-NZ" sz="3200" dirty="0"/>
              <a:t>and making an inference</a:t>
            </a:r>
          </a:p>
          <a:p>
            <a:pPr marL="449263" lvl="0" indent="-449263">
              <a:lnSpc>
                <a:spcPct val="135000"/>
              </a:lnSpc>
            </a:pPr>
            <a:r>
              <a:rPr lang="en-NZ" sz="3200" dirty="0" smtClean="0"/>
              <a:t>develop insight into the </a:t>
            </a:r>
            <a:r>
              <a:rPr lang="en-NZ" sz="3200" dirty="0"/>
              <a:t>process of conducting a statistical </a:t>
            </a:r>
            <a:r>
              <a:rPr lang="en-NZ" sz="3200" dirty="0" smtClean="0"/>
              <a:t>investigation</a:t>
            </a:r>
            <a:endParaRPr lang="en-NZ" sz="3200" dirty="0"/>
          </a:p>
          <a:p>
            <a:endParaRPr lang="en-NZ" dirty="0"/>
          </a:p>
        </p:txBody>
      </p:sp>
    </p:spTree>
    <p:extLst>
      <p:ext uri="{BB962C8B-B14F-4D97-AF65-F5344CB8AC3E}">
        <p14:creationId xmlns:p14="http://schemas.microsoft.com/office/powerpoint/2010/main" val="342428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54856"/>
          </a:xfrm>
        </p:spPr>
        <p:txBody>
          <a:bodyPr/>
          <a:lstStyle/>
          <a:p>
            <a:r>
              <a:rPr lang="en-NZ" dirty="0" smtClean="0"/>
              <a:t>Senior learners need to be able to:</a:t>
            </a:r>
            <a:endParaRPr lang="en-NZ" dirty="0"/>
          </a:p>
        </p:txBody>
      </p:sp>
      <p:sp>
        <p:nvSpPr>
          <p:cNvPr id="3" name="Content Placeholder 2"/>
          <p:cNvSpPr>
            <a:spLocks noGrp="1"/>
          </p:cNvSpPr>
          <p:nvPr>
            <p:ph idx="1"/>
          </p:nvPr>
        </p:nvSpPr>
        <p:spPr>
          <a:xfrm>
            <a:off x="442452" y="1607574"/>
            <a:ext cx="10958051" cy="4640825"/>
          </a:xfrm>
        </p:spPr>
        <p:txBody>
          <a:bodyPr>
            <a:normAutofit/>
          </a:bodyPr>
          <a:lstStyle/>
          <a:p>
            <a:pPr>
              <a:spcAft>
                <a:spcPts val="600"/>
              </a:spcAft>
            </a:pPr>
            <a:r>
              <a:rPr lang="en-NZ" sz="3200" dirty="0" smtClean="0"/>
              <a:t>conduct </a:t>
            </a:r>
            <a:r>
              <a:rPr lang="en-NZ" sz="3200" dirty="0"/>
              <a:t>their own investigation/ </a:t>
            </a:r>
            <a:r>
              <a:rPr lang="en-NZ" sz="3200" dirty="0" smtClean="0"/>
              <a:t>experiment</a:t>
            </a:r>
          </a:p>
          <a:p>
            <a:pPr>
              <a:spcAft>
                <a:spcPts val="600"/>
              </a:spcAft>
            </a:pPr>
            <a:r>
              <a:rPr lang="en-NZ" sz="3200" dirty="0" smtClean="0"/>
              <a:t>make </a:t>
            </a:r>
            <a:r>
              <a:rPr lang="en-NZ" sz="3200" dirty="0"/>
              <a:t>insightful comments about the results of others' </a:t>
            </a:r>
            <a:r>
              <a:rPr lang="en-NZ" sz="3200" dirty="0" smtClean="0"/>
              <a:t>investigations</a:t>
            </a:r>
          </a:p>
          <a:p>
            <a:pPr>
              <a:spcAft>
                <a:spcPts val="600"/>
              </a:spcAft>
            </a:pPr>
            <a:r>
              <a:rPr lang="en-NZ" sz="3200" dirty="0" smtClean="0"/>
              <a:t>It </a:t>
            </a:r>
            <a:r>
              <a:rPr lang="en-NZ" sz="3200" dirty="0"/>
              <a:t>is difficult for learners to make insightful comments without first appreciating the complexities of conducting an </a:t>
            </a:r>
            <a:r>
              <a:rPr lang="en-NZ" sz="3200" dirty="0" smtClean="0"/>
              <a:t>investigation</a:t>
            </a:r>
            <a:endParaRPr lang="en-NZ" sz="3200" dirty="0"/>
          </a:p>
        </p:txBody>
      </p:sp>
    </p:spTree>
    <p:extLst>
      <p:ext uri="{BB962C8B-B14F-4D97-AF65-F5344CB8AC3E}">
        <p14:creationId xmlns:p14="http://schemas.microsoft.com/office/powerpoint/2010/main" val="377338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00311"/>
          </a:xfrm>
        </p:spPr>
        <p:txBody>
          <a:bodyPr/>
          <a:lstStyle/>
          <a:p>
            <a:endParaRPr lang="en-NZ" dirty="0"/>
          </a:p>
        </p:txBody>
      </p:sp>
      <p:sp>
        <p:nvSpPr>
          <p:cNvPr id="3" name="Content Placeholder 2"/>
          <p:cNvSpPr>
            <a:spLocks noGrp="1"/>
          </p:cNvSpPr>
          <p:nvPr>
            <p:ph idx="1"/>
          </p:nvPr>
        </p:nvSpPr>
        <p:spPr>
          <a:xfrm>
            <a:off x="646112" y="1712686"/>
            <a:ext cx="9600974" cy="4535713"/>
          </a:xfrm>
        </p:spPr>
        <p:txBody>
          <a:bodyPr>
            <a:normAutofit lnSpcReduction="10000"/>
          </a:bodyPr>
          <a:lstStyle/>
          <a:p>
            <a:pPr>
              <a:lnSpc>
                <a:spcPct val="150000"/>
              </a:lnSpc>
              <a:spcAft>
                <a:spcPts val="600"/>
              </a:spcAft>
            </a:pPr>
            <a:r>
              <a:rPr lang="en-NZ" sz="3200" dirty="0" smtClean="0"/>
              <a:t>I </a:t>
            </a:r>
            <a:r>
              <a:rPr lang="en-NZ" sz="3200" dirty="0"/>
              <a:t>am keen for the junior learners in work in groups to conduct their own investigations to help them realise that there are different ways of collecting and recording data and that decisions made in the planning stage will impact on the results found.</a:t>
            </a:r>
          </a:p>
          <a:p>
            <a:endParaRPr lang="en-NZ" dirty="0"/>
          </a:p>
        </p:txBody>
      </p:sp>
    </p:spTree>
    <p:extLst>
      <p:ext uri="{BB962C8B-B14F-4D97-AF65-F5344CB8AC3E}">
        <p14:creationId xmlns:p14="http://schemas.microsoft.com/office/powerpoint/2010/main" val="2923598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Assessment task</a:t>
            </a:r>
            <a:endParaRPr lang="en-NZ" dirty="0"/>
          </a:p>
        </p:txBody>
      </p:sp>
      <p:sp>
        <p:nvSpPr>
          <p:cNvPr id="3" name="Content Placeholder 2"/>
          <p:cNvSpPr>
            <a:spLocks noGrp="1"/>
          </p:cNvSpPr>
          <p:nvPr>
            <p:ph idx="1"/>
          </p:nvPr>
        </p:nvSpPr>
        <p:spPr/>
        <p:txBody>
          <a:bodyPr/>
          <a:lstStyle/>
          <a:p>
            <a:pPr>
              <a:spcAft>
                <a:spcPts val="600"/>
              </a:spcAft>
            </a:pPr>
            <a:r>
              <a:rPr lang="en-NZ" sz="3200" dirty="0"/>
              <a:t>w</a:t>
            </a:r>
            <a:r>
              <a:rPr lang="en-NZ" sz="3200" dirty="0" smtClean="0"/>
              <a:t>ant them to learn big ideas</a:t>
            </a:r>
          </a:p>
          <a:p>
            <a:pPr>
              <a:spcAft>
                <a:spcPts val="600"/>
              </a:spcAft>
            </a:pPr>
            <a:r>
              <a:rPr lang="en-NZ" sz="3200" dirty="0" smtClean="0"/>
              <a:t>don’t need accurate results</a:t>
            </a:r>
          </a:p>
          <a:p>
            <a:pPr>
              <a:spcAft>
                <a:spcPts val="600"/>
              </a:spcAft>
            </a:pPr>
            <a:r>
              <a:rPr lang="en-NZ" sz="3200" dirty="0" smtClean="0"/>
              <a:t>assessment-for-learning</a:t>
            </a:r>
          </a:p>
        </p:txBody>
      </p:sp>
    </p:spTree>
    <p:extLst>
      <p:ext uri="{BB962C8B-B14F-4D97-AF65-F5344CB8AC3E}">
        <p14:creationId xmlns:p14="http://schemas.microsoft.com/office/powerpoint/2010/main" val="167019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Teaching progression</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0267374"/>
              </p:ext>
            </p:extLst>
          </p:nvPr>
        </p:nvGraphicFramePr>
        <p:xfrm>
          <a:off x="646112" y="1853248"/>
          <a:ext cx="10653258" cy="4629204"/>
        </p:xfrm>
        <a:graphic>
          <a:graphicData uri="http://schemas.openxmlformats.org/drawingml/2006/table">
            <a:tbl>
              <a:tblPr firstRow="1" firstCol="1" bandRow="1">
                <a:tableStyleId>{5C22544A-7EE6-4342-B048-85BDC9FD1C3A}</a:tableStyleId>
              </a:tblPr>
              <a:tblGrid>
                <a:gridCol w="6146574"/>
                <a:gridCol w="2264228"/>
                <a:gridCol w="2242456"/>
              </a:tblGrid>
              <a:tr h="1195246">
                <a:tc>
                  <a:txBody>
                    <a:bodyPr/>
                    <a:lstStyle/>
                    <a:p>
                      <a:endParaRPr lang="en-NZ" sz="2400" dirty="0"/>
                    </a:p>
                  </a:txBody>
                  <a:tcPr marL="68580" marR="68580" marT="0" marB="0" anchor="ctr">
                    <a:solidFill>
                      <a:schemeClr val="accent1">
                        <a:lumMod val="40000"/>
                        <a:lumOff val="60000"/>
                      </a:schemeClr>
                    </a:solidFill>
                  </a:tcPr>
                </a:tc>
                <a:tc>
                  <a:txBody>
                    <a:bodyPr/>
                    <a:lstStyle/>
                    <a:p>
                      <a:pPr algn="ctr"/>
                      <a:r>
                        <a:rPr lang="en-NZ" sz="2800" b="0" dirty="0" smtClean="0"/>
                        <a:t>1 group</a:t>
                      </a:r>
                    </a:p>
                    <a:p>
                      <a:pPr algn="ctr"/>
                      <a:r>
                        <a:rPr lang="en-NZ" sz="2800" b="0" dirty="0" smtClean="0"/>
                        <a:t>“typical”</a:t>
                      </a:r>
                      <a:endParaRPr lang="en-NZ" sz="2800" b="0" dirty="0"/>
                    </a:p>
                  </a:txBody>
                  <a:tcPr marL="68580" marR="68580" marT="0" marB="0" anchor="ctr">
                    <a:solidFill>
                      <a:schemeClr val="accent1">
                        <a:lumMod val="40000"/>
                        <a:lumOff val="60000"/>
                      </a:schemeClr>
                    </a:solidFill>
                  </a:tcPr>
                </a:tc>
                <a:tc>
                  <a:txBody>
                    <a:bodyPr/>
                    <a:lstStyle/>
                    <a:p>
                      <a:pPr algn="ctr"/>
                      <a:r>
                        <a:rPr lang="en-NZ" sz="2800" b="0" dirty="0" smtClean="0"/>
                        <a:t>2 groups</a:t>
                      </a:r>
                    </a:p>
                    <a:p>
                      <a:pPr algn="ctr"/>
                      <a:r>
                        <a:rPr lang="en-NZ" sz="2800" b="0" dirty="0" smtClean="0"/>
                        <a:t>“compare”</a:t>
                      </a:r>
                      <a:endParaRPr lang="en-NZ" sz="2800" b="0" dirty="0"/>
                    </a:p>
                  </a:txBody>
                  <a:tcPr marL="68580" marR="68580" marT="0" marB="0" anchor="ctr">
                    <a:solidFill>
                      <a:schemeClr val="accent1">
                        <a:lumMod val="40000"/>
                        <a:lumOff val="60000"/>
                      </a:schemeClr>
                    </a:solidFill>
                  </a:tcPr>
                </a:tc>
              </a:tr>
              <a:tr h="1479963">
                <a:tc>
                  <a:txBody>
                    <a:bodyPr/>
                    <a:lstStyle/>
                    <a:p>
                      <a:pPr marL="261938" indent="0" algn="l">
                        <a:lnSpc>
                          <a:spcPct val="125000"/>
                        </a:lnSpc>
                        <a:spcAft>
                          <a:spcPts val="0"/>
                        </a:spcAft>
                      </a:pPr>
                      <a:r>
                        <a:rPr lang="en-NZ" sz="2800" b="0" dirty="0">
                          <a:effectLst/>
                        </a:rPr>
                        <a:t>data </a:t>
                      </a:r>
                      <a:r>
                        <a:rPr lang="en-NZ" sz="2800" b="0" dirty="0" smtClean="0">
                          <a:effectLst/>
                        </a:rPr>
                        <a:t>collected from population</a:t>
                      </a:r>
                      <a:endParaRPr lang="en-NZ" sz="2800" b="0" dirty="0">
                        <a:effectLst/>
                      </a:endParaRPr>
                    </a:p>
                  </a:txBody>
                  <a:tcPr marL="68580" marR="68580" marT="0" marB="0" anchor="ctr">
                    <a:solidFill>
                      <a:schemeClr val="accent1">
                        <a:lumMod val="40000"/>
                        <a:lumOff val="60000"/>
                      </a:schemeClr>
                    </a:solidFill>
                  </a:tcPr>
                </a:tc>
                <a:tc>
                  <a:txBody>
                    <a:bodyPr/>
                    <a:lstStyle/>
                    <a:p>
                      <a:pPr>
                        <a:lnSpc>
                          <a:spcPts val="1575"/>
                        </a:lnSpc>
                        <a:spcAft>
                          <a:spcPts val="0"/>
                        </a:spcAft>
                      </a:pPr>
                      <a:r>
                        <a:rPr lang="en-NZ" sz="1800" dirty="0">
                          <a:effectLst/>
                        </a:rPr>
                        <a:t> </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lvl="0" indent="0" algn="ctr" defTabSz="457200" rtl="0" eaLnBrk="1" fontAlgn="auto" latinLnBrk="0" hangingPunct="1">
                        <a:lnSpc>
                          <a:spcPts val="1575"/>
                        </a:lnSpc>
                        <a:spcBef>
                          <a:spcPts val="0"/>
                        </a:spcBef>
                        <a:spcAft>
                          <a:spcPts val="0"/>
                        </a:spcAft>
                        <a:buClrTx/>
                        <a:buSzTx/>
                        <a:buFontTx/>
                        <a:buNone/>
                        <a:tabLst/>
                        <a:defRPr/>
                      </a:pPr>
                      <a:r>
                        <a:rPr lang="en-NZ" sz="3200" dirty="0" smtClean="0">
                          <a:effectLst/>
                          <a:latin typeface="Century Gothic" panose="020B0502020202020204" pitchFamily="34" charset="0"/>
                          <a:ea typeface="Calibri" panose="020F0502020204030204" pitchFamily="34" charset="0"/>
                          <a:cs typeface="Times New Roman" panose="02020603050405020304" pitchFamily="18" charset="0"/>
                        </a:rPr>
                        <a:t>9Maths?</a:t>
                      </a:r>
                    </a:p>
                  </a:txBody>
                  <a:tcPr marL="68580" marR="68580" marT="0" marB="0" anchor="ctr">
                    <a:solidFill>
                      <a:schemeClr val="accent5">
                        <a:lumMod val="20000"/>
                        <a:lumOff val="80000"/>
                      </a:schemeClr>
                    </a:solidFill>
                  </a:tcPr>
                </a:tc>
              </a:tr>
              <a:tr h="1953995">
                <a:tc>
                  <a:txBody>
                    <a:bodyPr/>
                    <a:lstStyle/>
                    <a:p>
                      <a:pPr marL="0" indent="0" algn="ctr">
                        <a:lnSpc>
                          <a:spcPct val="125000"/>
                        </a:lnSpc>
                        <a:spcAft>
                          <a:spcPts val="0"/>
                        </a:spcAft>
                      </a:pPr>
                      <a:r>
                        <a:rPr lang="en-NZ" sz="2800" b="0" dirty="0" smtClean="0">
                          <a:effectLst/>
                        </a:rPr>
                        <a:t>data collected from sample,  make inference</a:t>
                      </a:r>
                      <a:r>
                        <a:rPr lang="en-NZ" sz="2800" b="0" baseline="0" dirty="0" smtClean="0">
                          <a:effectLst/>
                        </a:rPr>
                        <a:t> about  population</a:t>
                      </a:r>
                      <a:endParaRPr lang="en-NZ"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lvl="0" indent="0" algn="ctr" defTabSz="457200" rtl="0" eaLnBrk="1" fontAlgn="auto" latinLnBrk="0" hangingPunct="1">
                        <a:lnSpc>
                          <a:spcPts val="1575"/>
                        </a:lnSpc>
                        <a:spcBef>
                          <a:spcPts val="0"/>
                        </a:spcBef>
                        <a:spcAft>
                          <a:spcPts val="0"/>
                        </a:spcAft>
                        <a:buClrTx/>
                        <a:buSzTx/>
                        <a:buFontTx/>
                        <a:buNone/>
                        <a:tabLst/>
                        <a:defRPr/>
                      </a:pPr>
                      <a:r>
                        <a:rPr lang="en-NZ" sz="3200" dirty="0" smtClean="0">
                          <a:effectLst/>
                          <a:latin typeface="Century Gothic" panose="020B0502020202020204" pitchFamily="34" charset="0"/>
                          <a:ea typeface="Calibri" panose="020F0502020204030204" pitchFamily="34" charset="0"/>
                          <a:cs typeface="Times New Roman" panose="02020603050405020304" pitchFamily="18" charset="0"/>
                        </a:rPr>
                        <a:t>9Maths?</a:t>
                      </a:r>
                    </a:p>
                  </a:txBody>
                  <a:tcPr marL="68580" marR="68580" marT="0" marB="0" anchor="ctr">
                    <a:solidFill>
                      <a:schemeClr val="accent5">
                        <a:lumMod val="20000"/>
                        <a:lumOff val="80000"/>
                      </a:schemeClr>
                    </a:solidFill>
                  </a:tcPr>
                </a:tc>
                <a:tc>
                  <a:txBody>
                    <a:bodyPr/>
                    <a:lstStyle/>
                    <a:p>
                      <a:pPr algn="ctr">
                        <a:lnSpc>
                          <a:spcPts val="1575"/>
                        </a:lnSpc>
                        <a:spcAft>
                          <a:spcPts val="0"/>
                        </a:spcAft>
                      </a:pPr>
                      <a:r>
                        <a:rPr lang="en-NZ" sz="3200" dirty="0" smtClean="0">
                          <a:effectLst/>
                          <a:latin typeface="Century Gothic" panose="020B0502020202020204" pitchFamily="34" charset="0"/>
                          <a:ea typeface="Calibri" panose="020F0502020204030204" pitchFamily="34" charset="0"/>
                          <a:cs typeface="Times New Roman" panose="02020603050405020304" pitchFamily="18" charset="0"/>
                        </a:rPr>
                        <a:t>10Maths</a:t>
                      </a:r>
                      <a:endParaRPr lang="en-NZ" sz="3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90930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Year 9</a:t>
            </a:r>
            <a:endParaRPr lang="en-NZ" dirty="0"/>
          </a:p>
        </p:txBody>
      </p:sp>
      <p:sp>
        <p:nvSpPr>
          <p:cNvPr id="3" name="Content Placeholder 2"/>
          <p:cNvSpPr>
            <a:spLocks noGrp="1"/>
          </p:cNvSpPr>
          <p:nvPr>
            <p:ph idx="1"/>
          </p:nvPr>
        </p:nvSpPr>
        <p:spPr>
          <a:xfrm>
            <a:off x="646112" y="1479177"/>
            <a:ext cx="10904912" cy="4827494"/>
          </a:xfrm>
        </p:spPr>
        <p:txBody>
          <a:bodyPr>
            <a:normAutofit lnSpcReduction="10000"/>
          </a:bodyPr>
          <a:lstStyle/>
          <a:p>
            <a:pPr>
              <a:spcAft>
                <a:spcPts val="600"/>
              </a:spcAft>
            </a:pPr>
            <a:r>
              <a:rPr lang="en-NZ" sz="3200" dirty="0" smtClean="0"/>
              <a:t>to focus </a:t>
            </a:r>
            <a:r>
              <a:rPr lang="en-NZ" sz="3200" dirty="0"/>
              <a:t>on 1 </a:t>
            </a:r>
            <a:r>
              <a:rPr lang="en-NZ" sz="3200" dirty="0" smtClean="0"/>
              <a:t>group of learners</a:t>
            </a:r>
          </a:p>
          <a:p>
            <a:pPr>
              <a:spcAft>
                <a:spcPts val="600"/>
              </a:spcAft>
            </a:pPr>
            <a:r>
              <a:rPr lang="en-NZ" sz="3200" dirty="0" smtClean="0"/>
              <a:t>what </a:t>
            </a:r>
            <a:r>
              <a:rPr lang="en-NZ" sz="3200" dirty="0"/>
              <a:t>they can see about that 1 group of </a:t>
            </a:r>
            <a:r>
              <a:rPr lang="en-NZ" sz="3200" dirty="0" smtClean="0"/>
              <a:t>learners</a:t>
            </a:r>
          </a:p>
          <a:p>
            <a:pPr>
              <a:spcAft>
                <a:spcPts val="600"/>
              </a:spcAft>
            </a:pPr>
            <a:r>
              <a:rPr lang="en-NZ" sz="3200" dirty="0"/>
              <a:t>w</a:t>
            </a:r>
            <a:r>
              <a:rPr lang="en-NZ" sz="3200" dirty="0" smtClean="0"/>
              <a:t>hat is “typical”</a:t>
            </a:r>
          </a:p>
          <a:p>
            <a:pPr>
              <a:spcAft>
                <a:spcPts val="600"/>
              </a:spcAft>
            </a:pPr>
            <a:r>
              <a:rPr lang="en-NZ" sz="3200" dirty="0" smtClean="0"/>
              <a:t>“I wonder what the typical number of letters in a Year 9 learner’s name is”</a:t>
            </a:r>
          </a:p>
          <a:p>
            <a:pPr>
              <a:spcAft>
                <a:spcPts val="600"/>
              </a:spcAft>
            </a:pPr>
            <a:r>
              <a:rPr lang="en-NZ" sz="3200" dirty="0" smtClean="0"/>
              <a:t>make </a:t>
            </a:r>
            <a:r>
              <a:rPr lang="en-NZ" sz="3200" dirty="0"/>
              <a:t>an inference about </a:t>
            </a:r>
            <a:r>
              <a:rPr lang="en-NZ" sz="3200" dirty="0" smtClean="0"/>
              <a:t>all </a:t>
            </a:r>
            <a:r>
              <a:rPr lang="en-NZ" sz="3200" dirty="0"/>
              <a:t>Year 9s in </a:t>
            </a:r>
            <a:r>
              <a:rPr lang="en-NZ" sz="3200" dirty="0" smtClean="0"/>
              <a:t>context</a:t>
            </a:r>
          </a:p>
          <a:p>
            <a:pPr>
              <a:spcAft>
                <a:spcPts val="600"/>
              </a:spcAft>
            </a:pPr>
            <a:r>
              <a:rPr lang="en-NZ" sz="3200" dirty="0" err="1" smtClean="0"/>
              <a:t>eg</a:t>
            </a:r>
            <a:r>
              <a:rPr lang="en-NZ" sz="3200" dirty="0"/>
              <a:t>. </a:t>
            </a:r>
            <a:r>
              <a:rPr lang="en-NZ" sz="3200" dirty="0" smtClean="0"/>
              <a:t>My </a:t>
            </a:r>
            <a:r>
              <a:rPr lang="en-NZ" sz="3200" dirty="0"/>
              <a:t>class is really sporty so our </a:t>
            </a:r>
            <a:r>
              <a:rPr lang="en-NZ" sz="3200" dirty="0" smtClean="0"/>
              <a:t>class’s results </a:t>
            </a:r>
            <a:r>
              <a:rPr lang="en-NZ" sz="3200" dirty="0"/>
              <a:t>will be better than </a:t>
            </a:r>
            <a:r>
              <a:rPr lang="en-NZ" sz="3200" dirty="0" smtClean="0"/>
              <a:t>the general Year 9 results</a:t>
            </a:r>
            <a:endParaRPr lang="en-NZ" sz="3200" dirty="0"/>
          </a:p>
          <a:p>
            <a:endParaRPr lang="en-NZ" dirty="0"/>
          </a:p>
        </p:txBody>
      </p:sp>
    </p:spTree>
    <p:extLst>
      <p:ext uri="{BB962C8B-B14F-4D97-AF65-F5344CB8AC3E}">
        <p14:creationId xmlns:p14="http://schemas.microsoft.com/office/powerpoint/2010/main" val="124801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17">
      <a:dk1>
        <a:sysClr val="windowText" lastClr="000000"/>
      </a:dk1>
      <a:lt1>
        <a:srgbClr val="000000"/>
      </a:lt1>
      <a:dk2>
        <a:srgbClr val="C3E6E9"/>
      </a:dk2>
      <a:lt2>
        <a:srgbClr val="B01513"/>
      </a:lt2>
      <a:accent1>
        <a:srgbClr val="B01513"/>
      </a:accent1>
      <a:accent2>
        <a:srgbClr val="E6B729"/>
      </a:accent2>
      <a:accent3>
        <a:srgbClr val="1C4B4F"/>
      </a:accent3>
      <a:accent4>
        <a:srgbClr val="6AAC90"/>
      </a:accent4>
      <a:accent5>
        <a:srgbClr val="54849A"/>
      </a:accent5>
      <a:accent6>
        <a:srgbClr val="9E5E9B"/>
      </a:accent6>
      <a:hlink>
        <a:srgbClr val="4F2F4D"/>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3330</TotalTime>
  <Words>703</Words>
  <Application>Microsoft Office PowerPoint</Application>
  <PresentationFormat>Widescreen</PresentationFormat>
  <Paragraphs>113</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Times New Roman</vt:lpstr>
      <vt:lpstr>Wingdings 3</vt:lpstr>
      <vt:lpstr>Ion</vt:lpstr>
      <vt:lpstr>Conducting statistical investigations to develop learner statistical thinking</vt:lpstr>
      <vt:lpstr>Introduction</vt:lpstr>
      <vt:lpstr>Rethinking Junior Statistics</vt:lpstr>
      <vt:lpstr>Key statistical concepts</vt:lpstr>
      <vt:lpstr>Senior learners need to be able to:</vt:lpstr>
      <vt:lpstr>PowerPoint Presentation</vt:lpstr>
      <vt:lpstr>Assessment task</vt:lpstr>
      <vt:lpstr>Teaching progression</vt:lpstr>
      <vt:lpstr>Year 9</vt:lpstr>
      <vt:lpstr>Year 10</vt:lpstr>
      <vt:lpstr>Teaching sequence</vt:lpstr>
      <vt:lpstr>Graphs - in Context</vt:lpstr>
      <vt:lpstr>Teaching Activity</vt:lpstr>
      <vt:lpstr>Teaching Activity</vt:lpstr>
      <vt:lpstr>Teaching Sequence</vt:lpstr>
      <vt:lpstr>Investigation conditions</vt:lpstr>
      <vt:lpstr>Choose a Question</vt:lpstr>
      <vt:lpstr>Questions</vt:lpstr>
      <vt:lpstr>9Maths: Data collection</vt:lpstr>
      <vt:lpstr>10Maths: Data Collection</vt:lpstr>
      <vt:lpstr>Analysis</vt:lpstr>
      <vt:lpstr>Conclusion</vt:lpstr>
      <vt:lpstr>Comments</vt:lpstr>
      <vt:lpstr>Probability</vt:lpstr>
      <vt:lpstr>Questions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dc:title>
  <dc:creator>Robyn Masanga</dc:creator>
  <cp:lastModifiedBy>Robyn Masanga</cp:lastModifiedBy>
  <cp:revision>47</cp:revision>
  <dcterms:created xsi:type="dcterms:W3CDTF">2016-11-20T23:18:17Z</dcterms:created>
  <dcterms:modified xsi:type="dcterms:W3CDTF">2016-12-04T20:01:50Z</dcterms:modified>
</cp:coreProperties>
</file>