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56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378" y="-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280149-54FC-460E-81C8-D11D6A6FA850}" type="datetimeFigureOut">
              <a:rPr lang="en-NZ" smtClean="0"/>
              <a:t>24/11/2016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7D448B-C84F-4B79-ACF4-2F32157F15C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37772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5BE25A-C2B1-4962-A3EB-6C87671D30DE}" type="slidenum">
              <a:rPr lang="en-NZ" smtClean="0"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66328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17B2B-0FDB-48D4-8643-D7B2D97E217D}" type="datetimeFigureOut">
              <a:rPr lang="en-NZ" smtClean="0"/>
              <a:t>24/11/2016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5A369-EB38-4E3C-89F0-D4FA7C3118E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31694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17B2B-0FDB-48D4-8643-D7B2D97E217D}" type="datetimeFigureOut">
              <a:rPr lang="en-NZ" smtClean="0"/>
              <a:t>24/11/2016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5A369-EB38-4E3C-89F0-D4FA7C3118E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23138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17B2B-0FDB-48D4-8643-D7B2D97E217D}" type="datetimeFigureOut">
              <a:rPr lang="en-NZ" smtClean="0"/>
              <a:t>24/11/2016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5A369-EB38-4E3C-89F0-D4FA7C3118E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63607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17B2B-0FDB-48D4-8643-D7B2D97E217D}" type="datetimeFigureOut">
              <a:rPr lang="en-NZ" smtClean="0"/>
              <a:t>24/11/2016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5A369-EB38-4E3C-89F0-D4FA7C3118E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38129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17B2B-0FDB-48D4-8643-D7B2D97E217D}" type="datetimeFigureOut">
              <a:rPr lang="en-NZ" smtClean="0"/>
              <a:t>24/11/2016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5A369-EB38-4E3C-89F0-D4FA7C3118E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25157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17B2B-0FDB-48D4-8643-D7B2D97E217D}" type="datetimeFigureOut">
              <a:rPr lang="en-NZ" smtClean="0"/>
              <a:t>24/11/2016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5A369-EB38-4E3C-89F0-D4FA7C3118E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04518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17B2B-0FDB-48D4-8643-D7B2D97E217D}" type="datetimeFigureOut">
              <a:rPr lang="en-NZ" smtClean="0"/>
              <a:t>24/11/2016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5A369-EB38-4E3C-89F0-D4FA7C3118E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92142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17B2B-0FDB-48D4-8643-D7B2D97E217D}" type="datetimeFigureOut">
              <a:rPr lang="en-NZ" smtClean="0"/>
              <a:t>24/11/2016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5A369-EB38-4E3C-89F0-D4FA7C3118E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75518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17B2B-0FDB-48D4-8643-D7B2D97E217D}" type="datetimeFigureOut">
              <a:rPr lang="en-NZ" smtClean="0"/>
              <a:t>24/11/2016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5A369-EB38-4E3C-89F0-D4FA7C3118E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70400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17B2B-0FDB-48D4-8643-D7B2D97E217D}" type="datetimeFigureOut">
              <a:rPr lang="en-NZ" smtClean="0"/>
              <a:t>24/11/2016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5A369-EB38-4E3C-89F0-D4FA7C3118E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13543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17B2B-0FDB-48D4-8643-D7B2D97E217D}" type="datetimeFigureOut">
              <a:rPr lang="en-NZ" smtClean="0"/>
              <a:t>24/11/2016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5A369-EB38-4E3C-89F0-D4FA7C3118E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06931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17B2B-0FDB-48D4-8643-D7B2D97E217D}" type="datetimeFigureOut">
              <a:rPr lang="en-NZ" smtClean="0"/>
              <a:t>24/11/2016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75A369-EB38-4E3C-89F0-D4FA7C3118E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60969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hs.uk/news/2013/11November/Pages/Even-afternoon-coffee-disrupts-sleep-study-finds.aspx" TargetMode="External"/><Relationship Id="rId2" Type="http://schemas.openxmlformats.org/officeDocument/2006/relationships/hyperlink" Target="http://www.nhs.uk/news/Pages/Newsglossary.aspx#Peerreview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thedailyblog.co.nz/author/martyn-bradbury/" TargetMode="Externa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utritionfoundation.org.nz/nutrition-facts/nutrition-a-z/Caffein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2515386" y="1844825"/>
            <a:ext cx="7010400" cy="1091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NZ" sz="3600" b="1" dirty="0">
                <a:solidFill>
                  <a:srgbClr val="04617B"/>
                </a:solidFill>
                <a:latin typeface="Times New Roman" pitchFamily="18" charset="0"/>
              </a:rPr>
              <a:t>Evaluate Statistically Based Reports ( AS 3.12)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6705600" y="914401"/>
            <a:ext cx="2012950" cy="258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endParaRPr lang="en-NZ" sz="14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1571910" y="4365104"/>
            <a:ext cx="7953876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r>
              <a:rPr lang="en-NZ" b="1" dirty="0" smtClean="0">
                <a:solidFill>
                  <a:prstClr val="black"/>
                </a:solidFill>
                <a:latin typeface="Arial" charset="0"/>
              </a:rPr>
              <a:t>	</a:t>
            </a:r>
            <a:r>
              <a:rPr lang="en-NZ" sz="2400" b="1" dirty="0" smtClean="0">
                <a:solidFill>
                  <a:prstClr val="black"/>
                </a:solidFill>
                <a:latin typeface="Arial" charset="0"/>
              </a:rPr>
              <a:t>	Dru </a:t>
            </a:r>
            <a:r>
              <a:rPr lang="en-NZ" sz="2400" b="1" dirty="0">
                <a:solidFill>
                  <a:prstClr val="black"/>
                </a:solidFill>
                <a:latin typeface="Arial" charset="0"/>
              </a:rPr>
              <a:t>Rose </a:t>
            </a:r>
            <a:r>
              <a:rPr lang="en-NZ" sz="2400" dirty="0">
                <a:solidFill>
                  <a:prstClr val="black"/>
                </a:solidFill>
                <a:latin typeface="Arial" charset="0"/>
              </a:rPr>
              <a:t>(Westlake Girls High </a:t>
            </a:r>
            <a:r>
              <a:rPr lang="en-NZ" sz="2400" dirty="0" smtClean="0">
                <a:solidFill>
                  <a:prstClr val="black"/>
                </a:solidFill>
                <a:latin typeface="Arial" charset="0"/>
              </a:rPr>
              <a:t>School) </a:t>
            </a:r>
            <a:endParaRPr lang="en-NZ" sz="2400" b="1" dirty="0">
              <a:solidFill>
                <a:prstClr val="black"/>
              </a:solidFill>
              <a:latin typeface="Arial" charset="0"/>
            </a:endParaRPr>
          </a:p>
          <a:p>
            <a:pPr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endParaRPr lang="en-NZ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63752" y="3188296"/>
            <a:ext cx="43204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400" dirty="0">
                <a:latin typeface="Comic Sans MS" pitchFamily="66" charset="0"/>
              </a:rPr>
              <a:t>Workshop </a:t>
            </a:r>
            <a:r>
              <a:rPr lang="en-NZ" sz="4400" dirty="0" smtClean="0">
                <a:latin typeface="Comic Sans MS" pitchFamily="66" charset="0"/>
              </a:rPr>
              <a:t>3C</a:t>
            </a:r>
            <a:endParaRPr lang="en-NZ" sz="4400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9610" y="940160"/>
            <a:ext cx="98619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3200" dirty="0" smtClean="0">
                <a:latin typeface="Comic Sans MS" panose="030F0702030302020204" pitchFamily="66" charset="0"/>
              </a:rPr>
              <a:t>Auckland University Statistics Teachers Day 2016</a:t>
            </a:r>
            <a:endParaRPr lang="en-NZ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015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7504" y="790128"/>
            <a:ext cx="10515600" cy="1325563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Comic Sans MS" panose="030F0702030302020204" pitchFamily="66" charset="0"/>
              </a:rPr>
              <a:t>What is the scope of the conclusion that can be drawn from a properly designed experiment? </a:t>
            </a:r>
            <a:endParaRPr lang="en-NZ" sz="28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7504" y="2115691"/>
            <a:ext cx="10515600" cy="453934"/>
          </a:xfrm>
        </p:spPr>
        <p:txBody>
          <a:bodyPr>
            <a:normAutofit fontScale="25000" lnSpcReduction="20000"/>
          </a:bodyPr>
          <a:lstStyle/>
          <a:p>
            <a:r>
              <a:rPr lang="en-US" sz="96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That the amount of caffeine administered </a:t>
            </a:r>
            <a:r>
              <a:rPr lang="en-US" sz="9600" dirty="0">
                <a:solidFill>
                  <a:srgbClr val="FF0000"/>
                </a:solidFill>
                <a:latin typeface="Comic Sans MS" panose="030F0702030302020204" pitchFamily="66" charset="0"/>
              </a:rPr>
              <a:t>CAUSED</a:t>
            </a:r>
            <a:r>
              <a:rPr lang="en-US" sz="96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 the measured response (hours and quality of sleep)</a:t>
            </a:r>
            <a:endParaRPr lang="en-NZ" sz="9600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endParaRPr lang="en-NZ" dirty="0"/>
          </a:p>
        </p:txBody>
      </p:sp>
      <p:sp>
        <p:nvSpPr>
          <p:cNvPr id="4" name="Rectangle 3"/>
          <p:cNvSpPr/>
          <p:nvPr/>
        </p:nvSpPr>
        <p:spPr>
          <a:xfrm>
            <a:off x="838200" y="233949"/>
            <a:ext cx="103149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2000" dirty="0">
                <a:latin typeface="Comic Sans MS" panose="030F0702030302020204" pitchFamily="66" charset="0"/>
              </a:rPr>
              <a:t>A: </a:t>
            </a:r>
            <a:r>
              <a:rPr lang="en-NZ" sz="2000" dirty="0">
                <a:solidFill>
                  <a:srgbClr val="7030A0"/>
                </a:solidFill>
                <a:latin typeface="Comic Sans MS" panose="030F0702030302020204" pitchFamily="66" charset="0"/>
              </a:rPr>
              <a:t>The difference between Observational and Experimental studies</a:t>
            </a:r>
            <a:endParaRPr lang="en-NZ" sz="2000" dirty="0"/>
          </a:p>
        </p:txBody>
      </p:sp>
      <p:sp>
        <p:nvSpPr>
          <p:cNvPr id="5" name="Rectangle 4"/>
          <p:cNvSpPr/>
          <p:nvPr/>
        </p:nvSpPr>
        <p:spPr>
          <a:xfrm>
            <a:off x="822101" y="2935241"/>
            <a:ext cx="12474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Comic Sans MS" panose="030F0702030302020204" pitchFamily="66" charset="0"/>
                <a:ea typeface="Times New Roman" panose="02020603050405020304" pitchFamily="18" charset="0"/>
              </a:rPr>
              <a:t>Why ?</a:t>
            </a:r>
            <a:endParaRPr lang="en-NZ" sz="28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08497" y="3458461"/>
            <a:ext cx="1017431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Random allocation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of participants should have enabled the only difference between the treatment and control groups to be the treatment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i.e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 the amount of caffeine administered</a:t>
            </a:r>
            <a:endParaRPr lang="en-NZ" sz="2400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 </a:t>
            </a:r>
            <a:endParaRPr lang="en-NZ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575005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2095"/>
            <a:ext cx="10515600" cy="587912"/>
          </a:xfrm>
        </p:spPr>
        <p:txBody>
          <a:bodyPr>
            <a:normAutofit/>
          </a:bodyPr>
          <a:lstStyle/>
          <a:p>
            <a:r>
              <a:rPr lang="en-NZ" sz="2400" dirty="0" smtClean="0">
                <a:latin typeface="Comic Sans MS" panose="030F0702030302020204" pitchFamily="66" charset="0"/>
              </a:rPr>
              <a:t>A:</a:t>
            </a:r>
            <a:r>
              <a:rPr lang="en-NZ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The </a:t>
            </a:r>
            <a:r>
              <a:rPr lang="en-NZ" sz="2400" dirty="0">
                <a:solidFill>
                  <a:srgbClr val="7030A0"/>
                </a:solidFill>
                <a:latin typeface="Comic Sans MS" panose="030F0702030302020204" pitchFamily="66" charset="0"/>
              </a:rPr>
              <a:t>difference between Observational and Experimental studies</a:t>
            </a:r>
            <a:endParaRPr lang="en-NZ" sz="24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50007"/>
            <a:ext cx="10515600" cy="4481847"/>
          </a:xfrm>
        </p:spPr>
        <p:txBody>
          <a:bodyPr/>
          <a:lstStyle/>
          <a:p>
            <a:pPr marL="0" indent="0">
              <a:buNone/>
            </a:pPr>
            <a:r>
              <a:rPr lang="en-NZ" u="sng" dirty="0">
                <a:latin typeface="Comic Sans MS" panose="030F0702030302020204" pitchFamily="66" charset="0"/>
              </a:rPr>
              <a:t>Task </a:t>
            </a:r>
            <a:r>
              <a:rPr lang="en-NZ" u="sng" dirty="0" smtClean="0">
                <a:latin typeface="Comic Sans MS" panose="030F0702030302020204" pitchFamily="66" charset="0"/>
              </a:rPr>
              <a:t>3</a:t>
            </a:r>
            <a:r>
              <a:rPr lang="en-NZ" dirty="0" smtClean="0">
                <a:latin typeface="Comic Sans MS" panose="030F0702030302020204" pitchFamily="66" charset="0"/>
              </a:rPr>
              <a:t>: </a:t>
            </a:r>
            <a:r>
              <a:rPr lang="en-NZ" sz="2400" dirty="0" smtClean="0">
                <a:latin typeface="Comic Sans MS" panose="030F0702030302020204" pitchFamily="66" charset="0"/>
              </a:rPr>
              <a:t>Look at an actual study carried out by a research team. </a:t>
            </a:r>
          </a:p>
          <a:p>
            <a:pPr marL="0" indent="0">
              <a:buNone/>
            </a:pPr>
            <a:endParaRPr lang="en-NZ" sz="2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mic Sans MS" panose="030F0702030302020204" pitchFamily="66" charset="0"/>
              </a:rPr>
              <a:t>Report A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is an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extract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from the actual study report, written by the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researchers:</a:t>
            </a:r>
          </a:p>
          <a:p>
            <a:pPr marL="0" indent="0">
              <a:buNone/>
            </a:pPr>
            <a:r>
              <a:rPr lang="en-US" sz="2400" dirty="0"/>
              <a:t>published in the </a:t>
            </a:r>
            <a:r>
              <a:rPr lang="en-US" sz="2400" dirty="0">
                <a:hlinkClick r:id="rId2"/>
              </a:rPr>
              <a:t>peer-reviewed</a:t>
            </a:r>
            <a:r>
              <a:rPr lang="en-US" sz="2400" dirty="0"/>
              <a:t> Journal of Clinical Sleep Medicine: </a:t>
            </a:r>
            <a:r>
              <a:rPr lang="en-US" sz="2400" i="1" dirty="0"/>
              <a:t>Vol. 9, No. 11, 2013</a:t>
            </a:r>
            <a:r>
              <a:rPr lang="en-US" sz="2400" dirty="0"/>
              <a:t>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b="1" dirty="0">
                <a:latin typeface="Comic Sans MS" panose="030F0702030302020204" pitchFamily="66" charset="0"/>
              </a:rPr>
              <a:t>Report B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is an extract from an on-line news report about the same study.</a:t>
            </a:r>
            <a:endParaRPr lang="en-NZ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NZ" sz="2400" dirty="0"/>
              <a:t> </a:t>
            </a:r>
            <a:r>
              <a:rPr lang="en-US" sz="2400" u="sng" dirty="0">
                <a:hlinkClick r:id="rId3"/>
              </a:rPr>
              <a:t>http://www.nhs.uk/news/2013/11November/Pages/Even-afternoon-coffee-disrupts-sleep-study-finds.aspx</a:t>
            </a:r>
            <a:endParaRPr lang="en-NZ" sz="2400" dirty="0" smtClean="0"/>
          </a:p>
          <a:p>
            <a:pPr marL="0" indent="0">
              <a:buNone/>
            </a:pPr>
            <a:r>
              <a:rPr lang="en-US" sz="2400" dirty="0" smtClean="0"/>
              <a:t> Students are asked to read </a:t>
            </a:r>
            <a:r>
              <a:rPr lang="en-US" sz="2400" b="1" dirty="0"/>
              <a:t>Report A</a:t>
            </a:r>
            <a:r>
              <a:rPr lang="en-US" sz="2400" dirty="0"/>
              <a:t> and </a:t>
            </a:r>
            <a:r>
              <a:rPr lang="en-US" sz="2400" b="1" dirty="0"/>
              <a:t>Report B</a:t>
            </a:r>
            <a:r>
              <a:rPr lang="en-US" sz="2400" dirty="0"/>
              <a:t> </a:t>
            </a:r>
            <a:r>
              <a:rPr lang="en-US" sz="2400" dirty="0" smtClean="0"/>
              <a:t> and </a:t>
            </a:r>
            <a:r>
              <a:rPr lang="en-US" sz="2400" dirty="0"/>
              <a:t>then answer the  </a:t>
            </a:r>
            <a:r>
              <a:rPr lang="en-US" sz="2400" dirty="0" smtClean="0"/>
              <a:t> questions</a:t>
            </a:r>
            <a:r>
              <a:rPr lang="en-US" sz="2400" dirty="0"/>
              <a:t>.</a:t>
            </a:r>
            <a:endParaRPr lang="en-NZ" sz="2400" dirty="0"/>
          </a:p>
          <a:p>
            <a:pPr marL="0" indent="0">
              <a:buNone/>
            </a:pPr>
            <a:endParaRPr lang="en-NZ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65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0303"/>
            <a:ext cx="10515600" cy="6555347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NZ" dirty="0" smtClean="0"/>
              <a:t>This study has both an </a:t>
            </a:r>
            <a:r>
              <a:rPr lang="en-NZ" dirty="0" smtClean="0">
                <a:solidFill>
                  <a:schemeClr val="accent1">
                    <a:lumMod val="75000"/>
                  </a:schemeClr>
                </a:solidFill>
              </a:rPr>
              <a:t>experimental</a:t>
            </a:r>
            <a:r>
              <a:rPr lang="en-NZ" dirty="0" smtClean="0"/>
              <a:t> and </a:t>
            </a:r>
            <a:r>
              <a:rPr lang="en-NZ" dirty="0" smtClean="0">
                <a:solidFill>
                  <a:schemeClr val="accent1">
                    <a:lumMod val="75000"/>
                  </a:schemeClr>
                </a:solidFill>
              </a:rPr>
              <a:t>observational</a:t>
            </a:r>
            <a:r>
              <a:rPr lang="en-NZ" dirty="0" smtClean="0"/>
              <a:t> component</a:t>
            </a:r>
          </a:p>
          <a:p>
            <a:pPr marL="0" lvl="0" indent="0">
              <a:buNone/>
            </a:pPr>
            <a:r>
              <a:rPr lang="en-NZ" dirty="0" smtClean="0">
                <a:solidFill>
                  <a:srgbClr val="00B050"/>
                </a:solidFill>
              </a:rPr>
              <a:t>The </a:t>
            </a:r>
            <a:r>
              <a:rPr lang="en-NZ" dirty="0" smtClean="0">
                <a:solidFill>
                  <a:srgbClr val="0070C0"/>
                </a:solidFill>
              </a:rPr>
              <a:t>questions</a:t>
            </a:r>
            <a:r>
              <a:rPr lang="en-NZ" dirty="0" smtClean="0">
                <a:solidFill>
                  <a:srgbClr val="00B050"/>
                </a:solidFill>
              </a:rPr>
              <a:t> are similar to those asked in a </a:t>
            </a:r>
            <a:r>
              <a:rPr lang="en-NZ" dirty="0" smtClean="0">
                <a:solidFill>
                  <a:srgbClr val="0070C0"/>
                </a:solidFill>
              </a:rPr>
              <a:t>typical exam </a:t>
            </a:r>
            <a:r>
              <a:rPr lang="en-NZ" dirty="0" smtClean="0">
                <a:solidFill>
                  <a:srgbClr val="00B050"/>
                </a:solidFill>
              </a:rPr>
              <a:t>question</a:t>
            </a:r>
          </a:p>
          <a:p>
            <a:r>
              <a:rPr lang="en-US" sz="2400" dirty="0">
                <a:latin typeface="Comic Sans MS" panose="030F0702030302020204" pitchFamily="66" charset="0"/>
              </a:rPr>
              <a:t>observational study or an experiment?  </a:t>
            </a:r>
            <a:r>
              <a:rPr lang="en-US" sz="2400" dirty="0" smtClean="0">
                <a:latin typeface="Comic Sans MS" panose="030F0702030302020204" pitchFamily="66" charset="0"/>
              </a:rPr>
              <a:t> State evidence from report A</a:t>
            </a:r>
          </a:p>
          <a:p>
            <a:r>
              <a:rPr lang="en-US" sz="2400" dirty="0">
                <a:latin typeface="Comic Sans MS" panose="030F0702030302020204" pitchFamily="66" charset="0"/>
              </a:rPr>
              <a:t>Who were the participants and how were they selected?</a:t>
            </a:r>
            <a:endParaRPr lang="en-NZ" sz="2400" dirty="0">
              <a:latin typeface="Comic Sans MS" panose="030F0702030302020204" pitchFamily="66" charset="0"/>
            </a:endParaRPr>
          </a:p>
          <a:p>
            <a:r>
              <a:rPr lang="en-US" sz="2400" dirty="0" smtClean="0">
                <a:latin typeface="Comic Sans MS" panose="030F0702030302020204" pitchFamily="66" charset="0"/>
              </a:rPr>
              <a:t>“</a:t>
            </a:r>
            <a:r>
              <a:rPr lang="en-US" sz="2400" dirty="0">
                <a:latin typeface="Comic Sans MS" panose="030F0702030302020204" pitchFamily="66" charset="0"/>
              </a:rPr>
              <a:t>double blind”. What does this mean and why was it important?</a:t>
            </a:r>
            <a:endParaRPr lang="en-NZ" sz="2400" dirty="0">
              <a:latin typeface="Comic Sans MS" panose="030F0702030302020204" pitchFamily="66" charset="0"/>
            </a:endParaRPr>
          </a:p>
          <a:p>
            <a:r>
              <a:rPr lang="en-NZ" sz="2400" dirty="0" smtClean="0">
                <a:latin typeface="Comic Sans MS" panose="030F0702030302020204" pitchFamily="66" charset="0"/>
              </a:rPr>
              <a:t>Identify the explanatory and response variables</a:t>
            </a:r>
          </a:p>
          <a:p>
            <a:r>
              <a:rPr lang="en-NZ" sz="2400" dirty="0" smtClean="0">
                <a:latin typeface="Comic Sans MS" panose="030F0702030302020204" pitchFamily="66" charset="0"/>
              </a:rPr>
              <a:t>Participants were asked to keep a diary of their usual routines. Why?</a:t>
            </a:r>
          </a:p>
          <a:p>
            <a:r>
              <a:rPr lang="en-NZ" sz="2400" dirty="0" smtClean="0">
                <a:latin typeface="Comic Sans MS" panose="030F0702030302020204" pitchFamily="66" charset="0"/>
              </a:rPr>
              <a:t>No difference across treatment conditions for the baseline measures: Why?</a:t>
            </a:r>
          </a:p>
          <a:p>
            <a:r>
              <a:rPr lang="en-US" sz="2400" dirty="0">
                <a:latin typeface="Comic Sans MS" panose="030F0702030302020204" pitchFamily="66" charset="0"/>
              </a:rPr>
              <a:t>People with certain conditions were </a:t>
            </a:r>
            <a:r>
              <a:rPr lang="en-US" sz="2400" dirty="0" smtClean="0">
                <a:latin typeface="Comic Sans MS" panose="030F0702030302020204" pitchFamily="66" charset="0"/>
              </a:rPr>
              <a:t>excluded. Who? and Why?</a:t>
            </a:r>
          </a:p>
          <a:p>
            <a:r>
              <a:rPr lang="en-US" sz="2400" dirty="0" smtClean="0">
                <a:latin typeface="Comic Sans MS" panose="030F0702030302020204" pitchFamily="66" charset="0"/>
              </a:rPr>
              <a:t>When taken 3 </a:t>
            </a:r>
            <a:r>
              <a:rPr lang="en-US" sz="2400" dirty="0" err="1" smtClean="0">
                <a:latin typeface="Comic Sans MS" panose="030F0702030302020204" pitchFamily="66" charset="0"/>
              </a:rPr>
              <a:t>hrs</a:t>
            </a:r>
            <a:r>
              <a:rPr lang="en-US" sz="2400" dirty="0" smtClean="0">
                <a:latin typeface="Comic Sans MS" panose="030F0702030302020204" pitchFamily="66" charset="0"/>
              </a:rPr>
              <a:t> before bed, caffeine significantly reduced total sleep time and </a:t>
            </a:r>
            <a:r>
              <a:rPr lang="en-US" sz="2400" dirty="0" smtClean="0">
                <a:latin typeface="Comic Sans MS" panose="030F0702030302020204" pitchFamily="66" charset="0"/>
              </a:rPr>
              <a:t>increased time </a:t>
            </a:r>
            <a:r>
              <a:rPr lang="en-US" sz="2400" dirty="0" smtClean="0">
                <a:latin typeface="Comic Sans MS" panose="030F0702030302020204" pitchFamily="66" charset="0"/>
              </a:rPr>
              <a:t>taken to fall asleep.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Use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Table 2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in report A to explain the evidence which supports these conclusions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.</a:t>
            </a:r>
          </a:p>
          <a:p>
            <a:r>
              <a:rPr lang="en-US" sz="2400" dirty="0" smtClean="0">
                <a:latin typeface="Comic Sans MS" panose="030F0702030302020204" pitchFamily="66" charset="0"/>
              </a:rPr>
              <a:t>Limitations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: small size, narrow group . </a:t>
            </a:r>
            <a:r>
              <a:rPr lang="en-US" sz="2400" dirty="0" smtClean="0">
                <a:latin typeface="Comic Sans MS" panose="030F0702030302020204" pitchFamily="66" charset="0"/>
              </a:rPr>
              <a:t>Suggest improvements.</a:t>
            </a:r>
          </a:p>
          <a:p>
            <a:r>
              <a:rPr lang="en-US" sz="2400" dirty="0" smtClean="0">
                <a:latin typeface="Comic Sans MS" panose="030F0702030302020204" pitchFamily="66" charset="0"/>
              </a:rPr>
              <a:t>Suggest potential confounding variables</a:t>
            </a:r>
            <a:endParaRPr lang="en-NZ" sz="2400" dirty="0">
              <a:latin typeface="Comic Sans MS" panose="030F0702030302020204" pitchFamily="66" charset="0"/>
            </a:endParaRPr>
          </a:p>
          <a:p>
            <a:endParaRPr lang="en-NZ" sz="24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221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6787"/>
            <a:ext cx="10515600" cy="381850"/>
          </a:xfrm>
        </p:spPr>
        <p:txBody>
          <a:bodyPr>
            <a:noAutofit/>
          </a:bodyPr>
          <a:lstStyle/>
          <a:p>
            <a:r>
              <a:rPr lang="en-NZ" sz="2800" dirty="0" smtClean="0">
                <a:latin typeface="Comic Sans MS" panose="030F0702030302020204" pitchFamily="66" charset="0"/>
              </a:rPr>
              <a:t>Activity B:</a:t>
            </a:r>
            <a:r>
              <a:rPr lang="en-NZ" sz="28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 Margin of error and the 3 rules of thumb</a:t>
            </a:r>
            <a:r>
              <a:rPr lang="en-NZ" sz="2800" dirty="0" smtClean="0">
                <a:latin typeface="Comic Sans MS" panose="030F0702030302020204" pitchFamily="66" charset="0"/>
              </a:rPr>
              <a:t> </a:t>
            </a:r>
            <a:endParaRPr lang="en-NZ" sz="2800" dirty="0">
              <a:latin typeface="Comic Sans MS" panose="030F0702030302020204" pitchFamily="66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7381875" y="1990725"/>
            <a:ext cx="2733675" cy="676275"/>
            <a:chOff x="0" y="0"/>
            <a:chExt cx="2733675" cy="676275"/>
          </a:xfrm>
        </p:grpSpPr>
        <p:sp>
          <p:nvSpPr>
            <p:cNvPr id="5" name="Flowchart: Alternate Process 4"/>
            <p:cNvSpPr/>
            <p:nvPr/>
          </p:nvSpPr>
          <p:spPr>
            <a:xfrm>
              <a:off x="0" y="0"/>
              <a:ext cx="2638425" cy="676275"/>
            </a:xfrm>
            <a:prstGeom prst="flowChartAlternate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NZ"/>
            </a:p>
          </p:txBody>
        </p:sp>
        <p:sp>
          <p:nvSpPr>
            <p:cNvPr id="6" name="Text Box 2"/>
            <p:cNvSpPr txBox="1">
              <a:spLocks noChangeArrowheads="1"/>
            </p:cNvSpPr>
            <p:nvPr/>
          </p:nvSpPr>
          <p:spPr bwMode="auto">
            <a:xfrm>
              <a:off x="76200" y="161925"/>
              <a:ext cx="2657475" cy="32385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NZ" sz="14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Comparison </a:t>
              </a:r>
              <a:r>
                <a:rPr lang="en-NZ" sz="14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between</a:t>
              </a:r>
              <a:r>
                <a:rPr lang="en-NZ" sz="14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NZ" sz="14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  <a:r>
                <a:rPr lang="en-NZ" sz="14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groups</a:t>
              </a:r>
              <a:endParaRPr lang="en-NZ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NZ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4695825" y="2009775"/>
            <a:ext cx="2333625" cy="676275"/>
            <a:chOff x="0" y="0"/>
            <a:chExt cx="2333625" cy="676275"/>
          </a:xfrm>
        </p:grpSpPr>
        <p:sp>
          <p:nvSpPr>
            <p:cNvPr id="8" name="Flowchart: Alternate Process 7"/>
            <p:cNvSpPr/>
            <p:nvPr/>
          </p:nvSpPr>
          <p:spPr>
            <a:xfrm>
              <a:off x="0" y="0"/>
              <a:ext cx="2333625" cy="676275"/>
            </a:xfrm>
            <a:prstGeom prst="flowChartAlternate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NZ"/>
            </a:p>
          </p:txBody>
        </p:sp>
        <p:sp>
          <p:nvSpPr>
            <p:cNvPr id="9" name="Text Box 2"/>
            <p:cNvSpPr txBox="1">
              <a:spLocks noChangeArrowheads="1"/>
            </p:cNvSpPr>
            <p:nvPr/>
          </p:nvSpPr>
          <p:spPr bwMode="auto">
            <a:xfrm>
              <a:off x="19050" y="142875"/>
              <a:ext cx="2276475" cy="409575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NZ" sz="14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Comparison </a:t>
              </a:r>
              <a:r>
                <a:rPr lang="en-NZ" sz="14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within</a:t>
              </a:r>
              <a:r>
                <a:rPr lang="en-NZ" sz="14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NZ" sz="14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r>
                <a:rPr lang="en-NZ" sz="14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group</a:t>
              </a:r>
              <a:endParaRPr lang="en-NZ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NZ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</p:grp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7628986" y="4749944"/>
            <a:ext cx="1724025" cy="600075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NZ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perc</a:t>
            </a:r>
            <a:r>
              <a:rPr kumimoji="0" lang="en-NZ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pt. </a:t>
            </a:r>
            <a:r>
              <a:rPr kumimoji="0" lang="en-NZ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difference</a:t>
            </a:r>
            <a:r>
              <a:rPr kumimoji="0" lang="en-NZ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± margin of error</a:t>
            </a:r>
            <a:endParaRPr kumimoji="0" lang="en-NZ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711854" y="5923812"/>
            <a:ext cx="1524000" cy="40957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Make a judgement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Text Box 61"/>
          <p:cNvSpPr txBox="1">
            <a:spLocks noChangeArrowheads="1"/>
          </p:cNvSpPr>
          <p:nvPr/>
        </p:nvSpPr>
        <p:spPr bwMode="auto">
          <a:xfrm>
            <a:off x="571501" y="3940175"/>
            <a:ext cx="1876425" cy="60007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Calculate the</a:t>
            </a:r>
            <a:endParaRPr kumimoji="0" lang="en-US" alt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margin of error, as a %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918626" y="2777490"/>
            <a:ext cx="1371600" cy="60007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Determine </a:t>
            </a: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sample size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Text Box 62"/>
          <p:cNvSpPr txBox="1">
            <a:spLocks noChangeArrowheads="1"/>
          </p:cNvSpPr>
          <p:nvPr/>
        </p:nvSpPr>
        <p:spPr bwMode="auto">
          <a:xfrm>
            <a:off x="871538" y="4731935"/>
            <a:ext cx="1466850" cy="98107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Draw</a:t>
            </a: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Calculate CI and interpret it in words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5876924" y="5581650"/>
            <a:ext cx="3048000" cy="981075"/>
            <a:chOff x="-885369" y="-419100"/>
            <a:chExt cx="3476625" cy="981075"/>
          </a:xfrm>
        </p:grpSpPr>
        <p:sp>
          <p:nvSpPr>
            <p:cNvPr id="16" name="Flowchart: Decision 15"/>
            <p:cNvSpPr/>
            <p:nvPr/>
          </p:nvSpPr>
          <p:spPr>
            <a:xfrm>
              <a:off x="-885369" y="-419100"/>
              <a:ext cx="3476625" cy="981075"/>
            </a:xfrm>
            <a:prstGeom prst="flowChartDecisi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NZ"/>
            </a:p>
          </p:txBody>
        </p:sp>
        <p:sp>
          <p:nvSpPr>
            <p:cNvPr id="17" name="Text Box 2"/>
            <p:cNvSpPr txBox="1">
              <a:spLocks noChangeArrowheads="1"/>
            </p:cNvSpPr>
            <p:nvPr/>
          </p:nvSpPr>
          <p:spPr bwMode="auto">
            <a:xfrm>
              <a:off x="-278894" y="-70154"/>
              <a:ext cx="2263675" cy="409575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NZ" sz="1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Both</a:t>
              </a:r>
              <a:r>
                <a:rPr lang="en-NZ" sz="1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limits </a:t>
              </a:r>
              <a:r>
                <a:rPr lang="en-NZ" sz="1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positive ?</a:t>
              </a:r>
              <a:endParaRPr lang="en-NZ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NZ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</p:grpSp>
      <p:cxnSp>
        <p:nvCxnSpPr>
          <p:cNvPr id="18" name="Straight Arrow Connector 17"/>
          <p:cNvCxnSpPr/>
          <p:nvPr/>
        </p:nvCxnSpPr>
        <p:spPr>
          <a:xfrm>
            <a:off x="8553450" y="2676525"/>
            <a:ext cx="0" cy="36195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8605837" y="4530702"/>
            <a:ext cx="0" cy="28575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381777" y="5372100"/>
            <a:ext cx="0" cy="200025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1942563" y="571500"/>
            <a:ext cx="7772400" cy="5991225"/>
            <a:chOff x="0" y="0"/>
            <a:chExt cx="7772400" cy="5991225"/>
          </a:xfrm>
        </p:grpSpPr>
        <p:grpSp>
          <p:nvGrpSpPr>
            <p:cNvPr id="22" name="Group 21"/>
            <p:cNvGrpSpPr/>
            <p:nvPr/>
          </p:nvGrpSpPr>
          <p:grpSpPr>
            <a:xfrm>
              <a:off x="0" y="0"/>
              <a:ext cx="7772400" cy="5991225"/>
              <a:chOff x="0" y="0"/>
              <a:chExt cx="7772400" cy="5991225"/>
            </a:xfrm>
          </p:grpSpPr>
          <p:grpSp>
            <p:nvGrpSpPr>
              <p:cNvPr id="25" name="Group 24"/>
              <p:cNvGrpSpPr/>
              <p:nvPr/>
            </p:nvGrpSpPr>
            <p:grpSpPr>
              <a:xfrm>
                <a:off x="485775" y="5010150"/>
                <a:ext cx="1847850" cy="981075"/>
                <a:chOff x="0" y="0"/>
                <a:chExt cx="2057400" cy="981075"/>
              </a:xfrm>
            </p:grpSpPr>
            <p:sp>
              <p:nvSpPr>
                <p:cNvPr id="64" name="Flowchart: Decision 63"/>
                <p:cNvSpPr/>
                <p:nvPr/>
              </p:nvSpPr>
              <p:spPr>
                <a:xfrm>
                  <a:off x="0" y="0"/>
                  <a:ext cx="2057400" cy="981075"/>
                </a:xfrm>
                <a:prstGeom prst="flowChartDecision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NZ"/>
                </a:p>
              </p:txBody>
            </p:sp>
            <p:sp>
              <p:nvSpPr>
                <p:cNvPr id="65" name="Text Box 2"/>
                <p:cNvSpPr txBox="1">
                  <a:spLocks noChangeArrowheads="1"/>
                </p:cNvSpPr>
                <p:nvPr/>
              </p:nvSpPr>
              <p:spPr bwMode="auto">
                <a:xfrm>
                  <a:off x="428625" y="161925"/>
                  <a:ext cx="1363646" cy="666750"/>
                </a:xfrm>
                <a:prstGeom prst="rect">
                  <a:avLst/>
                </a:prstGeom>
                <a:solidFill>
                  <a:srgbClr val="FFFFFF">
                    <a:alpha val="0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NZ" sz="1200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     Does CI</a:t>
                  </a:r>
                  <a:endParaRPr lang="en-NZ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NZ" sz="1200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capture claim?</a:t>
                  </a:r>
                  <a:endParaRPr lang="en-NZ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26" name="Group 25"/>
              <p:cNvGrpSpPr/>
              <p:nvPr/>
            </p:nvGrpSpPr>
            <p:grpSpPr>
              <a:xfrm>
                <a:off x="0" y="0"/>
                <a:ext cx="7772400" cy="4810125"/>
                <a:chOff x="0" y="0"/>
                <a:chExt cx="7772400" cy="4810125"/>
              </a:xfrm>
            </p:grpSpPr>
            <p:sp>
              <p:nvSpPr>
                <p:cNvPr id="27" name="Text Box 2"/>
                <p:cNvSpPr txBox="1">
                  <a:spLocks noChangeArrowheads="1"/>
                </p:cNvSpPr>
                <p:nvPr/>
              </p:nvSpPr>
              <p:spPr bwMode="auto">
                <a:xfrm>
                  <a:off x="638175" y="4210050"/>
                  <a:ext cx="1485900" cy="600075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ctr" anchorCtr="0"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NZ" sz="1400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Poll % ± MoE</a:t>
                  </a:r>
                  <a:endParaRPr lang="en-NZ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8" name="Text Box 2"/>
                <p:cNvSpPr txBox="1">
                  <a:spLocks noChangeArrowheads="1"/>
                </p:cNvSpPr>
                <p:nvPr/>
              </p:nvSpPr>
              <p:spPr bwMode="auto">
                <a:xfrm>
                  <a:off x="3181350" y="4210050"/>
                  <a:ext cx="1638300" cy="600075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ctr" anchorCtr="0"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NZ" sz="1400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perc. pt. </a:t>
                  </a:r>
                  <a:r>
                    <a:rPr lang="en-NZ" sz="1400" b="1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difference</a:t>
                  </a:r>
                  <a:r>
                    <a:rPr lang="en-NZ" sz="1400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 ± margin of error</a:t>
                  </a:r>
                  <a:endParaRPr lang="en-NZ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grpSp>
              <p:nvGrpSpPr>
                <p:cNvPr id="29" name="Group 28"/>
                <p:cNvGrpSpPr/>
                <p:nvPr/>
              </p:nvGrpSpPr>
              <p:grpSpPr>
                <a:xfrm>
                  <a:off x="0" y="0"/>
                  <a:ext cx="7772400" cy="3943350"/>
                  <a:chOff x="0" y="0"/>
                  <a:chExt cx="7772400" cy="3943350"/>
                </a:xfrm>
              </p:grpSpPr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32" name="Text Box 2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828675" y="3200400"/>
                        <a:ext cx="828675" cy="65722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254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rot="0" vert="horz" wrap="square" lIns="91440" tIns="45720" rIns="91440" bIns="45720" anchor="t" anchorCtr="0">
                        <a:noAutofit/>
                      </a:bodyPr>
                      <a:lstStyle/>
                      <a:p>
                        <a:pPr>
                          <a:lnSpc>
                            <a:spcPct val="115000"/>
                          </a:lnSpc>
                          <a:spcAft>
                            <a:spcPts val="1000"/>
                          </a:spcAft>
                        </a:pPr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NZ" sz="16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NZ" sz="16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NZ" sz="16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√</m:t>
                                  </m:r>
                                  <m:sSub>
                                    <m:sSubPr>
                                      <m:ctrlPr>
                                        <a:rPr lang="en-NZ" sz="16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NZ" sz="16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𝑛</m:t>
                                      </m:r>
                                    </m:e>
                                    <m:sub>
                                      <m:r>
                                        <a:rPr lang="en-NZ" sz="16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den>
                              </m:f>
                            </m:oMath>
                          </m:oMathPara>
                        </a14:m>
                        <a:endParaRPr lang="en-N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32" name="Text Box 2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 bwMode="auto">
                      <a:xfrm>
                        <a:off x="828675" y="3200400"/>
                        <a:ext cx="828675" cy="657225"/>
                      </a:xfrm>
                      <a:prstGeom prst="rect">
                        <a:avLst/>
                      </a:prstGeom>
                      <a:blipFill rotWithShape="0">
                        <a:blip r:embed="rId2"/>
                        <a:stretch>
                          <a:fillRect/>
                        </a:stretch>
                      </a:blipFill>
                      <a:ln w="254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r>
                          <a:rPr lang="en-NZ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33" name="Text Box 2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3448050" y="3190875"/>
                        <a:ext cx="952500" cy="65722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254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rot="0" vert="horz" wrap="square" lIns="91440" tIns="45720" rIns="91440" bIns="45720" anchor="t" anchorCtr="0">
                        <a:noAutofit/>
                      </a:bodyPr>
                      <a:lstStyle/>
                      <a:p>
                        <a:pPr>
                          <a:lnSpc>
                            <a:spcPct val="115000"/>
                          </a:lnSpc>
                          <a:spcAft>
                            <a:spcPts val="1000"/>
                          </a:spcAft>
                        </a:pPr>
                        <a14:m>
                          <m:oMath xmlns:m="http://schemas.openxmlformats.org/officeDocument/2006/math">
                            <m:f>
                              <m:fPr>
                                <m:ctrlPr>
                                  <a:rPr lang="en-NZ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NZ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NZ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√</m:t>
                                </m:r>
                                <m:sSub>
                                  <m:sSubPr>
                                    <m:ctrlPr>
                                      <a:rPr lang="en-NZ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NZ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en-NZ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den>
                            </m:f>
                          </m:oMath>
                        </a14:m>
                        <a:r>
                          <a:rPr lang="en-NZ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a:t> × 2</a:t>
                        </a:r>
                        <a:endParaRPr lang="en-N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33" name="Text Box 2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 bwMode="auto">
                      <a:xfrm>
                        <a:off x="3448050" y="3190875"/>
                        <a:ext cx="952500" cy="657225"/>
                      </a:xfrm>
                      <a:prstGeom prst="rect">
                        <a:avLst/>
                      </a:prstGeom>
                      <a:blipFill rotWithShape="0">
                        <a:blip r:embed="rId3"/>
                        <a:stretch>
                          <a:fillRect/>
                        </a:stretch>
                      </a:blipFill>
                      <a:ln w="254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r>
                          <a:rPr lang="en-NZ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34" name="Text Box 2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5448300" y="3143250"/>
                        <a:ext cx="2324100" cy="8001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254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rot="0" vert="horz" wrap="square" lIns="91440" tIns="45720" rIns="91440" bIns="45720" anchor="t" anchorCtr="0">
                        <a:noAutofit/>
                      </a:bodyPr>
                      <a:lstStyle/>
                      <a:p>
                        <a:pPr>
                          <a:lnSpc>
                            <a:spcPct val="115000"/>
                          </a:lnSpc>
                          <a:spcAft>
                            <a:spcPts val="1000"/>
                          </a:spcAft>
                        </a:pPr>
                        <a:r>
                          <a:rPr lang="en-NZ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MoE1≈</a:t>
                        </a:r>
                        <a14:m>
                          <m:oMath xmlns:m="http://schemas.openxmlformats.org/officeDocument/2006/math">
                            <m:f>
                              <m:fPr>
                                <m:ctrlPr>
                                  <a:rPr lang="en-NZ" sz="1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NZ" sz="1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en-NZ" sz="14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NZ" sz="14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√</m:t>
                                    </m:r>
                                    <m:r>
                                      <a:rPr lang="en-NZ" sz="14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en-NZ" sz="14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den>
                            </m:f>
                            <m:r>
                              <a:rPr lang="en-NZ" sz="1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               </m:t>
                            </m:r>
                          </m:oMath>
                        </a14:m>
                        <a:r>
                          <a:rPr lang="en-NZ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MoE2≈</a:t>
                        </a:r>
                        <a14:m>
                          <m:oMath xmlns:m="http://schemas.openxmlformats.org/officeDocument/2006/math">
                            <m:f>
                              <m:fPr>
                                <m:ctrlPr>
                                  <a:rPr lang="en-NZ" sz="1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NZ" sz="1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en-NZ" sz="14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NZ" sz="14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√</m:t>
                                    </m:r>
                                    <m:r>
                                      <a:rPr lang="en-NZ" sz="14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en-NZ" sz="14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den>
                            </m:f>
                          </m:oMath>
                        </a14:m>
                        <a:endParaRPr lang="en-N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endParaRPr>
                      </a:p>
                      <a:p>
                        <a:pPr algn="ctr">
                          <a:lnSpc>
                            <a:spcPct val="115000"/>
                          </a:lnSpc>
                          <a:spcAft>
                            <a:spcPts val="1000"/>
                          </a:spcAft>
                        </a:pPr>
                        <a:r>
                          <a:rPr lang="en-NZ" sz="14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Average MoE ×1.5</a:t>
                        </a:r>
                        <a:endParaRPr lang="en-N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34" name="Text Box 2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 bwMode="auto">
                      <a:xfrm>
                        <a:off x="5448300" y="3143250"/>
                        <a:ext cx="2324100" cy="800100"/>
                      </a:xfrm>
                      <a:prstGeom prst="rect">
                        <a:avLst/>
                      </a:prstGeom>
                      <a:blipFill rotWithShape="0">
                        <a:blip r:embed="rId4"/>
                        <a:stretch>
                          <a:fillRect b="-9559"/>
                        </a:stretch>
                      </a:blipFill>
                      <a:ln w="254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r>
                          <a:rPr lang="en-NZ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p:grpSp>
                <p:nvGrpSpPr>
                  <p:cNvPr id="35" name="Group 34"/>
                  <p:cNvGrpSpPr/>
                  <p:nvPr/>
                </p:nvGrpSpPr>
                <p:grpSpPr>
                  <a:xfrm>
                    <a:off x="0" y="0"/>
                    <a:ext cx="7019925" cy="2806065"/>
                    <a:chOff x="0" y="0"/>
                    <a:chExt cx="7019925" cy="2806065"/>
                  </a:xfrm>
                </p:grpSpPr>
                <p:grpSp>
                  <p:nvGrpSpPr>
                    <p:cNvPr id="39" name="Group 38"/>
                    <p:cNvGrpSpPr/>
                    <p:nvPr/>
                  </p:nvGrpSpPr>
                  <p:grpSpPr>
                    <a:xfrm>
                      <a:off x="0" y="0"/>
                      <a:ext cx="6515100" cy="1924050"/>
                      <a:chOff x="0" y="0"/>
                      <a:chExt cx="6515100" cy="1924050"/>
                    </a:xfrm>
                  </p:grpSpPr>
                  <p:cxnSp>
                    <p:nvCxnSpPr>
                      <p:cNvPr id="52" name="Straight Arrow Connector 51"/>
                      <p:cNvCxnSpPr/>
                      <p:nvPr/>
                    </p:nvCxnSpPr>
                    <p:spPr>
                      <a:xfrm>
                        <a:off x="3857625" y="981075"/>
                        <a:ext cx="19050" cy="276226"/>
                      </a:xfrm>
                      <a:prstGeom prst="straightConnector1">
                        <a:avLst/>
                      </a:prstGeom>
                      <a:ln w="22225">
                        <a:solidFill>
                          <a:schemeClr val="tx1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grpSp>
                    <p:nvGrpSpPr>
                      <p:cNvPr id="53" name="Group 52"/>
                      <p:cNvGrpSpPr/>
                      <p:nvPr/>
                    </p:nvGrpSpPr>
                    <p:grpSpPr>
                      <a:xfrm>
                        <a:off x="0" y="0"/>
                        <a:ext cx="4876800" cy="1924050"/>
                        <a:chOff x="0" y="0"/>
                        <a:chExt cx="4876800" cy="1924050"/>
                      </a:xfrm>
                    </p:grpSpPr>
                    <p:grpSp>
                      <p:nvGrpSpPr>
                        <p:cNvPr id="56" name="Group 55"/>
                        <p:cNvGrpSpPr/>
                        <p:nvPr/>
                      </p:nvGrpSpPr>
                      <p:grpSpPr>
                        <a:xfrm>
                          <a:off x="2819400" y="0"/>
                          <a:ext cx="2057400" cy="981075"/>
                          <a:chOff x="0" y="0"/>
                          <a:chExt cx="2057400" cy="981075"/>
                        </a:xfrm>
                      </p:grpSpPr>
                      <p:sp>
                        <p:nvSpPr>
                          <p:cNvPr id="62" name="Flowchart: Decision 61"/>
                          <p:cNvSpPr/>
                          <p:nvPr/>
                        </p:nvSpPr>
                        <p:spPr>
                          <a:xfrm>
                            <a:off x="0" y="0"/>
                            <a:ext cx="2057400" cy="981075"/>
                          </a:xfrm>
                          <a:prstGeom prst="flowChartDecision">
                            <a:avLst/>
                          </a:prstGeom>
                          <a:noFill/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ot="0" spcFirstLastPara="0" vert="horz" wrap="square" lIns="91440" tIns="45720" rIns="91440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endParaRPr lang="en-NZ"/>
                          </a:p>
                        </p:txBody>
                      </p:sp>
                      <p:sp>
                        <p:nvSpPr>
                          <p:cNvPr id="63" name="Text Box 2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14325" y="314325"/>
                            <a:ext cx="1504950" cy="295275"/>
                          </a:xfrm>
                          <a:prstGeom prst="rect">
                            <a:avLst/>
                          </a:prstGeom>
                          <a:solidFill>
                            <a:srgbClr val="FFFFFF">
                              <a:alpha val="0"/>
                            </a:srgbClr>
                          </a:solidFill>
                          <a:ln w="9525">
                            <a:noFill/>
                            <a:miter lim="800000"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>
                            <a:noAutofit/>
                          </a:bodyPr>
                          <a:lstStyle/>
                          <a:p>
                            <a:pPr>
                              <a:lnSpc>
                                <a:spcPct val="115000"/>
                              </a:lnSpc>
                              <a:spcAft>
                                <a:spcPts val="1000"/>
                              </a:spcAft>
                            </a:pPr>
                            <a:r>
                              <a:rPr lang="en-NZ" sz="1400" b="1" dirty="0">
                                <a:effectLst/>
                                <a:latin typeface="Times New Roman" panose="020206030504050203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a:t>Type</a:t>
                            </a:r>
                            <a:r>
                              <a:rPr lang="en-NZ" sz="1100" dirty="0">
                                <a:effectLst/>
                                <a:latin typeface="Calibri" panose="020F0502020204030204" pitchFamily="34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a:t> </a:t>
                            </a:r>
                            <a:r>
                              <a:rPr lang="en-NZ" sz="1400" dirty="0">
                                <a:effectLst/>
                                <a:latin typeface="Times New Roman" panose="020206030504050203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a:t>of Claim ?</a:t>
                            </a:r>
                            <a:endParaRPr lang="en-NZ" sz="1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57" name="Group 56"/>
                        <p:cNvGrpSpPr/>
                        <p:nvPr/>
                      </p:nvGrpSpPr>
                      <p:grpSpPr>
                        <a:xfrm>
                          <a:off x="0" y="1247775"/>
                          <a:ext cx="2247900" cy="676275"/>
                          <a:chOff x="0" y="0"/>
                          <a:chExt cx="2247900" cy="676275"/>
                        </a:xfrm>
                      </p:grpSpPr>
                      <p:sp>
                        <p:nvSpPr>
                          <p:cNvPr id="60" name="Flowchart: Alternate Process 59"/>
                          <p:cNvSpPr/>
                          <p:nvPr/>
                        </p:nvSpPr>
                        <p:spPr>
                          <a:xfrm>
                            <a:off x="0" y="0"/>
                            <a:ext cx="2247900" cy="676275"/>
                          </a:xfrm>
                          <a:prstGeom prst="flowChartAlternateProcess">
                            <a:avLst/>
                          </a:prstGeom>
                          <a:noFill/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ot="0" spcFirstLastPara="0" vert="horz" wrap="square" lIns="91440" tIns="45720" rIns="91440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endParaRPr lang="en-NZ"/>
                          </a:p>
                        </p:txBody>
                      </p:sp>
                      <p:sp>
                        <p:nvSpPr>
                          <p:cNvPr id="61" name="Text Box 2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14300" y="142875"/>
                            <a:ext cx="2076450" cy="323850"/>
                          </a:xfrm>
                          <a:prstGeom prst="rect">
                            <a:avLst/>
                          </a:prstGeom>
                          <a:solidFill>
                            <a:srgbClr val="FFFFFF">
                              <a:alpha val="0"/>
                            </a:srgbClr>
                          </a:solidFill>
                          <a:ln w="9525">
                            <a:noFill/>
                            <a:miter lim="800000"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>
                            <a:noAutofit/>
                          </a:bodyPr>
                          <a:lstStyle/>
                          <a:p>
                            <a:pPr>
                              <a:lnSpc>
                                <a:spcPct val="115000"/>
                              </a:lnSpc>
                              <a:spcAft>
                                <a:spcPts val="1000"/>
                              </a:spcAft>
                            </a:pPr>
                            <a:r>
                              <a:rPr lang="en-NZ" sz="1400" b="1">
                                <a:solidFill>
                                  <a:srgbClr val="000000"/>
                                </a:solidFill>
                                <a:effectLst/>
                                <a:latin typeface="Times New Roman" panose="020206030504050203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a:t>No</a:t>
                            </a:r>
                            <a:r>
                              <a:rPr lang="en-NZ" sz="1400">
                                <a:solidFill>
                                  <a:srgbClr val="000000"/>
                                </a:solidFill>
                                <a:effectLst/>
                                <a:latin typeface="Times New Roman" panose="020206030504050203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a:t> Comparison (1 group)</a:t>
                            </a:r>
                            <a:endParaRPr lang="en-NZ" sz="110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endParaRPr>
                          </a:p>
                          <a:p>
                            <a:pPr>
                              <a:lnSpc>
                                <a:spcPct val="115000"/>
                              </a:lnSpc>
                              <a:spcAft>
                                <a:spcPts val="1000"/>
                              </a:spcAft>
                            </a:pPr>
                            <a:r>
                              <a:rPr lang="en-NZ" sz="1100">
                                <a:effectLst/>
                                <a:latin typeface="Calibri" panose="020F0502020204030204" pitchFamily="34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a:t> </a:t>
                            </a:r>
                          </a:p>
                        </p:txBody>
                      </p:sp>
                    </p:grpSp>
                    <p:cxnSp>
                      <p:nvCxnSpPr>
                        <p:cNvPr id="58" name="Straight Arrow Connector 57"/>
                        <p:cNvCxnSpPr/>
                        <p:nvPr/>
                      </p:nvCxnSpPr>
                      <p:spPr>
                        <a:xfrm flipH="1">
                          <a:off x="1352550" y="495300"/>
                          <a:ext cx="1466850" cy="9525"/>
                        </a:xfrm>
                        <a:prstGeom prst="straightConnector1">
                          <a:avLst/>
                        </a:prstGeom>
                        <a:ln w="22225">
                          <a:solidFill>
                            <a:schemeClr val="tx1"/>
                          </a:solidFill>
                          <a:tailEnd type="arrow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59" name="Straight Arrow Connector 58"/>
                        <p:cNvCxnSpPr/>
                        <p:nvPr/>
                      </p:nvCxnSpPr>
                      <p:spPr>
                        <a:xfrm>
                          <a:off x="1352550" y="504825"/>
                          <a:ext cx="0" cy="752475"/>
                        </a:xfrm>
                        <a:prstGeom prst="straightConnector1">
                          <a:avLst/>
                        </a:prstGeom>
                        <a:ln w="22225">
                          <a:solidFill>
                            <a:schemeClr val="tx1"/>
                          </a:solidFill>
                          <a:tailEnd type="arrow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54" name="Straight Arrow Connector 53"/>
                      <p:cNvCxnSpPr/>
                      <p:nvPr/>
                    </p:nvCxnSpPr>
                    <p:spPr>
                      <a:xfrm>
                        <a:off x="4876800" y="495300"/>
                        <a:ext cx="1638300" cy="9525"/>
                      </a:xfrm>
                      <a:prstGeom prst="straightConnector1">
                        <a:avLst/>
                      </a:prstGeom>
                      <a:ln w="22225">
                        <a:solidFill>
                          <a:schemeClr val="tx1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5" name="Straight Arrow Connector 54"/>
                      <p:cNvCxnSpPr/>
                      <p:nvPr/>
                    </p:nvCxnSpPr>
                    <p:spPr>
                      <a:xfrm>
                        <a:off x="6515100" y="495300"/>
                        <a:ext cx="0" cy="752475"/>
                      </a:xfrm>
                      <a:prstGeom prst="straightConnector1">
                        <a:avLst/>
                      </a:prstGeom>
                      <a:ln w="22225">
                        <a:solidFill>
                          <a:schemeClr val="tx1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40" name="Group 39"/>
                    <p:cNvGrpSpPr/>
                    <p:nvPr/>
                  </p:nvGrpSpPr>
                  <p:grpSpPr>
                    <a:xfrm>
                      <a:off x="742950" y="1933575"/>
                      <a:ext cx="6276975" cy="872490"/>
                      <a:chOff x="0" y="0"/>
                      <a:chExt cx="6276975" cy="872490"/>
                    </a:xfrm>
                  </p:grpSpPr>
                  <p:grpSp>
                    <p:nvGrpSpPr>
                      <p:cNvPr id="41" name="Group 40"/>
                      <p:cNvGrpSpPr/>
                      <p:nvPr/>
                    </p:nvGrpSpPr>
                    <p:grpSpPr>
                      <a:xfrm>
                        <a:off x="0" y="361950"/>
                        <a:ext cx="990600" cy="510540"/>
                        <a:chOff x="0" y="0"/>
                        <a:chExt cx="990600" cy="704850"/>
                      </a:xfrm>
                    </p:grpSpPr>
                    <p:sp>
                      <p:nvSpPr>
                        <p:cNvPr id="50" name="Flowchart: Data 49"/>
                        <p:cNvSpPr/>
                        <p:nvPr/>
                      </p:nvSpPr>
                      <p:spPr>
                        <a:xfrm>
                          <a:off x="0" y="0"/>
                          <a:ext cx="990600" cy="704850"/>
                        </a:xfrm>
                        <a:prstGeom prst="flowChartInputOutput">
                          <a:avLst/>
                        </a:prstGeom>
                        <a:noFill/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endParaRPr lang="en-NZ"/>
                        </a:p>
                      </p:txBody>
                    </p:sp>
                    <mc:AlternateContent xmlns:mc="http://schemas.openxmlformats.org/markup-compatibility/2006" xmlns:a14="http://schemas.microsoft.com/office/drawing/2010/main">
                      <mc:Choice Requires="a14">
                        <p:sp>
                          <p:nvSpPr>
                            <p:cNvPr id="51" name="Text Box 2"/>
                            <p:cNvSpPr txBox="1">
                              <a:spLocks noChangeArrowheads="1"/>
                            </p:cNvSpPr>
                            <p:nvPr/>
                          </p:nvSpPr>
                          <p:spPr bwMode="auto">
                            <a:xfrm flipH="1">
                              <a:off x="171450" y="76200"/>
                              <a:ext cx="619125" cy="523875"/>
                            </a:xfrm>
                            <a:prstGeom prst="rect">
                              <a:avLst/>
                            </a:prstGeom>
                            <a:solidFill>
                              <a:srgbClr val="FFFFFF">
                                <a:alpha val="0"/>
                              </a:srgbClr>
                            </a:solidFill>
                            <a:ln w="9525">
                              <a:noFill/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rot="0" vert="horz" wrap="square" lIns="91440" tIns="45720" rIns="91440" bIns="45720" anchor="t" anchorCtr="0">
                              <a:noAutofit/>
                            </a:bodyPr>
                            <a:lstStyle/>
                            <a:p>
                              <a:pPr algn="ctr">
                                <a:lnSpc>
                                  <a:spcPct val="115000"/>
                                </a:lnSpc>
                                <a:spcAft>
                                  <a:spcPts val="1000"/>
                                </a:spcAft>
                              </a:pPr>
                              <a14:m>
                                <m:oMathPara xmlns:m="http://schemas.openxmlformats.org/officeDocument/2006/math">
                                  <m:oMathParaPr>
                                    <m:jc m:val="centerGroup"/>
                                  </m:oMathParaPr>
                                  <m:oMath xmlns:m="http://schemas.openxmlformats.org/officeDocument/2006/math">
                                    <m:sSub>
                                      <m:sSubPr>
                                        <m:ctrlPr>
                                          <a:rPr lang="en-NZ" sz="18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NZ" sz="18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𝑛</m:t>
                                        </m:r>
                                      </m:e>
                                      <m:sub>
                                        <m:r>
                                          <a:rPr lang="en-NZ" sz="18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oMath>
                                </m:oMathPara>
                              </a14:m>
                              <a:endParaRPr lang="en-NZ" sz="1100">
                                <a:effectLst/>
                                <a:latin typeface="Calibri" panose="020F0502020204030204" pitchFamily="34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endParaRPr>
                            </a:p>
                            <a:p>
                              <a:pPr>
                                <a:lnSpc>
                                  <a:spcPct val="115000"/>
                                </a:lnSpc>
                                <a:spcAft>
                                  <a:spcPts val="1000"/>
                                </a:spcAft>
                              </a:pPr>
                              <a:r>
                                <a:rPr lang="en-NZ" sz="1100">
                                  <a:effectLst/>
                                  <a:latin typeface="Calibri" panose="020F0502020204030204" pitchFamily="34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a:t> </a:t>
                              </a:r>
                            </a:p>
                          </p:txBody>
                        </p:sp>
                      </mc:Choice>
                      <mc:Fallback xmlns="">
                        <p:sp>
                          <p:nvSpPr>
                            <p:cNvPr id="51" name="Text Box 2"/>
                            <p:cNvSpPr txBox="1">
                              <a:spLocks noRot="1" noChangeAspect="1" noMove="1" noResize="1" noEditPoints="1" noAdjustHandles="1" noChangeArrowheads="1" noChangeShapeType="1" noTextEdit="1"/>
                            </p:cNvSpPr>
                            <p:nvPr/>
                          </p:nvSpPr>
                          <p:spPr bwMode="auto">
                            <a:xfrm flipH="1">
                              <a:off x="171450" y="76200"/>
                              <a:ext cx="619125" cy="523875"/>
                            </a:xfrm>
                            <a:prstGeom prst="rect">
                              <a:avLst/>
                            </a:prstGeom>
                            <a:blipFill rotWithShape="0">
                              <a:blip r:embed="rId5"/>
                              <a:stretch>
                                <a:fillRect/>
                              </a:stretch>
                            </a:blipFill>
                            <a:ln w="9525">
                              <a:noFill/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/>
                            <a:lstStyle/>
                            <a:p>
                              <a:r>
                                <a:rPr lang="en-NZ">
                                  <a:noFill/>
                                </a:rPr>
                                <a:t> </a:t>
                              </a:r>
                            </a:p>
                          </p:txBody>
                        </p:sp>
                      </mc:Fallback>
                    </mc:AlternateContent>
                  </p:grpSp>
                  <p:grpSp>
                    <p:nvGrpSpPr>
                      <p:cNvPr id="42" name="Group 41"/>
                      <p:cNvGrpSpPr/>
                      <p:nvPr/>
                    </p:nvGrpSpPr>
                    <p:grpSpPr>
                      <a:xfrm>
                        <a:off x="2676525" y="361950"/>
                        <a:ext cx="990600" cy="510540"/>
                        <a:chOff x="0" y="0"/>
                        <a:chExt cx="990600" cy="704850"/>
                      </a:xfrm>
                    </p:grpSpPr>
                    <p:sp>
                      <p:nvSpPr>
                        <p:cNvPr id="48" name="Flowchart: Data 47"/>
                        <p:cNvSpPr/>
                        <p:nvPr/>
                      </p:nvSpPr>
                      <p:spPr>
                        <a:xfrm>
                          <a:off x="0" y="0"/>
                          <a:ext cx="990600" cy="704850"/>
                        </a:xfrm>
                        <a:prstGeom prst="flowChartInputOutput">
                          <a:avLst/>
                        </a:prstGeom>
                        <a:noFill/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endParaRPr lang="en-NZ"/>
                        </a:p>
                      </p:txBody>
                    </p:sp>
                    <mc:AlternateContent xmlns:mc="http://schemas.openxmlformats.org/markup-compatibility/2006" xmlns:a14="http://schemas.microsoft.com/office/drawing/2010/main">
                      <mc:Choice Requires="a14">
                        <p:sp>
                          <p:nvSpPr>
                            <p:cNvPr id="49" name="Text Box 2"/>
                            <p:cNvSpPr txBox="1">
                              <a:spLocks noChangeArrowheads="1"/>
                            </p:cNvSpPr>
                            <p:nvPr/>
                          </p:nvSpPr>
                          <p:spPr bwMode="auto">
                            <a:xfrm flipH="1">
                              <a:off x="171450" y="76200"/>
                              <a:ext cx="619125" cy="523875"/>
                            </a:xfrm>
                            <a:prstGeom prst="rect">
                              <a:avLst/>
                            </a:prstGeom>
                            <a:solidFill>
                              <a:srgbClr val="FFFFFF">
                                <a:alpha val="0"/>
                              </a:srgbClr>
                            </a:solidFill>
                            <a:ln w="9525">
                              <a:noFill/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rot="0" vert="horz" wrap="square" lIns="91440" tIns="45720" rIns="91440" bIns="45720" anchor="t" anchorCtr="0">
                              <a:noAutofit/>
                            </a:bodyPr>
                            <a:lstStyle/>
                            <a:p>
                              <a:pPr algn="ctr">
                                <a:lnSpc>
                                  <a:spcPct val="115000"/>
                                </a:lnSpc>
                                <a:spcAft>
                                  <a:spcPts val="1000"/>
                                </a:spcAft>
                              </a:pPr>
                              <a14:m>
                                <m:oMathPara xmlns:m="http://schemas.openxmlformats.org/officeDocument/2006/math">
                                  <m:oMathParaPr>
                                    <m:jc m:val="centerGroup"/>
                                  </m:oMathParaPr>
                                  <m:oMath xmlns:m="http://schemas.openxmlformats.org/officeDocument/2006/math">
                                    <m:sSub>
                                      <m:sSubPr>
                                        <m:ctrlPr>
                                          <a:rPr lang="en-NZ" sz="18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NZ" sz="18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𝑛</m:t>
                                        </m:r>
                                      </m:e>
                                      <m:sub>
                                        <m:r>
                                          <a:rPr lang="en-NZ" sz="18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oMath>
                                </m:oMathPara>
                              </a14:m>
                              <a:endParaRPr lang="en-NZ" sz="1100">
                                <a:effectLst/>
                                <a:latin typeface="Calibri" panose="020F0502020204030204" pitchFamily="34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endParaRPr>
                            </a:p>
                            <a:p>
                              <a:pPr>
                                <a:lnSpc>
                                  <a:spcPct val="115000"/>
                                </a:lnSpc>
                                <a:spcAft>
                                  <a:spcPts val="1000"/>
                                </a:spcAft>
                              </a:pPr>
                              <a:r>
                                <a:rPr lang="en-NZ" sz="1100">
                                  <a:effectLst/>
                                  <a:latin typeface="Calibri" panose="020F0502020204030204" pitchFamily="34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a:t> </a:t>
                              </a:r>
                            </a:p>
                          </p:txBody>
                        </p:sp>
                      </mc:Choice>
                      <mc:Fallback xmlns="">
                        <p:sp>
                          <p:nvSpPr>
                            <p:cNvPr id="49" name="Text Box 2"/>
                            <p:cNvSpPr txBox="1">
                              <a:spLocks noRot="1" noChangeAspect="1" noMove="1" noResize="1" noEditPoints="1" noAdjustHandles="1" noChangeArrowheads="1" noChangeShapeType="1" noTextEdit="1"/>
                            </p:cNvSpPr>
                            <p:nvPr/>
                          </p:nvSpPr>
                          <p:spPr bwMode="auto">
                            <a:xfrm flipH="1">
                              <a:off x="171450" y="76200"/>
                              <a:ext cx="619125" cy="523875"/>
                            </a:xfrm>
                            <a:prstGeom prst="rect">
                              <a:avLst/>
                            </a:prstGeom>
                            <a:blipFill rotWithShape="0">
                              <a:blip r:embed="rId6"/>
                              <a:stretch>
                                <a:fillRect/>
                              </a:stretch>
                            </a:blipFill>
                            <a:ln w="9525">
                              <a:noFill/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/>
                            <a:lstStyle/>
                            <a:p>
                              <a:r>
                                <a:rPr lang="en-NZ">
                                  <a:noFill/>
                                </a:rPr>
                                <a:t> </a:t>
                              </a:r>
                            </a:p>
                          </p:txBody>
                        </p:sp>
                      </mc:Fallback>
                    </mc:AlternateContent>
                  </p:grpSp>
                  <p:grpSp>
                    <p:nvGrpSpPr>
                      <p:cNvPr id="43" name="Group 42"/>
                      <p:cNvGrpSpPr/>
                      <p:nvPr/>
                    </p:nvGrpSpPr>
                    <p:grpSpPr>
                      <a:xfrm>
                        <a:off x="5286375" y="361950"/>
                        <a:ext cx="990600" cy="510540"/>
                        <a:chOff x="0" y="0"/>
                        <a:chExt cx="990600" cy="704850"/>
                      </a:xfrm>
                    </p:grpSpPr>
                    <p:sp>
                      <p:nvSpPr>
                        <p:cNvPr id="46" name="Flowchart: Data 45"/>
                        <p:cNvSpPr/>
                        <p:nvPr/>
                      </p:nvSpPr>
                      <p:spPr>
                        <a:xfrm>
                          <a:off x="0" y="0"/>
                          <a:ext cx="990600" cy="704850"/>
                        </a:xfrm>
                        <a:prstGeom prst="flowChartInputOutput">
                          <a:avLst/>
                        </a:prstGeom>
                        <a:noFill/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endParaRPr lang="en-NZ"/>
                        </a:p>
                      </p:txBody>
                    </p:sp>
                    <mc:AlternateContent xmlns:mc="http://schemas.openxmlformats.org/markup-compatibility/2006" xmlns:a14="http://schemas.microsoft.com/office/drawing/2010/main">
                      <mc:Choice Requires="a14">
                        <p:sp>
                          <p:nvSpPr>
                            <p:cNvPr id="47" name="Text Box 2"/>
                            <p:cNvSpPr txBox="1">
                              <a:spLocks noChangeArrowheads="1"/>
                            </p:cNvSpPr>
                            <p:nvPr/>
                          </p:nvSpPr>
                          <p:spPr bwMode="auto">
                            <a:xfrm flipH="1">
                              <a:off x="76199" y="76200"/>
                              <a:ext cx="885825" cy="523875"/>
                            </a:xfrm>
                            <a:prstGeom prst="rect">
                              <a:avLst/>
                            </a:prstGeom>
                            <a:solidFill>
                              <a:srgbClr val="FFFFFF">
                                <a:alpha val="0"/>
                              </a:srgbClr>
                            </a:solidFill>
                            <a:ln w="9525">
                              <a:noFill/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rot="0" vert="horz" wrap="square" lIns="91440" tIns="45720" rIns="91440" bIns="45720" anchor="t" anchorCtr="0">
                              <a:noAutofit/>
                            </a:bodyPr>
                            <a:lstStyle/>
                            <a:p>
                              <a:pPr algn="ctr">
                                <a:lnSpc>
                                  <a:spcPct val="115000"/>
                                </a:lnSpc>
                                <a:spcAft>
                                  <a:spcPts val="1000"/>
                                </a:spcAft>
                              </a:pPr>
                              <a14:m>
                                <m:oMathPara xmlns:m="http://schemas.openxmlformats.org/officeDocument/2006/math">
                                  <m:oMathParaPr>
                                    <m:jc m:val="centerGroup"/>
                                  </m:oMathParaPr>
                                  <m:oMath xmlns:m="http://schemas.openxmlformats.org/officeDocument/2006/math">
                                    <m:sSub>
                                      <m:sSubPr>
                                        <m:ctrlPr>
                                          <a:rPr lang="en-NZ" sz="18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NZ" sz="18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𝑛</m:t>
                                        </m:r>
                                      </m:e>
                                      <m:sub>
                                        <m:r>
                                          <a:rPr lang="en-NZ" sz="18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1, 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en-NZ" sz="18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NZ" sz="18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𝑛</m:t>
                                        </m:r>
                                      </m:e>
                                      <m:sub>
                                        <m:r>
                                          <a:rPr lang="en-NZ" sz="18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oMath>
                                </m:oMathPara>
                              </a14:m>
                              <a:endParaRPr lang="en-NZ" sz="1100">
                                <a:effectLst/>
                                <a:latin typeface="Calibri" panose="020F0502020204030204" pitchFamily="34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endParaRPr>
                            </a:p>
                          </p:txBody>
                        </p:sp>
                      </mc:Choice>
                      <mc:Fallback xmlns="">
                        <p:sp>
                          <p:nvSpPr>
                            <p:cNvPr id="47" name="Text Box 2"/>
                            <p:cNvSpPr txBox="1">
                              <a:spLocks noRot="1" noChangeAspect="1" noMove="1" noResize="1" noEditPoints="1" noAdjustHandles="1" noChangeArrowheads="1" noChangeShapeType="1" noTextEdit="1"/>
                            </p:cNvSpPr>
                            <p:nvPr/>
                          </p:nvSpPr>
                          <p:spPr bwMode="auto">
                            <a:xfrm flipH="1">
                              <a:off x="76199" y="76200"/>
                              <a:ext cx="885825" cy="523875"/>
                            </a:xfrm>
                            <a:prstGeom prst="rect">
                              <a:avLst/>
                            </a:prstGeom>
                            <a:blipFill rotWithShape="0">
                              <a:blip r:embed="rId7"/>
                              <a:stretch>
                                <a:fillRect/>
                              </a:stretch>
                            </a:blipFill>
                            <a:ln w="9525">
                              <a:noFill/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/>
                            <a:lstStyle/>
                            <a:p>
                              <a:r>
                                <a:rPr lang="en-NZ">
                                  <a:noFill/>
                                </a:rPr>
                                <a:t> </a:t>
                              </a:r>
                            </a:p>
                          </p:txBody>
                        </p:sp>
                      </mc:Fallback>
                    </mc:AlternateContent>
                  </p:grpSp>
                  <p:cxnSp>
                    <p:nvCxnSpPr>
                      <p:cNvPr id="44" name="Straight Arrow Connector 43"/>
                      <p:cNvCxnSpPr/>
                      <p:nvPr/>
                    </p:nvCxnSpPr>
                    <p:spPr>
                      <a:xfrm>
                        <a:off x="609600" y="0"/>
                        <a:ext cx="0" cy="361950"/>
                      </a:xfrm>
                      <a:prstGeom prst="straightConnector1">
                        <a:avLst/>
                      </a:prstGeom>
                      <a:ln w="22225">
                        <a:solidFill>
                          <a:schemeClr val="tx1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5" name="Straight Arrow Connector 44"/>
                      <p:cNvCxnSpPr/>
                      <p:nvPr/>
                    </p:nvCxnSpPr>
                    <p:spPr>
                      <a:xfrm>
                        <a:off x="3209925" y="0"/>
                        <a:ext cx="0" cy="361950"/>
                      </a:xfrm>
                      <a:prstGeom prst="straightConnector1">
                        <a:avLst/>
                      </a:prstGeom>
                      <a:ln w="22225">
                        <a:solidFill>
                          <a:schemeClr val="tx1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cxnSp>
                <p:nvCxnSpPr>
                  <p:cNvPr id="36" name="Straight Arrow Connector 35"/>
                  <p:cNvCxnSpPr/>
                  <p:nvPr/>
                </p:nvCxnSpPr>
                <p:spPr>
                  <a:xfrm>
                    <a:off x="1352550" y="2838450"/>
                    <a:ext cx="0" cy="361950"/>
                  </a:xfrm>
                  <a:prstGeom prst="straightConnector1">
                    <a:avLst/>
                  </a:prstGeom>
                  <a:ln w="2222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Straight Arrow Connector 36"/>
                  <p:cNvCxnSpPr/>
                  <p:nvPr/>
                </p:nvCxnSpPr>
                <p:spPr>
                  <a:xfrm>
                    <a:off x="3952875" y="2838450"/>
                    <a:ext cx="0" cy="361950"/>
                  </a:xfrm>
                  <a:prstGeom prst="straightConnector1">
                    <a:avLst/>
                  </a:prstGeom>
                  <a:ln w="2222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" name="Straight Arrow Connector 37"/>
                  <p:cNvCxnSpPr/>
                  <p:nvPr/>
                </p:nvCxnSpPr>
                <p:spPr>
                  <a:xfrm>
                    <a:off x="6581775" y="2809875"/>
                    <a:ext cx="0" cy="333375"/>
                  </a:xfrm>
                  <a:prstGeom prst="straightConnector1">
                    <a:avLst/>
                  </a:prstGeom>
                  <a:ln w="2222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0" name="Straight Arrow Connector 29"/>
                <p:cNvCxnSpPr/>
                <p:nvPr/>
              </p:nvCxnSpPr>
              <p:spPr>
                <a:xfrm>
                  <a:off x="4010025" y="3857625"/>
                  <a:ext cx="0" cy="361950"/>
                </a:xfrm>
                <a:prstGeom prst="straightConnector1">
                  <a:avLst/>
                </a:prstGeom>
                <a:ln w="2222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Arrow Connector 30"/>
                <p:cNvCxnSpPr/>
                <p:nvPr/>
              </p:nvCxnSpPr>
              <p:spPr>
                <a:xfrm>
                  <a:off x="1352550" y="3857625"/>
                  <a:ext cx="0" cy="361950"/>
                </a:xfrm>
                <a:prstGeom prst="straightConnector1">
                  <a:avLst/>
                </a:prstGeom>
                <a:ln w="2222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23" name="Straight Arrow Connector 22"/>
            <p:cNvCxnSpPr/>
            <p:nvPr/>
          </p:nvCxnSpPr>
          <p:spPr>
            <a:xfrm>
              <a:off x="6629400" y="4800600"/>
              <a:ext cx="9525" cy="571500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4019550" y="4810125"/>
              <a:ext cx="9525" cy="609600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Rectangle 6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3739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774" y="505134"/>
            <a:ext cx="10515600" cy="5161717"/>
          </a:xfrm>
        </p:spPr>
        <p:txBody>
          <a:bodyPr>
            <a:normAutofit fontScale="77500" lnSpcReduction="20000"/>
          </a:bodyPr>
          <a:lstStyle/>
          <a:p>
            <a:endParaRPr lang="en-NZ" dirty="0"/>
          </a:p>
          <a:p>
            <a:r>
              <a:rPr lang="en-NZ" dirty="0"/>
              <a:t> </a:t>
            </a:r>
            <a:r>
              <a:rPr lang="en-NZ" b="1" dirty="0"/>
              <a:t>Research New Zealand </a:t>
            </a:r>
            <a:r>
              <a:rPr lang="en-NZ" b="1" dirty="0" smtClean="0"/>
              <a:t>Survey:  </a:t>
            </a:r>
            <a:r>
              <a:rPr lang="en-NZ" b="1" dirty="0"/>
              <a:t>27 July 2015 </a:t>
            </a:r>
            <a:r>
              <a:rPr lang="en-NZ" b="1" dirty="0" smtClean="0"/>
              <a:t> </a:t>
            </a:r>
            <a:endParaRPr lang="en-NZ" dirty="0"/>
          </a:p>
          <a:p>
            <a:pPr marL="0" indent="0">
              <a:buNone/>
            </a:pPr>
            <a:r>
              <a:rPr lang="en-NZ" b="1" dirty="0" smtClean="0"/>
              <a:t>   </a:t>
            </a:r>
            <a:r>
              <a:rPr lang="en-NZ" b="1" dirty="0" smtClean="0">
                <a:solidFill>
                  <a:srgbClr val="0070C0"/>
                </a:solidFill>
              </a:rPr>
              <a:t>“Should </a:t>
            </a:r>
            <a:r>
              <a:rPr lang="en-NZ" b="1" dirty="0">
                <a:solidFill>
                  <a:srgbClr val="0070C0"/>
                </a:solidFill>
              </a:rPr>
              <a:t>euthanasia be legalised in New Zealand</a:t>
            </a:r>
            <a:r>
              <a:rPr lang="en-NZ" b="1" dirty="0" smtClean="0">
                <a:solidFill>
                  <a:srgbClr val="0070C0"/>
                </a:solidFill>
              </a:rPr>
              <a:t>?”</a:t>
            </a:r>
          </a:p>
          <a:p>
            <a:pPr marL="0" indent="0">
              <a:buNone/>
            </a:pPr>
            <a:endParaRPr lang="en-NZ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NZ" sz="2400" b="1" dirty="0" smtClean="0">
                <a:latin typeface="Comic Sans MS" panose="030F0702030302020204" pitchFamily="66" charset="0"/>
              </a:rPr>
              <a:t>Poll Questions</a:t>
            </a:r>
            <a:endParaRPr lang="en-NZ" sz="26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NZ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NZ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NZ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NZ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NZ" dirty="0"/>
              <a:t> </a:t>
            </a:r>
            <a:r>
              <a:rPr lang="en-NZ" dirty="0" smtClean="0"/>
              <a:t>  </a:t>
            </a:r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endParaRPr lang="en-NZ" dirty="0" smtClean="0"/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r>
              <a:rPr lang="en-NZ" dirty="0" smtClean="0"/>
              <a:t> </a:t>
            </a:r>
            <a:endParaRPr lang="en-NZ" dirty="0"/>
          </a:p>
        </p:txBody>
      </p:sp>
      <p:sp>
        <p:nvSpPr>
          <p:cNvPr id="5" name="TextBox 4"/>
          <p:cNvSpPr txBox="1"/>
          <p:nvPr/>
        </p:nvSpPr>
        <p:spPr>
          <a:xfrm>
            <a:off x="670774" y="2301163"/>
            <a:ext cx="96462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i="1" dirty="0" smtClean="0">
                <a:latin typeface="Comic Sans MS" panose="030F0702030302020204" pitchFamily="66" charset="0"/>
              </a:rPr>
              <a:t>1</a:t>
            </a:r>
            <a:r>
              <a:rPr lang="en-NZ" sz="2400" i="1" dirty="0">
                <a:latin typeface="Comic Sans MS" panose="030F0702030302020204" pitchFamily="66" charset="0"/>
              </a:rPr>
              <a:t>. </a:t>
            </a:r>
            <a:r>
              <a:rPr lang="en-NZ" sz="2400" i="1" dirty="0">
                <a:solidFill>
                  <a:srgbClr val="0070C0"/>
                </a:solidFill>
                <a:latin typeface="Comic Sans MS" panose="030F0702030302020204" pitchFamily="66" charset="0"/>
              </a:rPr>
              <a:t>Suppose a person has a painful incurable disease. Do you think that   doctors should be allowed by law to end the patient’s life if the patient requests it? </a:t>
            </a:r>
            <a:endParaRPr lang="en-NZ" sz="24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endParaRPr lang="en-NZ" sz="2400" b="1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0774" y="3572635"/>
            <a:ext cx="9207321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i="1" dirty="0" smtClean="0">
                <a:latin typeface="Comic Sans MS" panose="030F0702030302020204" pitchFamily="66" charset="0"/>
              </a:rPr>
              <a:t>2</a:t>
            </a:r>
            <a:r>
              <a:rPr lang="en-NZ" sz="2400" i="1" dirty="0">
                <a:latin typeface="Comic Sans MS" panose="030F0702030302020204" pitchFamily="66" charset="0"/>
              </a:rPr>
              <a:t>. </a:t>
            </a:r>
            <a:r>
              <a:rPr lang="en-NZ" sz="2400" i="1" dirty="0">
                <a:solidFill>
                  <a:srgbClr val="0070C0"/>
                </a:solidFill>
                <a:latin typeface="Comic Sans MS" panose="030F0702030302020204" pitchFamily="66" charset="0"/>
              </a:rPr>
              <a:t>Still thinking of that person with a painful incurable disease, do you think that someone else, like a close relative, should be allowed by law to help end the patient’s life, if the patient requests it? </a:t>
            </a:r>
            <a:endParaRPr lang="en-NZ" sz="24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endParaRPr lang="en-NZ" dirty="0"/>
          </a:p>
        </p:txBody>
      </p:sp>
      <p:sp>
        <p:nvSpPr>
          <p:cNvPr id="8" name="TextBox 7"/>
          <p:cNvSpPr txBox="1"/>
          <p:nvPr/>
        </p:nvSpPr>
        <p:spPr>
          <a:xfrm>
            <a:off x="567743" y="135802"/>
            <a:ext cx="9207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>
                <a:latin typeface="Comic Sans MS" panose="030F0702030302020204" pitchFamily="66" charset="0"/>
              </a:rPr>
              <a:t>Activity B:</a:t>
            </a:r>
            <a:r>
              <a:rPr lang="en-NZ" dirty="0">
                <a:solidFill>
                  <a:srgbClr val="7030A0"/>
                </a:solidFill>
                <a:latin typeface="Comic Sans MS" panose="030F0702030302020204" pitchFamily="66" charset="0"/>
              </a:rPr>
              <a:t> Margin of error and the 3 rules of thumb</a:t>
            </a:r>
            <a:r>
              <a:rPr lang="en-NZ" dirty="0">
                <a:latin typeface="Comic Sans MS" panose="030F0702030302020204" pitchFamily="66" charset="0"/>
              </a:rPr>
              <a:t> 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486596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95458" y="1380226"/>
                <a:ext cx="3335628" cy="23528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b="1" dirty="0"/>
                  <a:t>Table1:</a:t>
                </a:r>
                <a:r>
                  <a:rPr lang="en-NZ" dirty="0"/>
                  <a:t> </a:t>
                </a:r>
                <a:r>
                  <a:rPr lang="en-NZ" sz="2000" dirty="0"/>
                  <a:t>In October 2016 almost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20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NZ" sz="20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NZ" sz="2000" dirty="0"/>
                  <a:t> of New Zealanders agree that doctors should be allowed by law to end a terminally ill patient’s life if the patients request it. (Q1)</a:t>
                </a:r>
              </a:p>
              <a:p>
                <a:endParaRPr lang="en-NZ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458" y="1380226"/>
                <a:ext cx="3335628" cy="2352824"/>
              </a:xfrm>
              <a:prstGeom prst="rect">
                <a:avLst/>
              </a:prstGeom>
              <a:blipFill rotWithShape="0">
                <a:blip r:embed="rId2"/>
                <a:stretch>
                  <a:fillRect l="-1828" t="-1295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695459" y="206062"/>
            <a:ext cx="7443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>
                <a:latin typeface="Comic Sans MS" panose="030F0702030302020204" pitchFamily="66" charset="0"/>
              </a:rPr>
              <a:t>Activity B:</a:t>
            </a:r>
            <a:r>
              <a:rPr lang="en-NZ" dirty="0">
                <a:solidFill>
                  <a:srgbClr val="7030A0"/>
                </a:solidFill>
                <a:latin typeface="Comic Sans MS" panose="030F0702030302020204" pitchFamily="66" charset="0"/>
              </a:rPr>
              <a:t> Margin of error and the 3 rules of thumb</a:t>
            </a:r>
            <a:r>
              <a:rPr lang="en-NZ" dirty="0">
                <a:latin typeface="Comic Sans MS" panose="030F0702030302020204" pitchFamily="66" charset="0"/>
              </a:rPr>
              <a:t> </a:t>
            </a:r>
            <a:endParaRPr lang="en-NZ" dirty="0"/>
          </a:p>
        </p:txBody>
      </p:sp>
      <p:sp>
        <p:nvSpPr>
          <p:cNvPr id="10" name="TextBox 9"/>
          <p:cNvSpPr txBox="1"/>
          <p:nvPr/>
        </p:nvSpPr>
        <p:spPr>
          <a:xfrm>
            <a:off x="850204" y="803839"/>
            <a:ext cx="17663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Claim</a:t>
            </a:r>
            <a:endParaRPr lang="en-NZ" sz="2400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31087" y="803839"/>
            <a:ext cx="13427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Type</a:t>
            </a:r>
            <a:endParaRPr lang="en-NZ" sz="24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31086" y="1688123"/>
            <a:ext cx="18210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No</a:t>
            </a:r>
          </a:p>
          <a:p>
            <a:r>
              <a:rPr lang="en-NZ" sz="24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comparison</a:t>
            </a:r>
            <a:endParaRPr lang="en-NZ" sz="24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13342" y="680728"/>
            <a:ext cx="17584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Margin of Error</a:t>
            </a:r>
            <a:endParaRPr lang="en-NZ" sz="20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513342" y="1465813"/>
                <a:ext cx="1583832" cy="128124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NZ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NZ" sz="240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NZ" sz="2400" b="0" i="1" smtClean="0">
                                <a:latin typeface="Cambria Math" panose="02040503050406030204" pitchFamily="18" charset="0"/>
                              </a:rPr>
                              <m:t>501</m:t>
                            </m:r>
                          </m:e>
                        </m:rad>
                      </m:den>
                    </m:f>
                  </m:oMath>
                </a14:m>
                <a:r>
                  <a:rPr lang="en-NZ" sz="2400" dirty="0" smtClean="0"/>
                  <a:t>  × 100%</a:t>
                </a:r>
              </a:p>
              <a:p>
                <a:endParaRPr lang="en-NZ" sz="2400" dirty="0"/>
              </a:p>
              <a:p>
                <a:r>
                  <a:rPr lang="en-NZ" sz="2400" dirty="0" smtClean="0"/>
                  <a:t>= 4.5%</a:t>
                </a:r>
                <a:endParaRPr lang="en-NZ" sz="2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3342" y="1465813"/>
                <a:ext cx="1583832" cy="1281248"/>
              </a:xfrm>
              <a:prstGeom prst="rect">
                <a:avLst/>
              </a:prstGeom>
              <a:blipFill rotWithShape="0">
                <a:blip r:embed="rId3"/>
                <a:stretch>
                  <a:fillRect l="-11538" t="-948" r="-10769" b="-13270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848123" y="3665616"/>
            <a:ext cx="53466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Confidence Interval and Judgement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40713" y="4352215"/>
            <a:ext cx="1149654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>
                <a:solidFill>
                  <a:schemeClr val="accent6"/>
                </a:solidFill>
                <a:latin typeface="Comic Sans MS" panose="030F0702030302020204" pitchFamily="66" charset="0"/>
              </a:rPr>
              <a:t>With 95% confidence we can infer that the % of </a:t>
            </a:r>
            <a:r>
              <a:rPr lang="en-NZ" sz="2400" dirty="0" err="1">
                <a:solidFill>
                  <a:schemeClr val="accent6"/>
                </a:solidFill>
                <a:latin typeface="Comic Sans MS" panose="030F0702030302020204" pitchFamily="66" charset="0"/>
              </a:rPr>
              <a:t>NZers</a:t>
            </a:r>
            <a:r>
              <a:rPr lang="en-NZ" sz="2400" dirty="0">
                <a:solidFill>
                  <a:schemeClr val="accent6"/>
                </a:solidFill>
                <a:latin typeface="Comic Sans MS" panose="030F0702030302020204" pitchFamily="66" charset="0"/>
              </a:rPr>
              <a:t> who agree a doctor can end the life of a terminally patient is somewhere between 60.5% and 69.5%</a:t>
            </a:r>
          </a:p>
          <a:p>
            <a:endParaRPr lang="en-NZ" dirty="0"/>
          </a:p>
        </p:txBody>
      </p:sp>
      <p:sp>
        <p:nvSpPr>
          <p:cNvPr id="18" name="TextBox 17"/>
          <p:cNvSpPr txBox="1"/>
          <p:nvPr/>
        </p:nvSpPr>
        <p:spPr>
          <a:xfrm>
            <a:off x="6288984" y="3662724"/>
            <a:ext cx="27892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>
                <a:latin typeface="Comic Sans MS" panose="030F0702030302020204" pitchFamily="66" charset="0"/>
              </a:rPr>
              <a:t>65% </a:t>
            </a:r>
            <a:r>
              <a:rPr lang="en-NZ" sz="2400" dirty="0" smtClean="0">
                <a:latin typeface="Comic Sans MS" panose="030F0702030302020204" pitchFamily="66" charset="0"/>
              </a:rPr>
              <a:t>  ±  4.5</a:t>
            </a:r>
            <a:r>
              <a:rPr lang="en-NZ" sz="2400" dirty="0">
                <a:latin typeface="Comic Sans MS" panose="030F0702030302020204" pitchFamily="66" charset="0"/>
              </a:rPr>
              <a:t>%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95458" y="5186133"/>
                <a:ext cx="9405144" cy="9028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2400" dirty="0" smtClean="0">
                    <a:latin typeface="Comic Sans MS" panose="030F0702030302020204" pitchFamily="66" charset="0"/>
                  </a:rPr>
                  <a:t>“almost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24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NZ" sz="24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NZ" sz="2400" b="0" i="1" smtClean="0">
                        <a:latin typeface="Cambria Math" panose="02040503050406030204" pitchFamily="18" charset="0"/>
                      </a:rPr>
                      <m:t>"</m:t>
                    </m:r>
                  </m:oMath>
                </a14:m>
                <a:r>
                  <a:rPr lang="en-NZ" sz="2400" dirty="0" smtClean="0">
                    <a:latin typeface="Comic Sans MS" panose="030F0702030302020204" pitchFamily="66" charset="0"/>
                  </a:rPr>
                  <a:t>  is </a:t>
                </a:r>
                <a:r>
                  <a:rPr lang="en-NZ" sz="2400" dirty="0">
                    <a:latin typeface="Comic Sans MS" panose="030F0702030302020204" pitchFamily="66" charset="0"/>
                  </a:rPr>
                  <a:t>not </a:t>
                </a:r>
                <a:r>
                  <a:rPr lang="en-NZ" sz="2400" dirty="0" smtClean="0">
                    <a:latin typeface="Comic Sans MS" panose="030F0702030302020204" pitchFamily="66" charset="0"/>
                  </a:rPr>
                  <a:t>supported</a:t>
                </a:r>
                <a:r>
                  <a:rPr lang="en-NZ" dirty="0"/>
                  <a:t> </a:t>
                </a:r>
                <a:r>
                  <a:rPr lang="en-NZ" sz="2400" dirty="0" smtClean="0">
                    <a:latin typeface="Comic Sans MS" panose="030F0702030302020204" pitchFamily="66" charset="0"/>
                  </a:rPr>
                  <a:t>since lower limit is only 60.5%</a:t>
                </a:r>
                <a:endParaRPr lang="en-NZ" sz="2400" dirty="0">
                  <a:latin typeface="Comic Sans MS" panose="030F0702030302020204" pitchFamily="66" charset="0"/>
                </a:endParaRPr>
              </a:p>
              <a:p>
                <a:endParaRPr lang="en-NZ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458" y="5186133"/>
                <a:ext cx="9405144" cy="902811"/>
              </a:xfrm>
              <a:prstGeom prst="rect">
                <a:avLst/>
              </a:prstGeom>
              <a:blipFill rotWithShape="0">
                <a:blip r:embed="rId4"/>
                <a:stretch>
                  <a:fillRect l="-972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848123" y="5892942"/>
            <a:ext cx="9801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>
                <a:latin typeface="Comic Sans MS" panose="030F0702030302020204" pitchFamily="66" charset="0"/>
              </a:rPr>
              <a:t>Better to say </a:t>
            </a:r>
            <a:r>
              <a:rPr lang="en-NZ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“At least 60% of </a:t>
            </a:r>
            <a:r>
              <a:rPr lang="en-NZ" sz="2400" dirty="0" err="1">
                <a:solidFill>
                  <a:srgbClr val="0070C0"/>
                </a:solidFill>
                <a:latin typeface="Comic Sans MS" panose="030F0702030302020204" pitchFamily="66" charset="0"/>
              </a:rPr>
              <a:t>NZers</a:t>
            </a:r>
            <a:r>
              <a:rPr lang="en-NZ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 agree…”</a:t>
            </a:r>
          </a:p>
        </p:txBody>
      </p:sp>
    </p:spTree>
    <p:extLst>
      <p:ext uri="{BB962C8B-B14F-4D97-AF65-F5344CB8AC3E}">
        <p14:creationId xmlns:p14="http://schemas.microsoft.com/office/powerpoint/2010/main" val="377173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39797" y="140526"/>
            <a:ext cx="59154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NZ" dirty="0">
                <a:latin typeface="Comic Sans MS" panose="030F0702030302020204" pitchFamily="66" charset="0"/>
              </a:rPr>
              <a:t>Activity B:</a:t>
            </a:r>
            <a:r>
              <a:rPr lang="en-NZ" dirty="0">
                <a:solidFill>
                  <a:srgbClr val="7030A0"/>
                </a:solidFill>
                <a:latin typeface="Comic Sans MS" panose="030F0702030302020204" pitchFamily="66" charset="0"/>
              </a:rPr>
              <a:t> Margin of error and the 3 rules of thumb</a:t>
            </a:r>
            <a:r>
              <a:rPr lang="en-NZ" dirty="0">
                <a:latin typeface="Comic Sans MS" panose="030F0702030302020204" pitchFamily="66" charset="0"/>
              </a:rPr>
              <a:t> </a:t>
            </a:r>
            <a:endParaRPr lang="en-NZ" dirty="0"/>
          </a:p>
        </p:txBody>
      </p:sp>
      <p:sp>
        <p:nvSpPr>
          <p:cNvPr id="5" name="Rectangle 4"/>
          <p:cNvSpPr/>
          <p:nvPr/>
        </p:nvSpPr>
        <p:spPr>
          <a:xfrm>
            <a:off x="1020750" y="732954"/>
            <a:ext cx="81144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NZ" sz="20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Claim</a:t>
            </a:r>
          </a:p>
        </p:txBody>
      </p:sp>
      <p:sp>
        <p:nvSpPr>
          <p:cNvPr id="6" name="Rectangle 5"/>
          <p:cNvSpPr/>
          <p:nvPr/>
        </p:nvSpPr>
        <p:spPr>
          <a:xfrm>
            <a:off x="4194509" y="732954"/>
            <a:ext cx="77136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NZ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Type</a:t>
            </a:r>
          </a:p>
        </p:txBody>
      </p:sp>
      <p:sp>
        <p:nvSpPr>
          <p:cNvPr id="7" name="Rectangle 6"/>
          <p:cNvSpPr/>
          <p:nvPr/>
        </p:nvSpPr>
        <p:spPr>
          <a:xfrm>
            <a:off x="7658241" y="732954"/>
            <a:ext cx="209223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NZ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Margin of Error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39797" y="1356160"/>
            <a:ext cx="277325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dirty="0"/>
              <a:t>Table 2:</a:t>
            </a:r>
            <a:r>
              <a:rPr lang="en-NZ" dirty="0"/>
              <a:t> A higher % of New Zealanders disagree than agree that other people, such as close relatives, should be allowed to help a terminally ill patient to end their life if they request it. (Q2)</a:t>
            </a:r>
          </a:p>
          <a:p>
            <a:r>
              <a:rPr lang="en-NZ" dirty="0"/>
              <a:t> </a:t>
            </a:r>
          </a:p>
          <a:p>
            <a:endParaRPr lang="en-NZ" dirty="0"/>
          </a:p>
        </p:txBody>
      </p:sp>
      <p:sp>
        <p:nvSpPr>
          <p:cNvPr id="9" name="TextBox 8"/>
          <p:cNvSpPr txBox="1"/>
          <p:nvPr/>
        </p:nvSpPr>
        <p:spPr>
          <a:xfrm>
            <a:off x="4194509" y="1725769"/>
            <a:ext cx="14037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dirty="0">
                <a:solidFill>
                  <a:schemeClr val="accent6"/>
                </a:solidFill>
                <a:latin typeface="Comic Sans MS" panose="030F0702030302020204" pitchFamily="66" charset="0"/>
              </a:rPr>
              <a:t>Comparison</a:t>
            </a:r>
            <a:endParaRPr lang="en-NZ" dirty="0">
              <a:solidFill>
                <a:schemeClr val="accent6"/>
              </a:solidFill>
              <a:latin typeface="Comic Sans MS" panose="030F0702030302020204" pitchFamily="66" charset="0"/>
            </a:endParaRPr>
          </a:p>
          <a:p>
            <a:r>
              <a:rPr lang="en-NZ" b="1" dirty="0">
                <a:solidFill>
                  <a:schemeClr val="accent6"/>
                </a:solidFill>
                <a:latin typeface="Comic Sans MS" panose="030F0702030302020204" pitchFamily="66" charset="0"/>
              </a:rPr>
              <a:t> </a:t>
            </a:r>
            <a:endParaRPr lang="en-NZ" dirty="0">
              <a:solidFill>
                <a:schemeClr val="accent6"/>
              </a:solidFill>
              <a:latin typeface="Comic Sans MS" panose="030F0702030302020204" pitchFamily="66" charset="0"/>
            </a:endParaRPr>
          </a:p>
          <a:p>
            <a:r>
              <a:rPr lang="en-NZ" b="1" dirty="0">
                <a:solidFill>
                  <a:schemeClr val="accent6"/>
                </a:solidFill>
                <a:latin typeface="Comic Sans MS" panose="030F0702030302020204" pitchFamily="66" charset="0"/>
              </a:rPr>
              <a:t>1 group</a:t>
            </a:r>
            <a:endParaRPr lang="en-NZ" dirty="0">
              <a:solidFill>
                <a:schemeClr val="accent6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658241" y="1411131"/>
                <a:ext cx="2438796" cy="17429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NZ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2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NZ" sz="24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NZ" sz="2400" i="1">
                                <a:latin typeface="Cambria Math" panose="02040503050406030204" pitchFamily="18" charset="0"/>
                              </a:rPr>
                              <m:t>501</m:t>
                            </m:r>
                          </m:e>
                        </m:rad>
                      </m:den>
                    </m:f>
                  </m:oMath>
                </a14:m>
                <a:r>
                  <a:rPr lang="en-NZ" sz="2400" dirty="0"/>
                  <a:t>  × 100</a:t>
                </a:r>
                <a:r>
                  <a:rPr lang="en-NZ" sz="2400" dirty="0" smtClean="0"/>
                  <a:t>% × 2</a:t>
                </a:r>
              </a:p>
              <a:p>
                <a:endParaRPr lang="en-NZ" sz="2400" dirty="0"/>
              </a:p>
              <a:p>
                <a:r>
                  <a:rPr lang="en-NZ" sz="2400" dirty="0" smtClean="0"/>
                  <a:t>= 9.0%</a:t>
                </a:r>
                <a:endParaRPr lang="en-NZ" sz="2400" dirty="0"/>
              </a:p>
              <a:p>
                <a:endParaRPr lang="en-NZ" sz="2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8241" y="1411131"/>
                <a:ext cx="2438796" cy="1742913"/>
              </a:xfrm>
              <a:prstGeom prst="rect">
                <a:avLst/>
              </a:prstGeom>
              <a:blipFill rotWithShape="0">
                <a:blip r:embed="rId2"/>
                <a:stretch>
                  <a:fillRect l="-3750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/>
          <p:cNvSpPr/>
          <p:nvPr/>
        </p:nvSpPr>
        <p:spPr>
          <a:xfrm>
            <a:off x="587360" y="3849337"/>
            <a:ext cx="53238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NZ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Confidence Interval and Judgement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911254" y="3889460"/>
            <a:ext cx="19577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 smtClean="0">
                <a:latin typeface="Comic Sans MS" panose="030F0702030302020204" pitchFamily="66" charset="0"/>
              </a:rPr>
              <a:t>Difference:</a:t>
            </a:r>
            <a:r>
              <a:rPr lang="en-NZ" dirty="0" smtClean="0"/>
              <a:t> </a:t>
            </a:r>
            <a:endParaRPr lang="en-NZ" dirty="0"/>
          </a:p>
        </p:txBody>
      </p:sp>
      <p:sp>
        <p:nvSpPr>
          <p:cNvPr id="14" name="TextBox 13"/>
          <p:cNvSpPr txBox="1"/>
          <p:nvPr/>
        </p:nvSpPr>
        <p:spPr>
          <a:xfrm>
            <a:off x="7868991" y="3889459"/>
            <a:ext cx="29363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 smtClean="0"/>
              <a:t>46 – 43 = 3 </a:t>
            </a:r>
            <a:r>
              <a:rPr lang="en-NZ" sz="2400" dirty="0" err="1" smtClean="0"/>
              <a:t>p.pts</a:t>
            </a:r>
            <a:endParaRPr lang="en-NZ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639797" y="4495481"/>
            <a:ext cx="10861037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With 95% confidence we can infer that the difference in % of </a:t>
            </a:r>
            <a:r>
              <a:rPr lang="en-NZ" sz="2000" dirty="0" err="1">
                <a:solidFill>
                  <a:srgbClr val="00B050"/>
                </a:solidFill>
                <a:latin typeface="Comic Sans MS" panose="030F0702030302020204" pitchFamily="66" charset="0"/>
              </a:rPr>
              <a:t>NZers</a:t>
            </a:r>
            <a:r>
              <a:rPr lang="en-NZ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 who disagree compared to agree that a close relative can assist a terminally ill patient to end their life is somewhere </a:t>
            </a:r>
            <a:r>
              <a:rPr lang="en-NZ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between </a:t>
            </a:r>
            <a:r>
              <a:rPr lang="en-NZ" sz="2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-6 </a:t>
            </a:r>
            <a:r>
              <a:rPr lang="en-NZ" sz="2000" dirty="0" err="1">
                <a:solidFill>
                  <a:srgbClr val="0070C0"/>
                </a:solidFill>
                <a:latin typeface="Comic Sans MS" panose="030F0702030302020204" pitchFamily="66" charset="0"/>
              </a:rPr>
              <a:t>p.pts</a:t>
            </a:r>
            <a:r>
              <a:rPr lang="en-NZ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 and </a:t>
            </a:r>
            <a:r>
              <a:rPr lang="en-NZ" sz="2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12 </a:t>
            </a:r>
            <a:r>
              <a:rPr lang="en-NZ" sz="2000" dirty="0" err="1">
                <a:solidFill>
                  <a:srgbClr val="0070C0"/>
                </a:solidFill>
                <a:latin typeface="Comic Sans MS" panose="030F0702030302020204" pitchFamily="66" charset="0"/>
              </a:rPr>
              <a:t>p.pts</a:t>
            </a:r>
            <a:r>
              <a:rPr lang="en-NZ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</a:p>
          <a:p>
            <a:endParaRPr lang="en-NZ" dirty="0"/>
          </a:p>
        </p:txBody>
      </p:sp>
      <p:sp>
        <p:nvSpPr>
          <p:cNvPr id="16" name="TextBox 15"/>
          <p:cNvSpPr txBox="1"/>
          <p:nvPr/>
        </p:nvSpPr>
        <p:spPr>
          <a:xfrm>
            <a:off x="721068" y="5549851"/>
            <a:ext cx="103803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/>
              <a:t>Claim NOT supported since lower limit is negative indicating a higher % may agree than disagree</a:t>
            </a:r>
            <a:r>
              <a:rPr lang="en-NZ" sz="2400" dirty="0" smtClean="0"/>
              <a:t>. </a:t>
            </a:r>
            <a:r>
              <a:rPr lang="en-NZ" sz="2400" dirty="0" smtClean="0">
                <a:solidFill>
                  <a:schemeClr val="accent1">
                    <a:lumMod val="75000"/>
                  </a:schemeClr>
                </a:solidFill>
              </a:rPr>
              <a:t>% who disagree could be up to 6 </a:t>
            </a:r>
            <a:r>
              <a:rPr lang="en-NZ" sz="2400" dirty="0" err="1" smtClean="0">
                <a:solidFill>
                  <a:schemeClr val="accent1">
                    <a:lumMod val="75000"/>
                  </a:schemeClr>
                </a:solidFill>
              </a:rPr>
              <a:t>p.pts</a:t>
            </a:r>
            <a:r>
              <a:rPr lang="en-NZ" sz="2400" dirty="0" smtClean="0">
                <a:solidFill>
                  <a:schemeClr val="accent1">
                    <a:lumMod val="75000"/>
                  </a:schemeClr>
                </a:solidFill>
              </a:rPr>
              <a:t> less than those who agree</a:t>
            </a:r>
            <a:endParaRPr lang="en-NZ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213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9494" y="101889"/>
            <a:ext cx="59154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NZ" dirty="0">
                <a:latin typeface="Comic Sans MS" panose="030F0702030302020204" pitchFamily="66" charset="0"/>
              </a:rPr>
              <a:t>Activity B:</a:t>
            </a:r>
            <a:r>
              <a:rPr lang="en-NZ" dirty="0">
                <a:solidFill>
                  <a:srgbClr val="7030A0"/>
                </a:solidFill>
                <a:latin typeface="Comic Sans MS" panose="030F0702030302020204" pitchFamily="66" charset="0"/>
              </a:rPr>
              <a:t> Margin of error and the 3 rules of thumb</a:t>
            </a:r>
            <a:r>
              <a:rPr lang="en-NZ" dirty="0">
                <a:latin typeface="Comic Sans MS" panose="030F0702030302020204" pitchFamily="66" charset="0"/>
              </a:rPr>
              <a:t> </a:t>
            </a:r>
            <a:endParaRPr lang="en-NZ" dirty="0"/>
          </a:p>
        </p:txBody>
      </p:sp>
      <p:sp>
        <p:nvSpPr>
          <p:cNvPr id="5" name="Rectangle 4"/>
          <p:cNvSpPr/>
          <p:nvPr/>
        </p:nvSpPr>
        <p:spPr>
          <a:xfrm>
            <a:off x="737415" y="835985"/>
            <a:ext cx="81144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NZ" sz="20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Claim</a:t>
            </a:r>
          </a:p>
        </p:txBody>
      </p:sp>
      <p:sp>
        <p:nvSpPr>
          <p:cNvPr id="6" name="Rectangle 5"/>
          <p:cNvSpPr/>
          <p:nvPr/>
        </p:nvSpPr>
        <p:spPr>
          <a:xfrm>
            <a:off x="4464965" y="794267"/>
            <a:ext cx="77136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NZ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Type</a:t>
            </a:r>
          </a:p>
        </p:txBody>
      </p:sp>
      <p:sp>
        <p:nvSpPr>
          <p:cNvPr id="7" name="Rectangle 6"/>
          <p:cNvSpPr/>
          <p:nvPr/>
        </p:nvSpPr>
        <p:spPr>
          <a:xfrm>
            <a:off x="7220360" y="835985"/>
            <a:ext cx="209223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NZ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Margin of Error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9494" y="1468192"/>
            <a:ext cx="313844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dirty="0"/>
              <a:t>Table 6: </a:t>
            </a:r>
            <a:r>
              <a:rPr lang="en-NZ" dirty="0"/>
              <a:t>New Zealanders with a bachelor degree or higher are less likely to agree that a doctor be allowed to end a terminally patients life than those with a secondary school qualification. (Q1)</a:t>
            </a:r>
          </a:p>
          <a:p>
            <a:r>
              <a:rPr lang="en-NZ" dirty="0"/>
              <a:t> </a:t>
            </a:r>
          </a:p>
          <a:p>
            <a:endParaRPr lang="en-NZ" dirty="0"/>
          </a:p>
        </p:txBody>
      </p:sp>
      <p:sp>
        <p:nvSpPr>
          <p:cNvPr id="11" name="TextBox 10"/>
          <p:cNvSpPr txBox="1"/>
          <p:nvPr/>
        </p:nvSpPr>
        <p:spPr>
          <a:xfrm>
            <a:off x="4206093" y="1560524"/>
            <a:ext cx="20604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>
                <a:solidFill>
                  <a:schemeClr val="accent6"/>
                </a:solidFill>
                <a:latin typeface="Comic Sans MS" panose="030F0702030302020204" pitchFamily="66" charset="0"/>
              </a:rPr>
              <a:t>Comparison</a:t>
            </a:r>
            <a:endParaRPr lang="en-NZ" sz="2400" dirty="0">
              <a:solidFill>
                <a:schemeClr val="accent6"/>
              </a:solidFill>
              <a:latin typeface="Comic Sans MS" panose="030F0702030302020204" pitchFamily="66" charset="0"/>
            </a:endParaRPr>
          </a:p>
          <a:p>
            <a:r>
              <a:rPr lang="en-NZ" sz="2400" b="1" dirty="0">
                <a:solidFill>
                  <a:schemeClr val="accent6"/>
                </a:solidFill>
                <a:latin typeface="Comic Sans MS" panose="030F0702030302020204" pitchFamily="66" charset="0"/>
              </a:rPr>
              <a:t> </a:t>
            </a:r>
            <a:endParaRPr lang="en-NZ" sz="2400" dirty="0">
              <a:solidFill>
                <a:schemeClr val="accent6"/>
              </a:solidFill>
              <a:latin typeface="Comic Sans MS" panose="030F0702030302020204" pitchFamily="66" charset="0"/>
            </a:endParaRPr>
          </a:p>
          <a:p>
            <a:r>
              <a:rPr lang="en-NZ" sz="2400" b="1" dirty="0">
                <a:solidFill>
                  <a:schemeClr val="accent6"/>
                </a:solidFill>
                <a:latin typeface="Comic Sans MS" panose="030F0702030302020204" pitchFamily="66" charset="0"/>
              </a:rPr>
              <a:t>2 groups</a:t>
            </a:r>
            <a:endParaRPr lang="en-NZ" sz="2400" dirty="0">
              <a:solidFill>
                <a:schemeClr val="accent6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7038298" y="2051366"/>
                <a:ext cx="3754198" cy="5466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2000" dirty="0" smtClean="0">
                    <a:solidFill>
                      <a:srgbClr val="0070C0"/>
                    </a:solidFill>
                    <a:latin typeface="Comic Sans MS" panose="030F0702030302020204" pitchFamily="66" charset="0"/>
                  </a:rPr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20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NZ" sz="200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NZ" sz="2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167</m:t>
                            </m:r>
                          </m:e>
                        </m:rad>
                      </m:den>
                    </m:f>
                  </m:oMath>
                </a14:m>
                <a:r>
                  <a:rPr lang="en-NZ" sz="2000" dirty="0" smtClean="0">
                    <a:solidFill>
                      <a:srgbClr val="0070C0"/>
                    </a:solidFill>
                    <a:latin typeface="Comic Sans MS" panose="030F0702030302020204" pitchFamily="66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20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NZ" sz="200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NZ" sz="2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147</m:t>
                            </m:r>
                          </m:e>
                        </m:rad>
                      </m:den>
                    </m:f>
                  </m:oMath>
                </a14:m>
                <a:r>
                  <a:rPr lang="en-NZ" sz="2000" dirty="0" smtClean="0">
                    <a:solidFill>
                      <a:srgbClr val="0070C0"/>
                    </a:solidFill>
                    <a:latin typeface="Comic Sans MS" panose="030F0702030302020204" pitchFamily="66" charset="0"/>
                  </a:rPr>
                  <a:t>) ÷2 </a:t>
                </a:r>
                <a14:m>
                  <m:oMath xmlns:m="http://schemas.openxmlformats.org/officeDocument/2006/math">
                    <m:r>
                      <a:rPr lang="en-NZ" sz="200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NZ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100%=</m:t>
                    </m:r>
                    <m:r>
                      <m:rPr>
                        <m:nor/>
                      </m:rPr>
                      <a:rPr lang="en-NZ" sz="2000">
                        <a:solidFill>
                          <a:srgbClr val="0070C0"/>
                        </a:solidFill>
                        <a:latin typeface="Comic Sans MS" panose="030F0702030302020204" pitchFamily="66" charset="0"/>
                      </a:rPr>
                      <m:t>8%</m:t>
                    </m:r>
                  </m:oMath>
                </a14:m>
                <a:endParaRPr lang="en-NZ" sz="2000" dirty="0">
                  <a:solidFill>
                    <a:srgbClr val="0070C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8298" y="2051366"/>
                <a:ext cx="3754198" cy="546625"/>
              </a:xfrm>
              <a:prstGeom prst="rect">
                <a:avLst/>
              </a:prstGeom>
              <a:blipFill rotWithShape="0">
                <a:blip r:embed="rId2"/>
                <a:stretch>
                  <a:fillRect l="-1789" b="-4494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7100355" y="1468192"/>
            <a:ext cx="3018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 smtClean="0">
                <a:latin typeface="Comic Sans MS" panose="030F0702030302020204" pitchFamily="66" charset="0"/>
              </a:rPr>
              <a:t>Average </a:t>
            </a:r>
            <a:r>
              <a:rPr lang="en-NZ" sz="2400" dirty="0" err="1" smtClean="0">
                <a:latin typeface="Comic Sans MS" panose="030F0702030302020204" pitchFamily="66" charset="0"/>
              </a:rPr>
              <a:t>MoE</a:t>
            </a:r>
            <a:r>
              <a:rPr lang="en-NZ" sz="2400" dirty="0" smtClean="0">
                <a:latin typeface="Comic Sans MS" panose="030F0702030302020204" pitchFamily="66" charset="0"/>
              </a:rPr>
              <a:t> × 1.5</a:t>
            </a:r>
            <a:endParaRPr lang="en-NZ" sz="2400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73149" y="2719500"/>
            <a:ext cx="3084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 smtClean="0">
                <a:latin typeface="Comic Sans MS" panose="030F0702030302020204" pitchFamily="66" charset="0"/>
              </a:rPr>
              <a:t>8% × 1.5 = 12%</a:t>
            </a:r>
            <a:endParaRPr lang="en-NZ" sz="2400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5518" y="3947058"/>
            <a:ext cx="54286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Confidence Interval and Judgement</a:t>
            </a:r>
          </a:p>
          <a:p>
            <a:endParaRPr lang="en-NZ" dirty="0"/>
          </a:p>
        </p:txBody>
      </p:sp>
      <p:sp>
        <p:nvSpPr>
          <p:cNvPr id="16" name="Rectangle 15"/>
          <p:cNvSpPr/>
          <p:nvPr/>
        </p:nvSpPr>
        <p:spPr>
          <a:xfrm>
            <a:off x="5751082" y="3900891"/>
            <a:ext cx="19415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NZ" sz="2400" dirty="0">
                <a:latin typeface="Comic Sans MS" panose="030F0702030302020204" pitchFamily="66" charset="0"/>
              </a:rPr>
              <a:t>Difference:</a:t>
            </a:r>
            <a:r>
              <a:rPr lang="en-NZ" sz="2400" dirty="0"/>
              <a:t>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692639" y="3881750"/>
            <a:ext cx="25202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NZ" sz="2400" dirty="0" smtClean="0">
                <a:latin typeface="Comic Sans MS" panose="030F0702030302020204" pitchFamily="66" charset="0"/>
              </a:rPr>
              <a:t>68-55 </a:t>
            </a:r>
            <a:r>
              <a:rPr lang="en-NZ" sz="2400" dirty="0">
                <a:latin typeface="Comic Sans MS" panose="030F0702030302020204" pitchFamily="66" charset="0"/>
              </a:rPr>
              <a:t>= </a:t>
            </a:r>
            <a:r>
              <a:rPr lang="en-NZ" sz="2400" dirty="0" smtClean="0">
                <a:latin typeface="Comic Sans MS" panose="030F0702030302020204" pitchFamily="66" charset="0"/>
              </a:rPr>
              <a:t>13 </a:t>
            </a:r>
            <a:r>
              <a:rPr lang="en-NZ" sz="2400" dirty="0" err="1">
                <a:latin typeface="Comic Sans MS" panose="030F0702030302020204" pitchFamily="66" charset="0"/>
              </a:rPr>
              <a:t>p.pts</a:t>
            </a:r>
            <a:endParaRPr lang="en-NZ" sz="2400" dirty="0">
              <a:latin typeface="Comic Sans MS" panose="030F0702030302020204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05518" y="4448337"/>
            <a:ext cx="1125999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2000" dirty="0">
                <a:solidFill>
                  <a:schemeClr val="accent6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With 95% confidence we can infer that the difference in the % of </a:t>
            </a:r>
            <a:r>
              <a:rPr lang="en-NZ" sz="2000" dirty="0" err="1">
                <a:solidFill>
                  <a:schemeClr val="accent6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NZers</a:t>
            </a:r>
            <a:r>
              <a:rPr lang="en-NZ" sz="2000" dirty="0">
                <a:solidFill>
                  <a:schemeClr val="accent6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 with a bachelor degree and % with a secondary qualification who agree that a doctor can end the life of a terminally patient is somewhere </a:t>
            </a:r>
            <a:r>
              <a:rPr lang="en-NZ" sz="2000" dirty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between 1p.pts and 25 </a:t>
            </a:r>
            <a:r>
              <a:rPr lang="en-NZ" sz="2000" dirty="0" err="1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p.pts</a:t>
            </a:r>
            <a:r>
              <a:rPr lang="en-NZ" sz="2000" dirty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. </a:t>
            </a:r>
            <a:endParaRPr lang="en-NZ" sz="20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93918" y="5595947"/>
            <a:ext cx="1107159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2400" dirty="0">
                <a:latin typeface="Comic Sans MS" panose="030F0702030302020204" pitchFamily="66" charset="0"/>
                <a:ea typeface="Calibri" panose="020F0502020204030204" pitchFamily="34" charset="0"/>
              </a:rPr>
              <a:t>Claim IS supported since both limits positive</a:t>
            </a:r>
            <a:r>
              <a:rPr lang="en-N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NZ" sz="20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(% with a bachelor degree who agree is likely somewhere between 1 and 25 </a:t>
            </a:r>
            <a:r>
              <a:rPr lang="en-NZ" sz="2000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p.pts</a:t>
            </a:r>
            <a:r>
              <a:rPr lang="en-NZ" sz="20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higher than the % with a secondary qualification.)</a:t>
            </a:r>
            <a:endParaRPr lang="en-NZ" sz="2000" dirty="0"/>
          </a:p>
        </p:txBody>
      </p:sp>
    </p:spTree>
    <p:extLst>
      <p:ext uri="{BB962C8B-B14F-4D97-AF65-F5344CB8AC3E}">
        <p14:creationId xmlns:p14="http://schemas.microsoft.com/office/powerpoint/2010/main" val="3236032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34095" y="257577"/>
            <a:ext cx="919551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 smtClean="0">
                <a:latin typeface="Comic Sans MS" panose="030F0702030302020204" pitchFamily="66" charset="0"/>
              </a:rPr>
              <a:t>Activity C</a:t>
            </a:r>
            <a:r>
              <a:rPr lang="en-NZ" sz="2400" dirty="0">
                <a:latin typeface="Comic Sans MS" panose="030F0702030302020204" pitchFamily="66" charset="0"/>
              </a:rPr>
              <a:t>: </a:t>
            </a:r>
            <a:r>
              <a:rPr lang="en-NZ" sz="2400" dirty="0">
                <a:solidFill>
                  <a:srgbClr val="7030A0"/>
                </a:solidFill>
                <a:latin typeface="Comic Sans MS" panose="030F0702030302020204" pitchFamily="66" charset="0"/>
              </a:rPr>
              <a:t>Non-sampling errors and biases</a:t>
            </a:r>
            <a:endParaRPr lang="en-NZ" sz="2400" dirty="0">
              <a:latin typeface="Comic Sans MS" panose="030F0702030302020204" pitchFamily="66" charset="0"/>
            </a:endParaRPr>
          </a:p>
          <a:p>
            <a:endParaRPr lang="en-NZ" dirty="0"/>
          </a:p>
        </p:txBody>
      </p:sp>
      <p:sp>
        <p:nvSpPr>
          <p:cNvPr id="5" name="TextBox 4"/>
          <p:cNvSpPr txBox="1"/>
          <p:nvPr/>
        </p:nvSpPr>
        <p:spPr>
          <a:xfrm>
            <a:off x="734095" y="893210"/>
            <a:ext cx="103030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 smtClean="0">
                <a:latin typeface="Comic Sans MS" panose="030F0702030302020204" pitchFamily="66" charset="0"/>
              </a:rPr>
              <a:t>Curia research poll commissioned by the NZ Drug Foundation </a:t>
            </a:r>
            <a:endParaRPr lang="en-NZ" sz="24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79171" y="1354875"/>
            <a:ext cx="10431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(A charitable trust working in drug education but known to favour removal of criminal penalties for use, possession and social supply)</a:t>
            </a:r>
            <a:endParaRPr lang="en-NZ" sz="2000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365160" y="2832920"/>
            <a:ext cx="925991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NZ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en-NZ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n-NZ" altLang="en-US" sz="9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kumimoji="0" lang="en-NZ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23869" y="2155094"/>
            <a:ext cx="1083757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>
                <a:latin typeface="Comic Sans MS" panose="030F0702030302020204" pitchFamily="66" charset="0"/>
              </a:rPr>
              <a:t>Majority backs cannabis law </a:t>
            </a:r>
            <a:r>
              <a:rPr lang="en-NZ" sz="2400" b="1" dirty="0" smtClean="0">
                <a:latin typeface="Comic Sans MS" panose="030F0702030302020204" pitchFamily="66" charset="0"/>
              </a:rPr>
              <a:t>change</a:t>
            </a:r>
            <a:endParaRPr lang="en-NZ" sz="2000" dirty="0">
              <a:solidFill>
                <a:srgbClr val="0070C0"/>
              </a:solidFill>
            </a:endParaRPr>
          </a:p>
          <a:p>
            <a:endParaRPr lang="en-NZ" sz="2400" dirty="0">
              <a:latin typeface="Comic Sans MS" panose="030F0702030302020204" pitchFamily="66" charset="0"/>
            </a:endParaRPr>
          </a:p>
          <a:p>
            <a:endParaRPr lang="en-NZ" dirty="0"/>
          </a:p>
        </p:txBody>
      </p:sp>
      <p:pic>
        <p:nvPicPr>
          <p:cNvPr id="12" name="Picture 11" descr="Cannabis opinion poll August 201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497" y="2832920"/>
            <a:ext cx="5267666" cy="2820905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extBox 10"/>
          <p:cNvSpPr txBox="1"/>
          <p:nvPr/>
        </p:nvSpPr>
        <p:spPr>
          <a:xfrm>
            <a:off x="7431111" y="2832920"/>
            <a:ext cx="4159876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dirty="0">
                <a:solidFill>
                  <a:srgbClr val="7030A0"/>
                </a:solidFill>
                <a:latin typeface="Comic Sans MS" panose="030F0702030302020204" pitchFamily="66" charset="0"/>
              </a:rPr>
              <a:t>The Poll was conducted by Curia Market Research from Monday 18 July to Tuesday 2 August 2016. The sample was drawn from a random selection of 15,000 eligible NZ voters contactable on a landline. 1,029 people agreed to participate.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19684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707264" y="125918"/>
            <a:ext cx="8989454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836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836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836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836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836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836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836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836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836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36738" algn="l"/>
              </a:tabLst>
            </a:pPr>
            <a:r>
              <a:rPr kumimoji="0" lang="en-NZ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following article came out on July 25</a:t>
            </a:r>
            <a:r>
              <a:rPr kumimoji="0" lang="en-NZ" altLang="en-US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  </a:t>
            </a:r>
            <a:r>
              <a:rPr kumimoji="0" lang="en-NZ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2016 , in the middle of the poll being conducted by Curia Research.</a:t>
            </a:r>
            <a:endParaRPr kumimoji="0" lang="en-NZ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36738" algn="l"/>
              </a:tabLst>
            </a:pPr>
            <a:endParaRPr kumimoji="0" lang="en-NZ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09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64" y="1328291"/>
            <a:ext cx="2776538" cy="158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31064" y="882203"/>
            <a:ext cx="121920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NZ" altLang="en-US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Helen Kelly’s courage continues in face of death </a:t>
            </a:r>
            <a:r>
              <a:rPr kumimoji="0" lang="en-NZ" altLang="en-US" sz="800" b="0" i="0" u="none" strike="noStrike" cap="none" normalizeH="0" baseline="0" smtClean="0">
                <a:ln>
                  <a:noFill/>
                </a:ln>
                <a:solidFill>
                  <a:srgbClr val="88888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By </a:t>
            </a:r>
            <a:r>
              <a:rPr kumimoji="0" lang="en-NZ" altLang="en-US" sz="800" b="0" i="0" u="none" strike="noStrike" cap="none" normalizeH="0" baseline="0" smtClean="0">
                <a:ln>
                  <a:noFill/>
                </a:ln>
                <a:solidFill>
                  <a:srgbClr val="0A67B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3" tooltip="Posts by Martyn Bradbury"/>
              </a:rPr>
              <a:t>Martyn Bradbury</a:t>
            </a:r>
            <a:r>
              <a:rPr kumimoji="0" lang="en-NZ" altLang="en-US" sz="800" b="0" i="0" u="none" strike="noStrike" cap="none" normalizeH="0" baseline="0" smtClean="0">
                <a:ln>
                  <a:noFill/>
                </a:ln>
                <a:solidFill>
                  <a:srgbClr val="88888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“The Daily Blog” </a:t>
            </a:r>
            <a:endParaRPr kumimoji="0" lang="en-NZ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79064" y="1444333"/>
            <a:ext cx="6096000" cy="13665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Aft>
                <a:spcPts val="1125"/>
              </a:spcAft>
            </a:pPr>
            <a:r>
              <a:rPr lang="en-NZ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Helen has fought her entire life for the workers of this country, it is sad that this Government and Society would label her a criminal as she faces death just for using cannabis as a pain relief.</a:t>
            </a:r>
            <a:endParaRPr lang="en-N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07264" y="3133279"/>
            <a:ext cx="10526332" cy="30418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125"/>
              </a:spcAft>
            </a:pPr>
            <a:r>
              <a:rPr lang="en-NZ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Student Activity: </a:t>
            </a:r>
            <a:endParaRPr lang="en-NZ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125"/>
              </a:spcAft>
            </a:pPr>
            <a:r>
              <a:rPr lang="en-NZ" sz="2000" dirty="0">
                <a:solidFill>
                  <a:srgbClr val="0070C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Using the </a:t>
            </a:r>
            <a:r>
              <a:rPr lang="en-NZ" sz="2000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“worry questions” </a:t>
            </a:r>
            <a:r>
              <a:rPr lang="en-NZ" sz="2000" dirty="0">
                <a:solidFill>
                  <a:srgbClr val="0070C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and working with a partner and a shared google do</a:t>
            </a:r>
            <a:r>
              <a:rPr lang="en-NZ" sz="2000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c:</a:t>
            </a:r>
            <a:endParaRPr lang="en-NZ" sz="20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125"/>
              </a:spcAft>
              <a:buFont typeface="+mj-lt"/>
              <a:buAutoNum type="arabicPeriod"/>
            </a:pPr>
            <a:r>
              <a:rPr lang="en-NZ" sz="2000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Identify at least 4 non-sampling errors present in the above Curia Research Poll</a:t>
            </a:r>
            <a:endParaRPr lang="en-NZ" sz="20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125"/>
              </a:spcAft>
              <a:buFont typeface="+mj-lt"/>
              <a:buAutoNum type="arabicPeriod"/>
            </a:pPr>
            <a:r>
              <a:rPr lang="en-NZ" sz="2000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For each concern you identify, explain your reasoning using evidence from the press </a:t>
            </a:r>
            <a:r>
              <a:rPr lang="en-NZ" sz="2000" dirty="0" smtClean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releases </a:t>
            </a:r>
            <a:r>
              <a:rPr lang="en-NZ" sz="2000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above.</a:t>
            </a:r>
            <a:endParaRPr lang="en-NZ" sz="20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r>
              <a:rPr lang="en-NZ" sz="2000" dirty="0">
                <a:solidFill>
                  <a:srgbClr val="0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NZ" sz="2000" dirty="0">
                <a:solidFill>
                  <a:srgbClr val="0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NZ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990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8389" y="523987"/>
            <a:ext cx="9144000" cy="4949533"/>
          </a:xfrm>
        </p:spPr>
        <p:txBody>
          <a:bodyPr>
            <a:normAutofit/>
          </a:bodyPr>
          <a:lstStyle/>
          <a:p>
            <a:pPr lvl="1" algn="l"/>
            <a:r>
              <a:rPr lang="en-NZ" sz="2800" dirty="0" smtClean="0"/>
              <a:t>3 Activities to share exploring the following aspects of 3.12</a:t>
            </a:r>
          </a:p>
          <a:p>
            <a:pPr lvl="1" algn="l"/>
            <a:endParaRPr lang="en-NZ" sz="2800" dirty="0" smtClean="0"/>
          </a:p>
          <a:p>
            <a:pPr lvl="1" algn="l"/>
            <a:r>
              <a:rPr lang="en-NZ" sz="2800" dirty="0" smtClean="0"/>
              <a:t>A: </a:t>
            </a:r>
            <a:r>
              <a:rPr lang="en-NZ" sz="2800" dirty="0" smtClean="0">
                <a:solidFill>
                  <a:srgbClr val="7030A0"/>
                </a:solidFill>
              </a:rPr>
              <a:t>The difference between Observational and 	Experimental studies</a:t>
            </a:r>
          </a:p>
          <a:p>
            <a:pPr lvl="1" algn="l"/>
            <a:endParaRPr lang="en-NZ" sz="2800" dirty="0" smtClean="0">
              <a:solidFill>
                <a:srgbClr val="7030A0"/>
              </a:solidFill>
            </a:endParaRPr>
          </a:p>
          <a:p>
            <a:pPr lvl="1" algn="l"/>
            <a:r>
              <a:rPr lang="en-NZ" sz="2800" dirty="0" smtClean="0"/>
              <a:t>B: </a:t>
            </a:r>
            <a:r>
              <a:rPr lang="en-NZ" sz="2800" dirty="0" smtClean="0">
                <a:solidFill>
                  <a:srgbClr val="7030A0"/>
                </a:solidFill>
              </a:rPr>
              <a:t>Sampling error and the 3 rules of thumb for estimating 	margin of error in the media reports</a:t>
            </a:r>
          </a:p>
          <a:p>
            <a:pPr lvl="1" algn="l"/>
            <a:endParaRPr lang="en-NZ" sz="2800" dirty="0">
              <a:solidFill>
                <a:srgbClr val="7030A0"/>
              </a:solidFill>
            </a:endParaRPr>
          </a:p>
          <a:p>
            <a:pPr lvl="1" algn="l"/>
            <a:r>
              <a:rPr lang="en-NZ" sz="2800" dirty="0" smtClean="0"/>
              <a:t>C: </a:t>
            </a:r>
            <a:r>
              <a:rPr lang="en-NZ" sz="2800" dirty="0" smtClean="0">
                <a:solidFill>
                  <a:srgbClr val="7030A0"/>
                </a:solidFill>
              </a:rPr>
              <a:t>Non-sampling errors and biases</a:t>
            </a:r>
            <a:endParaRPr lang="en-NZ" sz="2800" dirty="0" smtClean="0"/>
          </a:p>
          <a:p>
            <a:pPr lvl="1" algn="l"/>
            <a:endParaRPr lang="en-NZ" sz="2800" dirty="0">
              <a:solidFill>
                <a:srgbClr val="7030A0"/>
              </a:solidFill>
            </a:endParaRPr>
          </a:p>
          <a:p>
            <a:pPr lvl="1" algn="l"/>
            <a:endParaRPr lang="en-NZ" sz="2800" dirty="0" smtClean="0">
              <a:solidFill>
                <a:srgbClr val="7030A0"/>
              </a:solidFill>
            </a:endParaRPr>
          </a:p>
          <a:p>
            <a:pPr lvl="1" algn="l"/>
            <a:endParaRPr lang="en-NZ" sz="2800" dirty="0">
              <a:solidFill>
                <a:srgbClr val="7030A0"/>
              </a:solidFill>
            </a:endParaRPr>
          </a:p>
          <a:p>
            <a:pPr lvl="1" algn="l"/>
            <a:endParaRPr lang="en-NZ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7797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1768" y="174689"/>
            <a:ext cx="11839977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125"/>
              </a:spcAft>
            </a:pPr>
            <a:r>
              <a:rPr lang="en-NZ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NZ" sz="2400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NZ" sz="2400" u="sng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Hidden </a:t>
            </a:r>
            <a:r>
              <a:rPr lang="en-NZ" sz="2400" u="sng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agenda</a:t>
            </a:r>
            <a:r>
              <a:rPr lang="en-NZ" sz="24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NZ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The poll was commissioned by an organisation with a vested interest in getting an answer in favour of decriminalisation of cannabis.</a:t>
            </a:r>
            <a:endParaRPr lang="en-N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1767" y="1082438"/>
            <a:ext cx="11990233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125"/>
              </a:spcAft>
            </a:pPr>
            <a:r>
              <a:rPr lang="en-NZ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 </a:t>
            </a:r>
            <a:r>
              <a:rPr lang="en-NZ" sz="2400" u="sng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Selection </a:t>
            </a:r>
            <a:r>
              <a:rPr lang="en-NZ" sz="2400" u="sng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bias</a:t>
            </a:r>
            <a:r>
              <a:rPr lang="en-NZ" sz="20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NZ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Only </a:t>
            </a:r>
            <a:r>
              <a:rPr lang="en-NZ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eligible </a:t>
            </a:r>
            <a:r>
              <a:rPr lang="en-NZ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 </a:t>
            </a:r>
            <a:r>
              <a:rPr lang="en-NZ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voters who </a:t>
            </a:r>
            <a:r>
              <a:rPr lang="en-NZ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had a landline could </a:t>
            </a:r>
            <a:r>
              <a:rPr lang="en-NZ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be sampled.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5155" y="1565455"/>
            <a:ext cx="1090840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-excludes </a:t>
            </a:r>
            <a:r>
              <a:rPr lang="en-NZ" sz="24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those with only cell-phones </a:t>
            </a:r>
            <a:r>
              <a:rPr lang="en-NZ" sz="24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e.g</a:t>
            </a:r>
            <a:r>
              <a:rPr lang="en-NZ" sz="24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young people and those who move a lot</a:t>
            </a:r>
          </a:p>
          <a:p>
            <a:endParaRPr lang="en-NZ" dirty="0"/>
          </a:p>
        </p:txBody>
      </p:sp>
      <p:sp>
        <p:nvSpPr>
          <p:cNvPr id="7" name="Rectangle 6"/>
          <p:cNvSpPr/>
          <p:nvPr/>
        </p:nvSpPr>
        <p:spPr>
          <a:xfrm>
            <a:off x="201767" y="1990187"/>
            <a:ext cx="11479371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125"/>
              </a:spcAft>
            </a:pPr>
            <a:r>
              <a:rPr lang="en-NZ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3. </a:t>
            </a:r>
            <a:r>
              <a:rPr lang="en-NZ" sz="2400" u="sng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Non-response </a:t>
            </a:r>
            <a:r>
              <a:rPr lang="en-NZ" sz="2400" u="sng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bias:</a:t>
            </a:r>
            <a:r>
              <a:rPr lang="en-NZ" sz="24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NZ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Of the randomly selected 15,000 eligible voters, only 1029 agreed to participate. </a:t>
            </a:r>
            <a:r>
              <a:rPr lang="en-NZ" sz="24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They were probably those with strong views on this issue. </a:t>
            </a:r>
            <a:endParaRPr lang="en-NZ" sz="2400" dirty="0">
              <a:solidFill>
                <a:schemeClr val="accent6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1767" y="3137774"/>
            <a:ext cx="11221794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125"/>
              </a:spcAft>
            </a:pPr>
            <a:r>
              <a:rPr lang="en-NZ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4. </a:t>
            </a:r>
            <a:r>
              <a:rPr lang="en-NZ" sz="2400" u="sng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Interviewer </a:t>
            </a:r>
            <a:r>
              <a:rPr lang="en-NZ" sz="2400" u="sng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effects: </a:t>
            </a:r>
            <a:r>
              <a:rPr lang="en-NZ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It was a phone poll. Hence the telephone manner, accent </a:t>
            </a:r>
            <a:r>
              <a:rPr lang="en-NZ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etc</a:t>
            </a:r>
            <a:r>
              <a:rPr lang="en-NZ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of the interviewer could have influenced a respondent’s answers.</a:t>
            </a:r>
            <a:endParaRPr lang="en-N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3916" y="4079570"/>
            <a:ext cx="11530884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125"/>
              </a:spcAft>
            </a:pPr>
            <a:r>
              <a:rPr lang="en-NZ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5. </a:t>
            </a:r>
            <a:r>
              <a:rPr lang="en-NZ" sz="2400" u="sng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Behavioural </a:t>
            </a:r>
            <a:r>
              <a:rPr lang="en-NZ" sz="2400" u="sng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concerns: </a:t>
            </a:r>
            <a:r>
              <a:rPr lang="en-NZ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This is a sensitive issue. P</a:t>
            </a:r>
            <a:r>
              <a:rPr lang="en-NZ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eople </a:t>
            </a:r>
            <a:r>
              <a:rPr lang="en-NZ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may have been reluctant to express their true views, particularly if other family members with different views were in ear shot.</a:t>
            </a:r>
            <a:endParaRPr lang="en-N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1767" y="5021366"/>
            <a:ext cx="106808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en-NZ" sz="2400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NZ" sz="2400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nformation </a:t>
            </a:r>
            <a:r>
              <a:rPr lang="en-NZ" sz="2400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available to all participants was not the same.</a:t>
            </a:r>
          </a:p>
          <a:p>
            <a:r>
              <a:rPr lang="en-N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Data collected over a long period (</a:t>
            </a:r>
            <a:r>
              <a:rPr lang="en-NZ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N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en-NZ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N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July to August </a:t>
            </a:r>
            <a:r>
              <a:rPr lang="en-N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NZ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NZ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N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the Helen Kelly article came out in the middle which may have influenced voters sampled at the end but not those near the start.</a:t>
            </a:r>
            <a:endParaRPr lang="en-N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318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075" y="365125"/>
            <a:ext cx="11422487" cy="639427"/>
          </a:xfrm>
        </p:spPr>
        <p:txBody>
          <a:bodyPr>
            <a:normAutofit fontScale="90000"/>
          </a:bodyPr>
          <a:lstStyle/>
          <a:p>
            <a:r>
              <a:rPr lang="en-NZ" dirty="0" smtClean="0">
                <a:solidFill>
                  <a:srgbClr val="7030A0"/>
                </a:solidFill>
              </a:rPr>
              <a:t/>
            </a:r>
            <a:br>
              <a:rPr lang="en-NZ" dirty="0" smtClean="0">
                <a:solidFill>
                  <a:srgbClr val="7030A0"/>
                </a:solidFill>
              </a:rPr>
            </a:br>
            <a:r>
              <a:rPr lang="en-NZ" sz="2700" dirty="0" smtClean="0">
                <a:latin typeface="Comic Sans MS" panose="030F0702030302020204" pitchFamily="66" charset="0"/>
              </a:rPr>
              <a:t>A: </a:t>
            </a:r>
            <a:r>
              <a:rPr lang="en-NZ" sz="27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The difference between Observational and Experimental studies</a:t>
            </a:r>
            <a:r>
              <a:rPr lang="en-NZ" dirty="0" smtClean="0">
                <a:solidFill>
                  <a:srgbClr val="7030A0"/>
                </a:solidFill>
              </a:rPr>
              <a:t/>
            </a:r>
            <a:br>
              <a:rPr lang="en-NZ" dirty="0" smtClean="0">
                <a:solidFill>
                  <a:srgbClr val="7030A0"/>
                </a:solidFill>
              </a:rPr>
            </a:br>
            <a:endParaRPr lang="en-N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96533" y="1262130"/>
                <a:ext cx="10515600" cy="4824681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>
                    <a:solidFill>
                      <a:srgbClr val="7030A0"/>
                    </a:solidFill>
                    <a:latin typeface="Comic Sans MS" panose="030F0702030302020204" pitchFamily="66" charset="0"/>
                  </a:rPr>
                  <a:t>Question: </a:t>
                </a:r>
                <a:r>
                  <a:rPr lang="en-US" sz="2400" b="1" dirty="0" smtClean="0">
                    <a:latin typeface="Comic Sans MS" panose="030F0702030302020204" pitchFamily="66" charset="0"/>
                  </a:rPr>
                  <a:t>“Does </a:t>
                </a:r>
                <a:r>
                  <a:rPr lang="en-US" sz="2400" b="1" dirty="0">
                    <a:latin typeface="Comic Sans MS" panose="030F0702030302020204" pitchFamily="66" charset="0"/>
                  </a:rPr>
                  <a:t>the amount of caffeine you consume affect the amount of sleep you get?” </a:t>
                </a:r>
                <a:endParaRPr lang="en-US" sz="2400" b="1" dirty="0" smtClean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NZ" dirty="0" smtClean="0"/>
              </a:p>
              <a:p>
                <a:pPr marL="0" indent="0">
                  <a:buNone/>
                </a:pPr>
                <a:r>
                  <a:rPr lang="en-NZ" sz="2400" dirty="0" smtClean="0">
                    <a:latin typeface="Comic Sans MS" panose="030F0702030302020204" pitchFamily="66" charset="0"/>
                  </a:rPr>
                  <a:t>Task 1:  Estimate  (a) how much caffeine (mg) you consumed yesterday</a:t>
                </a:r>
              </a:p>
              <a:p>
                <a:pPr marL="0" indent="0">
                  <a:buNone/>
                </a:pPr>
                <a:r>
                  <a:rPr lang="en-NZ" sz="2400" dirty="0">
                    <a:latin typeface="Comic Sans MS" panose="030F0702030302020204" pitchFamily="66" charset="0"/>
                  </a:rPr>
                  <a:t> </a:t>
                </a:r>
                <a:r>
                  <a:rPr lang="en-NZ" sz="2400" dirty="0" smtClean="0">
                    <a:latin typeface="Comic Sans MS" panose="030F0702030302020204" pitchFamily="66" charset="0"/>
                  </a:rPr>
                  <a:t>       		         (b) how many hours sleep you got last night</a:t>
                </a:r>
              </a:p>
              <a:p>
                <a:pPr marL="0" indent="0">
                  <a:buNone/>
                </a:pPr>
                <a:r>
                  <a:rPr lang="en-NZ" sz="2400" dirty="0">
                    <a:latin typeface="Comic Sans MS" panose="030F0702030302020204" pitchFamily="66" charset="0"/>
                  </a:rPr>
                  <a:t> </a:t>
                </a:r>
                <a:r>
                  <a:rPr lang="en-NZ" sz="2400" dirty="0" smtClean="0">
                    <a:latin typeface="Comic Sans MS" panose="030F0702030302020204" pitchFamily="66" charset="0"/>
                  </a:rPr>
                  <a:t> 				 (</a:t>
                </a:r>
                <a:r>
                  <a:rPr lang="en-NZ" sz="2400" i="1" dirty="0" smtClean="0">
                    <a:latin typeface="Comic Sans MS" panose="030F0702030302020204" pitchFamily="66" charset="0"/>
                  </a:rPr>
                  <a:t>nearest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NZ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NZ" sz="2400" dirty="0" smtClean="0">
                    <a:latin typeface="Comic Sans MS" panose="030F0702030302020204" pitchFamily="66" charset="0"/>
                  </a:rPr>
                  <a:t> </a:t>
                </a:r>
                <a:r>
                  <a:rPr lang="en-NZ" sz="2400" i="1" dirty="0" smtClean="0">
                    <a:latin typeface="Comic Sans MS" panose="030F0702030302020204" pitchFamily="66" charset="0"/>
                  </a:rPr>
                  <a:t>hour</a:t>
                </a:r>
                <a:r>
                  <a:rPr lang="en-NZ" sz="2400" dirty="0" smtClean="0">
                    <a:latin typeface="Comic Sans MS" panose="030F0702030302020204" pitchFamily="66" charset="0"/>
                  </a:rPr>
                  <a:t>).</a:t>
                </a:r>
              </a:p>
              <a:p>
                <a:pPr marL="0" indent="0">
                  <a:buNone/>
                </a:pPr>
                <a:endParaRPr lang="en-NZ" sz="24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NZ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96533" y="1262130"/>
                <a:ext cx="10515600" cy="4824681"/>
              </a:xfrm>
              <a:blipFill rotWithShape="0">
                <a:blip r:embed="rId2"/>
                <a:stretch>
                  <a:fillRect l="-1159" t="-2149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169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076" y="978795"/>
            <a:ext cx="11353800" cy="552503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Here </a:t>
            </a:r>
            <a:r>
              <a:rPr lang="en-US" dirty="0"/>
              <a:t>are some facts off the internet (</a:t>
            </a:r>
            <a:r>
              <a:rPr lang="en-US" u="sng" dirty="0">
                <a:hlinkClick r:id="rId2"/>
              </a:rPr>
              <a:t>http://www.nutritionfoundation.org.nz/nutrition-facts/nutrition-a-z/Caffeine</a:t>
            </a:r>
            <a:r>
              <a:rPr lang="en-US" dirty="0"/>
              <a:t>)</a:t>
            </a:r>
            <a:endParaRPr lang="en-NZ" dirty="0"/>
          </a:p>
          <a:p>
            <a:pPr marL="0" indent="0">
              <a:buNone/>
            </a:pPr>
            <a:r>
              <a:rPr lang="en-US" dirty="0"/>
              <a:t> </a:t>
            </a:r>
            <a:endParaRPr lang="en-NZ" dirty="0"/>
          </a:p>
          <a:p>
            <a:pPr marL="0" indent="0">
              <a:buNone/>
            </a:pPr>
            <a:r>
              <a:rPr lang="en-US" dirty="0"/>
              <a:t>1 cup (250ml) flat white or cappuccino or brewed coffee (single shot of coffee):  </a:t>
            </a:r>
            <a:r>
              <a:rPr lang="en-US" dirty="0">
                <a:solidFill>
                  <a:srgbClr val="7030A0"/>
                </a:solidFill>
              </a:rPr>
              <a:t>80mg</a:t>
            </a:r>
            <a:endParaRPr lang="en-NZ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dirty="0"/>
              <a:t>1 cup (250ml) of instant coffee (1teaspoon): </a:t>
            </a:r>
            <a:r>
              <a:rPr lang="en-US" dirty="0">
                <a:solidFill>
                  <a:srgbClr val="7030A0"/>
                </a:solidFill>
              </a:rPr>
              <a:t>60mg</a:t>
            </a:r>
            <a:endParaRPr lang="en-NZ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dirty="0"/>
              <a:t>1 cup (250ml) tea : </a:t>
            </a:r>
            <a:r>
              <a:rPr lang="en-US" dirty="0">
                <a:solidFill>
                  <a:srgbClr val="7030A0"/>
                </a:solidFill>
              </a:rPr>
              <a:t>55mg</a:t>
            </a:r>
            <a:endParaRPr lang="en-NZ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dirty="0"/>
              <a:t>1 can of Cola = </a:t>
            </a:r>
            <a:r>
              <a:rPr lang="en-US" dirty="0">
                <a:solidFill>
                  <a:srgbClr val="7030A0"/>
                </a:solidFill>
              </a:rPr>
              <a:t>38mg</a:t>
            </a:r>
            <a:endParaRPr lang="en-NZ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dirty="0"/>
              <a:t>250ml of an energy drink </a:t>
            </a:r>
            <a:r>
              <a:rPr lang="en-US" dirty="0" err="1"/>
              <a:t>e,g</a:t>
            </a:r>
            <a:r>
              <a:rPr lang="en-US" dirty="0"/>
              <a:t> V, Red Bull </a:t>
            </a:r>
            <a:r>
              <a:rPr lang="en-US" dirty="0">
                <a:solidFill>
                  <a:srgbClr val="7030A0"/>
                </a:solidFill>
              </a:rPr>
              <a:t>= 80mg                                </a:t>
            </a:r>
            <a:endParaRPr lang="en-NZ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dirty="0"/>
              <a:t>50g milk chocolate bar (10 squares) = 2 teaspoons of unsweetened cocoa powder: </a:t>
            </a:r>
            <a:r>
              <a:rPr lang="en-US" dirty="0">
                <a:solidFill>
                  <a:srgbClr val="7030A0"/>
                </a:solidFill>
              </a:rPr>
              <a:t>10mg</a:t>
            </a:r>
            <a:endParaRPr lang="en-NZ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dirty="0"/>
              <a:t>50mg dark chocolate (10 squares) : </a:t>
            </a:r>
            <a:r>
              <a:rPr lang="en-US" dirty="0">
                <a:solidFill>
                  <a:srgbClr val="7030A0"/>
                </a:solidFill>
              </a:rPr>
              <a:t>35mg</a:t>
            </a:r>
            <a:endParaRPr lang="en-NZ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dirty="0"/>
              <a:t> </a:t>
            </a:r>
            <a:endParaRPr lang="en-NZ" dirty="0"/>
          </a:p>
          <a:p>
            <a:pPr marL="0" indent="0">
              <a:buNone/>
            </a:pPr>
            <a:r>
              <a:rPr lang="en-US" dirty="0"/>
              <a:t>(Note: </a:t>
            </a:r>
            <a:r>
              <a:rPr lang="en-US" i="1" dirty="0"/>
              <a:t>the caffeine content of drinking chocolate and lemonade type soft drinks is minimal)</a:t>
            </a:r>
            <a:endParaRPr lang="en-NZ" i="1" dirty="0"/>
          </a:p>
          <a:p>
            <a:pPr marL="0" indent="0">
              <a:buNone/>
            </a:pPr>
            <a:r>
              <a:rPr lang="en-US" dirty="0"/>
              <a:t> </a:t>
            </a:r>
            <a:endParaRPr lang="en-NZ" dirty="0"/>
          </a:p>
          <a:p>
            <a:pPr marL="0" indent="0">
              <a:buNone/>
            </a:pPr>
            <a:endParaRPr lang="en-NZ" dirty="0"/>
          </a:p>
        </p:txBody>
      </p:sp>
      <p:sp>
        <p:nvSpPr>
          <p:cNvPr id="4" name="Rectangle 3"/>
          <p:cNvSpPr/>
          <p:nvPr/>
        </p:nvSpPr>
        <p:spPr>
          <a:xfrm>
            <a:off x="426075" y="159741"/>
            <a:ext cx="107656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dirty="0" smtClean="0">
                <a:latin typeface="Comic Sans MS" panose="030F0702030302020204" pitchFamily="66" charset="0"/>
              </a:rPr>
              <a:t>A: </a:t>
            </a:r>
            <a:r>
              <a:rPr lang="en-NZ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The difference between Observational and Experimental studies</a:t>
            </a:r>
            <a:r>
              <a:rPr lang="en-NZ" dirty="0" smtClean="0">
                <a:solidFill>
                  <a:srgbClr val="7030A0"/>
                </a:solidFill>
              </a:rPr>
              <a:t/>
            </a:r>
            <a:br>
              <a:rPr lang="en-NZ" dirty="0" smtClean="0">
                <a:solidFill>
                  <a:srgbClr val="7030A0"/>
                </a:solidFill>
              </a:rPr>
            </a:b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15652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49498" y="181712"/>
            <a:ext cx="10642243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  <a:tabLst>
                <a:tab pos="270510" algn="l"/>
                <a:tab pos="499110" algn="l"/>
              </a:tabLst>
            </a:pPr>
            <a:r>
              <a:rPr lang="en-NZ" sz="2400" dirty="0" smtClean="0">
                <a:latin typeface="Comic Sans MS" panose="030F0702030302020204" pitchFamily="66" charset="0"/>
              </a:rPr>
              <a:t>A: </a:t>
            </a:r>
            <a:r>
              <a:rPr lang="en-NZ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The difference between Observational and Experimental studies</a:t>
            </a:r>
          </a:p>
          <a:p>
            <a:pPr lvl="0">
              <a:spcAft>
                <a:spcPts val="0"/>
              </a:spcAft>
              <a:tabLst>
                <a:tab pos="270510" algn="l"/>
                <a:tab pos="499110" algn="l"/>
              </a:tabLst>
            </a:pPr>
            <a:endParaRPr lang="en-US" sz="24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tabLst>
                <a:tab pos="270510" algn="l"/>
                <a:tab pos="499110" algn="l"/>
              </a:tabLst>
            </a:pPr>
            <a:r>
              <a:rPr lang="en-US" sz="2400" dirty="0" smtClean="0"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Discussion Questions: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270510" algn="l"/>
                <a:tab pos="499110" algn="l"/>
              </a:tabLst>
            </a:pPr>
            <a:endParaRPr lang="en-US" sz="24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270510" algn="l"/>
                <a:tab pos="499110" algn="l"/>
              </a:tabLst>
            </a:pPr>
            <a:r>
              <a:rPr lang="en-US" sz="2400" dirty="0" smtClean="0"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Is this an observational study or an experiment?  Why?</a:t>
            </a:r>
            <a:endParaRPr lang="en-NZ" sz="2400" dirty="0" smtClean="0">
              <a:effectLst/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228600">
              <a:spcAft>
                <a:spcPts val="0"/>
              </a:spcAft>
            </a:pPr>
            <a:r>
              <a:rPr lang="en-US" sz="2400" dirty="0" smtClean="0">
                <a:solidFill>
                  <a:srgbClr val="2E74B5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Observational:  No researcher intervention</a:t>
            </a:r>
            <a:endParaRPr lang="en-NZ" sz="2400" dirty="0" smtClean="0">
              <a:effectLst/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228600">
              <a:spcAft>
                <a:spcPts val="0"/>
              </a:spcAft>
            </a:pPr>
            <a:r>
              <a:rPr lang="en-US" sz="2400" dirty="0" smtClean="0"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 </a:t>
            </a:r>
            <a:endParaRPr lang="en-NZ" sz="2400" dirty="0" smtClean="0">
              <a:effectLst/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tabLst>
                <a:tab pos="270510" algn="l"/>
                <a:tab pos="499110" algn="l"/>
              </a:tabLst>
            </a:pPr>
            <a:r>
              <a:rPr lang="en-US" sz="2400" dirty="0" smtClean="0"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2. Is it retrospective or prospective study?  Why?</a:t>
            </a:r>
            <a:endParaRPr lang="en-NZ" sz="2400" dirty="0" smtClean="0">
              <a:effectLst/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228600">
              <a:spcAft>
                <a:spcPts val="0"/>
              </a:spcAft>
            </a:pPr>
            <a:r>
              <a:rPr lang="en-US" sz="2400" dirty="0" smtClean="0">
                <a:solidFill>
                  <a:srgbClr val="5B9BD5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Retrospective: data from yesterday</a:t>
            </a:r>
            <a:endParaRPr lang="en-NZ" sz="2400" dirty="0" smtClean="0">
              <a:effectLst/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228600">
              <a:spcAft>
                <a:spcPts val="0"/>
              </a:spcAft>
            </a:pPr>
            <a:r>
              <a:rPr lang="en-US" sz="2400" dirty="0" smtClean="0"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 </a:t>
            </a:r>
            <a:endParaRPr lang="en-NZ" sz="2400" dirty="0" smtClean="0">
              <a:effectLst/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tabLst>
                <a:tab pos="270510" algn="l"/>
                <a:tab pos="499110" algn="l"/>
              </a:tabLst>
            </a:pPr>
            <a:r>
              <a:rPr lang="en-US" sz="2400" dirty="0" smtClean="0"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3. How were the participants selected?</a:t>
            </a:r>
            <a:endParaRPr lang="en-NZ" sz="2400" dirty="0" smtClean="0">
              <a:effectLst/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228600">
              <a:spcAft>
                <a:spcPts val="0"/>
              </a:spcAft>
            </a:pPr>
            <a:r>
              <a:rPr lang="en-US" sz="2400" dirty="0" smtClean="0">
                <a:solidFill>
                  <a:srgbClr val="2E74B5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Volunteered (by teacher)</a:t>
            </a:r>
            <a:endParaRPr lang="en-NZ" sz="2400" dirty="0" smtClean="0">
              <a:effectLst/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228600">
              <a:spcAft>
                <a:spcPts val="0"/>
              </a:spcAft>
            </a:pPr>
            <a:r>
              <a:rPr lang="en-US" sz="2400" dirty="0" smtClean="0"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 </a:t>
            </a:r>
            <a:endParaRPr lang="en-NZ" sz="2400" dirty="0" smtClean="0">
              <a:effectLst/>
              <a:latin typeface="Comic Sans MS" panose="030F07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65408" y="4932454"/>
            <a:ext cx="56066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  <a:tabLst>
                <a:tab pos="270510" algn="l"/>
                <a:tab pos="499110" algn="l"/>
              </a:tabLst>
            </a:pPr>
            <a:r>
              <a:rPr lang="en-US" sz="2400" dirty="0" smtClean="0"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4. What is the </a:t>
            </a:r>
            <a:r>
              <a:rPr lang="en-US" sz="2400" b="1" dirty="0" smtClean="0"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explanatory</a:t>
            </a:r>
            <a:r>
              <a:rPr lang="en-US" sz="2400" dirty="0" smtClean="0"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 variable?:</a:t>
            </a:r>
            <a:endParaRPr lang="en-NZ" sz="2400" dirty="0" smtClean="0">
              <a:effectLst/>
              <a:latin typeface="Comic Sans MS" panose="030F07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17431" y="5117120"/>
            <a:ext cx="253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endParaRPr lang="en-NZ" dirty="0"/>
          </a:p>
        </p:txBody>
      </p:sp>
      <p:sp>
        <p:nvSpPr>
          <p:cNvPr id="7" name="Rectangle 6"/>
          <p:cNvSpPr/>
          <p:nvPr/>
        </p:nvSpPr>
        <p:spPr>
          <a:xfrm>
            <a:off x="549498" y="5832988"/>
            <a:ext cx="56300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Aft>
                <a:spcPts val="0"/>
              </a:spcAft>
              <a:tabLst>
                <a:tab pos="270510" algn="l"/>
                <a:tab pos="499110" algn="l"/>
              </a:tabLst>
            </a:pPr>
            <a:r>
              <a:rPr lang="en-US" sz="2400" dirty="0" smtClean="0"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5. How should we display the results?:</a:t>
            </a:r>
            <a:endParaRPr lang="en-NZ" sz="2400" dirty="0">
              <a:effectLst/>
              <a:latin typeface="Comic Sans MS" panose="030F07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92490" y="5387792"/>
            <a:ext cx="4552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and the </a:t>
            </a:r>
            <a:r>
              <a:rPr lang="en-US" sz="2400" b="1" dirty="0" smtClean="0"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response</a:t>
            </a:r>
            <a:r>
              <a:rPr lang="en-US" sz="2400" dirty="0" smtClean="0"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 variable?:</a:t>
            </a:r>
            <a:endParaRPr lang="en-NZ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091400" y="4923010"/>
            <a:ext cx="3129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Caffeine intake</a:t>
            </a:r>
            <a:endParaRPr lang="en-NZ" sz="2400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85519" y="5346030"/>
            <a:ext cx="26659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Hours of sleep</a:t>
            </a:r>
            <a:endParaRPr lang="en-NZ" sz="2400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03020" y="5832987"/>
            <a:ext cx="3129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Scatter plot</a:t>
            </a:r>
            <a:endParaRPr lang="en-NZ" sz="2400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082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7131" y="162060"/>
            <a:ext cx="9030004" cy="496373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56068" y="5293217"/>
            <a:ext cx="102000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NZ" sz="2400" dirty="0" smtClean="0">
                <a:latin typeface="Comic Sans MS" panose="030F0702030302020204" pitchFamily="66" charset="0"/>
              </a:rPr>
              <a:t>Weak, negative, approximately linear association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NZ" sz="2400" dirty="0" smtClean="0">
                <a:latin typeface="Comic Sans MS" panose="030F0702030302020204" pitchFamily="66" charset="0"/>
              </a:rPr>
              <a:t>A slight tendency for hours of sleep to drop with higher caffeine consumption</a:t>
            </a:r>
            <a:endParaRPr lang="en-NZ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8844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3605011" cy="317455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>     </a:t>
            </a:r>
            <a:r>
              <a:rPr lang="en-NZ" dirty="0"/>
              <a:t/>
            </a:r>
            <a:br>
              <a:rPr lang="en-NZ" dirty="0"/>
            </a:br>
            <a:r>
              <a:rPr lang="en-NZ" dirty="0"/>
              <a:t/>
            </a:r>
            <a:br>
              <a:rPr lang="en-NZ" dirty="0"/>
            </a:b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139" y="365125"/>
            <a:ext cx="10515600" cy="67287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This is an observational study</a:t>
            </a:r>
            <a:r>
              <a:rPr lang="en-US" dirty="0" smtClean="0"/>
              <a:t>. </a:t>
            </a:r>
            <a:r>
              <a:rPr lang="en-NZ" dirty="0" smtClean="0"/>
              <a:t/>
            </a:r>
            <a:br>
              <a:rPr lang="en-NZ" dirty="0" smtClean="0"/>
            </a:br>
            <a:endParaRPr lang="en-NZ" dirty="0"/>
          </a:p>
        </p:txBody>
      </p:sp>
      <p:sp>
        <p:nvSpPr>
          <p:cNvPr id="4" name="TextBox 3"/>
          <p:cNvSpPr txBox="1"/>
          <p:nvPr/>
        </p:nvSpPr>
        <p:spPr>
          <a:xfrm>
            <a:off x="722291" y="2562896"/>
            <a:ext cx="107270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anose="030F0702030302020204" pitchFamily="66" charset="0"/>
              </a:rPr>
              <a:t>What are the limitations of this study?  </a:t>
            </a:r>
            <a:endParaRPr lang="en-NZ" sz="24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2290" y="799432"/>
            <a:ext cx="10250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anose="030F0702030302020204" pitchFamily="66" charset="0"/>
              </a:rPr>
              <a:t>What is the scope of the conclusion from this type of study?</a:t>
            </a:r>
            <a:endParaRPr lang="en-NZ" sz="24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18503" y="1392389"/>
            <a:ext cx="18921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Non-Causal</a:t>
            </a:r>
            <a:endParaRPr lang="en-NZ" sz="24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18503" y="1883928"/>
            <a:ext cx="101292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We can only suggest an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association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between caffeine intake and amount of sleep</a:t>
            </a:r>
            <a:endParaRPr lang="en-NZ" sz="2000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76834" y="3185727"/>
            <a:ext cx="20337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Very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small, </a:t>
            </a:r>
            <a:endParaRPr lang="en-NZ" sz="2400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40705" y="3146210"/>
            <a:ext cx="3966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very narrow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demographic:</a:t>
            </a:r>
            <a:endParaRPr lang="en-NZ" sz="2400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00800" y="3146114"/>
            <a:ext cx="2459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year 13 girls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en-NZ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76834" y="4456580"/>
            <a:ext cx="65735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anose="030F0702030302020204" pitchFamily="66" charset="0"/>
              </a:rPr>
              <a:t>What improvements could we make?</a:t>
            </a:r>
            <a:endParaRPr lang="en-NZ" sz="2400" dirty="0"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76834" y="3765073"/>
            <a:ext cx="78421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Yesterday may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not have been typical</a:t>
            </a:r>
            <a:r>
              <a:rPr lang="en-US" dirty="0"/>
              <a:t>.</a:t>
            </a:r>
            <a:endParaRPr lang="en-NZ" dirty="0"/>
          </a:p>
        </p:txBody>
      </p:sp>
      <p:sp>
        <p:nvSpPr>
          <p:cNvPr id="14" name="TextBox 13"/>
          <p:cNvSpPr txBox="1"/>
          <p:nvPr/>
        </p:nvSpPr>
        <p:spPr>
          <a:xfrm>
            <a:off x="876834" y="5148087"/>
            <a:ext cx="844746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Average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daily consumption and sleep over a week.</a:t>
            </a:r>
            <a:endParaRPr lang="en-NZ" sz="2400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17617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62154"/>
          </a:xfrm>
        </p:spPr>
        <p:txBody>
          <a:bodyPr>
            <a:normAutofit/>
          </a:bodyPr>
          <a:lstStyle/>
          <a:p>
            <a:pPr lvl="0">
              <a:spcAft>
                <a:spcPts val="0"/>
              </a:spcAft>
              <a:tabLst>
                <a:tab pos="270510" algn="l"/>
                <a:tab pos="499110" algn="l"/>
              </a:tabLst>
            </a:pPr>
            <a:r>
              <a:rPr lang="en-NZ" sz="2000" dirty="0" smtClean="0">
                <a:latin typeface="Comic Sans MS" panose="030F0702030302020204" pitchFamily="66" charset="0"/>
              </a:rPr>
              <a:t>A: </a:t>
            </a:r>
            <a:r>
              <a:rPr lang="en-NZ" sz="22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The difference between Observational and Experimental studies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27280"/>
            <a:ext cx="10515600" cy="524968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NZ" sz="2400" u="sng" dirty="0" smtClean="0">
                <a:latin typeface="Comic Sans MS" panose="030F0702030302020204" pitchFamily="66" charset="0"/>
              </a:rPr>
              <a:t>Task 2: Design an Experiment</a:t>
            </a:r>
          </a:p>
          <a:p>
            <a:pPr marL="0" indent="0">
              <a:buNone/>
            </a:pPr>
            <a:endParaRPr lang="en-NZ" sz="2400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400" b="1" dirty="0" smtClean="0"/>
              <a:t>Working </a:t>
            </a:r>
            <a:r>
              <a:rPr lang="en-US" sz="2400" b="1" dirty="0"/>
              <a:t>in a group </a:t>
            </a:r>
            <a:r>
              <a:rPr lang="en-US" sz="2400" b="1" dirty="0" smtClean="0"/>
              <a:t>of </a:t>
            </a:r>
            <a:r>
              <a:rPr lang="en-US" sz="2400" b="1" dirty="0"/>
              <a:t>2 or </a:t>
            </a:r>
            <a:r>
              <a:rPr lang="en-US" sz="2400" b="1" dirty="0" smtClean="0"/>
              <a:t>3</a:t>
            </a:r>
          </a:p>
          <a:p>
            <a:pPr marL="0" indent="0">
              <a:buNone/>
            </a:pPr>
            <a:r>
              <a:rPr lang="en-US" sz="2400" dirty="0"/>
              <a:t>Briefly describe how you would conduct </a:t>
            </a:r>
            <a:r>
              <a:rPr lang="en-US" sz="2400" dirty="0" smtClean="0"/>
              <a:t>an </a:t>
            </a:r>
            <a:r>
              <a:rPr lang="en-US" sz="2400" dirty="0"/>
              <a:t>experiment to test the effect of caffeine </a:t>
            </a:r>
            <a:r>
              <a:rPr lang="en-US" sz="2400" dirty="0" smtClean="0"/>
              <a:t>consumption </a:t>
            </a:r>
            <a:r>
              <a:rPr lang="en-US" sz="2400" dirty="0"/>
              <a:t>on the amount of sleep a person </a:t>
            </a:r>
            <a:r>
              <a:rPr lang="en-US" sz="2400" dirty="0" smtClean="0"/>
              <a:t>gets and </a:t>
            </a:r>
            <a:r>
              <a:rPr lang="en-US" sz="2400" dirty="0" smtClean="0">
                <a:solidFill>
                  <a:srgbClr val="FF0000"/>
                </a:solidFill>
              </a:rPr>
              <a:t>justify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your decisions.</a:t>
            </a:r>
            <a:endParaRPr lang="en-US" sz="2400" dirty="0" smtClean="0"/>
          </a:p>
          <a:p>
            <a:pPr marL="0" indent="0">
              <a:buNone/>
            </a:pPr>
            <a:endParaRPr lang="en-US" sz="2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400" dirty="0" smtClean="0"/>
              <a:t>What are the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key experimental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design elements </a:t>
            </a:r>
            <a:r>
              <a:rPr lang="en-US" sz="2400" dirty="0" smtClean="0"/>
              <a:t>needed to </a:t>
            </a:r>
            <a:r>
              <a:rPr lang="en-US" sz="2400" dirty="0"/>
              <a:t>come to a meaningful </a:t>
            </a:r>
            <a:r>
              <a:rPr lang="en-US" sz="2400" dirty="0" smtClean="0"/>
              <a:t>conclusion?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i="1" dirty="0" smtClean="0">
                <a:solidFill>
                  <a:srgbClr val="00B050"/>
                </a:solidFill>
              </a:rPr>
              <a:t>(Bullet points of the key elements are OK. This is a hypothetical experiment so you may ignore any ethical concerns you may have regarding the </a:t>
            </a:r>
            <a:r>
              <a:rPr lang="en-US" sz="2400" i="1" dirty="0">
                <a:solidFill>
                  <a:srgbClr val="00B050"/>
                </a:solidFill>
              </a:rPr>
              <a:t>h</a:t>
            </a:r>
            <a:r>
              <a:rPr lang="en-US" sz="2400" i="1" dirty="0" smtClean="0">
                <a:solidFill>
                  <a:srgbClr val="00B050"/>
                </a:solidFill>
              </a:rPr>
              <a:t>armful effects of caffeine).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 </a:t>
            </a:r>
            <a:endParaRPr lang="en-NZ" sz="2400" dirty="0"/>
          </a:p>
          <a:p>
            <a:pPr marL="0" indent="0">
              <a:buNone/>
            </a:pPr>
            <a:endParaRPr lang="en-NZ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0659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0622" y="873789"/>
            <a:ext cx="10095963" cy="531210"/>
          </a:xfrm>
        </p:spPr>
        <p:txBody>
          <a:bodyPr>
            <a:noAutofit/>
          </a:bodyPr>
          <a:lstStyle/>
          <a:p>
            <a:r>
              <a:rPr lang="en-NZ" sz="2400" dirty="0" smtClean="0">
                <a:latin typeface="Comic Sans MS" panose="030F0702030302020204" pitchFamily="66" charset="0"/>
              </a:rPr>
              <a:t>Random allocation of participants to a treatment (</a:t>
            </a:r>
            <a:r>
              <a:rPr lang="en-NZ" sz="24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given</a:t>
            </a:r>
            <a:r>
              <a:rPr lang="en-NZ" sz="2400" dirty="0" smtClean="0">
                <a:latin typeface="Comic Sans MS" panose="030F0702030302020204" pitchFamily="66" charset="0"/>
              </a:rPr>
              <a:t> </a:t>
            </a:r>
            <a:r>
              <a:rPr lang="en-NZ" sz="24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caffeine)</a:t>
            </a:r>
            <a:r>
              <a:rPr lang="en-NZ" sz="2400" dirty="0" smtClean="0">
                <a:latin typeface="Comic Sans MS" panose="030F0702030302020204" pitchFamily="66" charset="0"/>
              </a:rPr>
              <a:t> and control (</a:t>
            </a:r>
            <a:r>
              <a:rPr lang="en-NZ" sz="24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no caffeine)</a:t>
            </a:r>
            <a:r>
              <a:rPr lang="en-NZ" sz="2400" dirty="0" smtClean="0">
                <a:latin typeface="Comic Sans MS" panose="030F0702030302020204" pitchFamily="66" charset="0"/>
              </a:rPr>
              <a:t> group </a:t>
            </a:r>
            <a:endParaRPr lang="en-NZ" sz="24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0623" y="412124"/>
            <a:ext cx="9207321" cy="412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NZ" dirty="0"/>
          </a:p>
        </p:txBody>
      </p:sp>
      <p:sp>
        <p:nvSpPr>
          <p:cNvPr id="5" name="TextBox 4"/>
          <p:cNvSpPr txBox="1"/>
          <p:nvPr/>
        </p:nvSpPr>
        <p:spPr>
          <a:xfrm>
            <a:off x="580623" y="257577"/>
            <a:ext cx="84345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Key elements of an experiment</a:t>
            </a:r>
            <a:endParaRPr lang="en-NZ" sz="24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9855" y="1559546"/>
            <a:ext cx="108053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dirty="0" smtClean="0">
                <a:solidFill>
                  <a:srgbClr val="00B050"/>
                </a:solidFill>
              </a:rPr>
              <a:t>Other factors affecting any measured responses (</a:t>
            </a:r>
            <a:r>
              <a:rPr lang="en-NZ" sz="2000" i="1" dirty="0" smtClean="0">
                <a:solidFill>
                  <a:srgbClr val="00B050"/>
                </a:solidFill>
              </a:rPr>
              <a:t>hours of sleep</a:t>
            </a:r>
            <a:r>
              <a:rPr lang="en-NZ" sz="2000" dirty="0" smtClean="0">
                <a:solidFill>
                  <a:srgbClr val="00B050"/>
                </a:solidFill>
              </a:rPr>
              <a:t>) </a:t>
            </a:r>
            <a:r>
              <a:rPr lang="en-NZ" sz="2000" dirty="0" smtClean="0">
                <a:solidFill>
                  <a:schemeClr val="accent1">
                    <a:lumMod val="75000"/>
                  </a:schemeClr>
                </a:solidFill>
              </a:rPr>
              <a:t>(e.g. amount of exercise participants do, tolerance to or  sensitivity to effects of caffeine</a:t>
            </a:r>
            <a:r>
              <a:rPr lang="en-NZ" sz="2000" dirty="0" smtClean="0">
                <a:solidFill>
                  <a:srgbClr val="00B050"/>
                </a:solidFill>
              </a:rPr>
              <a:t>) must be evenly distributed through both groups so only the difference is the treatment (caffeine).</a:t>
            </a:r>
            <a:endParaRPr lang="en-NZ" sz="2000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9397" y="2833352"/>
            <a:ext cx="108440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NZ" sz="2400" dirty="0" smtClean="0"/>
              <a:t>Same experimental conditions for both groups</a:t>
            </a:r>
            <a:endParaRPr lang="en-NZ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1159099" y="3203343"/>
            <a:ext cx="668413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Font typeface="+mj-lt"/>
              <a:buAutoNum type="romanLcPeriod"/>
            </a:pPr>
            <a:r>
              <a:rPr lang="en-US" sz="2000" dirty="0">
                <a:solidFill>
                  <a:srgbClr val="00B050"/>
                </a:solidFill>
              </a:rPr>
              <a:t>Same routine during the </a:t>
            </a:r>
            <a:r>
              <a:rPr lang="en-US" sz="2000" dirty="0" smtClean="0">
                <a:solidFill>
                  <a:srgbClr val="00B050"/>
                </a:solidFill>
              </a:rPr>
              <a:t>day</a:t>
            </a:r>
          </a:p>
          <a:p>
            <a:pPr marL="400050" indent="-400050">
              <a:buFont typeface="+mj-lt"/>
              <a:buAutoNum type="romanLcPeriod"/>
            </a:pPr>
            <a:r>
              <a:rPr lang="en-US" sz="2000" dirty="0" smtClean="0">
                <a:solidFill>
                  <a:srgbClr val="00B050"/>
                </a:solidFill>
              </a:rPr>
              <a:t>same </a:t>
            </a:r>
            <a:r>
              <a:rPr lang="en-US" sz="2000" dirty="0">
                <a:solidFill>
                  <a:srgbClr val="00B050"/>
                </a:solidFill>
              </a:rPr>
              <a:t>food and drink consumed at the same </a:t>
            </a:r>
            <a:r>
              <a:rPr lang="en-US" sz="2000" dirty="0" smtClean="0">
                <a:solidFill>
                  <a:srgbClr val="00B050"/>
                </a:solidFill>
              </a:rPr>
              <a:t>time</a:t>
            </a:r>
          </a:p>
          <a:p>
            <a:pPr marL="400050" indent="-400050">
              <a:buFont typeface="+mj-lt"/>
              <a:buAutoNum type="romanLcPeriod"/>
            </a:pP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>
                <a:solidFill>
                  <a:srgbClr val="00B050"/>
                </a:solidFill>
              </a:rPr>
              <a:t>same sleeping environment e.g. temperature and amount of light </a:t>
            </a:r>
            <a:endParaRPr lang="en-NZ" sz="2000" dirty="0">
              <a:solidFill>
                <a:srgbClr val="00B050"/>
              </a:solidFill>
            </a:endParaRPr>
          </a:p>
          <a:p>
            <a:endParaRPr lang="en-NZ" dirty="0"/>
          </a:p>
        </p:txBody>
      </p:sp>
      <p:sp>
        <p:nvSpPr>
          <p:cNvPr id="9" name="TextBox 8"/>
          <p:cNvSpPr txBox="1"/>
          <p:nvPr/>
        </p:nvSpPr>
        <p:spPr>
          <a:xfrm>
            <a:off x="489397" y="4456051"/>
            <a:ext cx="114493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omic Sans MS" panose="030F0702030302020204" pitchFamily="66" charset="0"/>
              </a:rPr>
              <a:t>The amount </a:t>
            </a:r>
            <a:r>
              <a:rPr lang="en-US" sz="2400" dirty="0" smtClean="0">
                <a:latin typeface="Comic Sans MS" panose="030F0702030302020204" pitchFamily="66" charset="0"/>
              </a:rPr>
              <a:t>(and quality) </a:t>
            </a:r>
            <a:r>
              <a:rPr lang="en-US" sz="2400" dirty="0">
                <a:latin typeface="Comic Sans MS" panose="030F0702030302020204" pitchFamily="66" charset="0"/>
              </a:rPr>
              <a:t>of sleep should be measured accurately </a:t>
            </a:r>
            <a:r>
              <a:rPr lang="en-US" sz="2000" i="1" dirty="0">
                <a:latin typeface="Comic Sans MS" panose="030F0702030302020204" pitchFamily="66" charset="0"/>
              </a:rPr>
              <a:t>(not </a:t>
            </a:r>
            <a:r>
              <a:rPr lang="en-US" sz="2000" i="1" dirty="0" smtClean="0">
                <a:latin typeface="Comic Sans MS" panose="030F0702030302020204" pitchFamily="66" charset="0"/>
              </a:rPr>
              <a:t>self-reported)</a:t>
            </a:r>
            <a:r>
              <a:rPr lang="en-US" sz="2000" i="1" dirty="0">
                <a:latin typeface="Comic Sans MS" panose="030F0702030302020204" pitchFamily="66" charset="0"/>
              </a:rPr>
              <a:t> </a:t>
            </a:r>
            <a:endParaRPr lang="en-US" sz="2000" i="1" dirty="0" smtClean="0">
              <a:latin typeface="Comic Sans MS" panose="030F0702030302020204" pitchFamily="66" charset="0"/>
            </a:endParaRPr>
          </a:p>
          <a:p>
            <a:pPr lvl="0"/>
            <a:r>
              <a:rPr lang="en-US" sz="2000" i="1" dirty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  <a:r>
              <a:rPr lang="en-US" sz="2000" i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   e.g. use a fit-bit device or similar</a:t>
            </a:r>
            <a:endParaRPr lang="en-NZ" sz="2000" i="1" dirty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NZ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362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866</TotalTime>
  <Words>1713</Words>
  <Application>Microsoft Office PowerPoint</Application>
  <PresentationFormat>Widescreen</PresentationFormat>
  <Paragraphs>232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Cambria Math</vt:lpstr>
      <vt:lpstr>Comic Sans MS</vt:lpstr>
      <vt:lpstr>Times New Roman</vt:lpstr>
      <vt:lpstr>Office Theme</vt:lpstr>
      <vt:lpstr>PowerPoint Presentation</vt:lpstr>
      <vt:lpstr>PowerPoint Presentation</vt:lpstr>
      <vt:lpstr> A: The difference between Observational and Experimental studies </vt:lpstr>
      <vt:lpstr>PowerPoint Presentation</vt:lpstr>
      <vt:lpstr>PowerPoint Presentation</vt:lpstr>
      <vt:lpstr>PowerPoint Presentation</vt:lpstr>
      <vt:lpstr>       </vt:lpstr>
      <vt:lpstr>A: The difference between Observational and Experimental studies</vt:lpstr>
      <vt:lpstr>PowerPoint Presentation</vt:lpstr>
      <vt:lpstr>What is the scope of the conclusion that can be drawn from a properly designed experiment? </vt:lpstr>
      <vt:lpstr>A:The difference between Observational and Experimental studies</vt:lpstr>
      <vt:lpstr>PowerPoint Presentation</vt:lpstr>
      <vt:lpstr>Activity B: Margin of error and the 3 rules of thumb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Westlake Girls High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Dru Rose</dc:creator>
  <cp:lastModifiedBy>Dru Rose</cp:lastModifiedBy>
  <cp:revision>47</cp:revision>
  <dcterms:created xsi:type="dcterms:W3CDTF">2016-11-21T21:03:41Z</dcterms:created>
  <dcterms:modified xsi:type="dcterms:W3CDTF">2016-11-24T02:20:45Z</dcterms:modified>
</cp:coreProperties>
</file>