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02"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F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68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47EC1-F9EC-47D3-898A-C4043CDA116D}" type="datetimeFigureOut">
              <a:rPr lang="en-NZ" smtClean="0"/>
              <a:t>04/12/2016</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EB4C6-7584-4F3D-96EC-49B2BAEEA010}" type="slidenum">
              <a:rPr lang="en-NZ" smtClean="0"/>
              <a:t>‹#›</a:t>
            </a:fld>
            <a:endParaRPr lang="en-NZ"/>
          </a:p>
        </p:txBody>
      </p:sp>
    </p:spTree>
    <p:extLst>
      <p:ext uri="{BB962C8B-B14F-4D97-AF65-F5344CB8AC3E}">
        <p14:creationId xmlns:p14="http://schemas.microsoft.com/office/powerpoint/2010/main" val="111266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3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69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786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35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52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937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98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33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33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27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22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97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22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26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68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002303C2-B515-794F-8895-FC0A628DEC0B}"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51196-3C5D-4A40-A5EE-5D828E92EE60}" type="slidenum">
              <a:rPr lang="en-US" smtClean="0"/>
              <a:t>‹#›</a:t>
            </a:fld>
            <a:endParaRPr lang="en-US"/>
          </a:p>
        </p:txBody>
      </p:sp>
    </p:spTree>
    <p:extLst>
      <p:ext uri="{BB962C8B-B14F-4D97-AF65-F5344CB8AC3E}">
        <p14:creationId xmlns:p14="http://schemas.microsoft.com/office/powerpoint/2010/main" val="3645139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02303C2-B515-794F-8895-FC0A628DEC0B}"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51196-3C5D-4A40-A5EE-5D828E92EE60}" type="slidenum">
              <a:rPr lang="en-US" smtClean="0"/>
              <a:t>‹#›</a:t>
            </a:fld>
            <a:endParaRPr lang="en-US"/>
          </a:p>
        </p:txBody>
      </p:sp>
    </p:spTree>
    <p:extLst>
      <p:ext uri="{BB962C8B-B14F-4D97-AF65-F5344CB8AC3E}">
        <p14:creationId xmlns:p14="http://schemas.microsoft.com/office/powerpoint/2010/main" val="34100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02303C2-B515-794F-8895-FC0A628DEC0B}"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51196-3C5D-4A40-A5EE-5D828E92EE60}" type="slidenum">
              <a:rPr lang="en-US" smtClean="0"/>
              <a:t>‹#›</a:t>
            </a:fld>
            <a:endParaRPr lang="en-US"/>
          </a:p>
        </p:txBody>
      </p:sp>
    </p:spTree>
    <p:extLst>
      <p:ext uri="{BB962C8B-B14F-4D97-AF65-F5344CB8AC3E}">
        <p14:creationId xmlns:p14="http://schemas.microsoft.com/office/powerpoint/2010/main" val="390938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252412" y="1524000"/>
            <a:ext cx="7239000" cy="16763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defRPr>
            </a:lvl1pPr>
            <a:lvl2pPr marL="742950" indent="-177800" algn="l" rtl="0">
              <a:spcBef>
                <a:spcPts val="560"/>
              </a:spcBef>
              <a:spcAft>
                <a:spcPts val="0"/>
              </a:spcAft>
              <a:buClr>
                <a:schemeClr val="dk1"/>
              </a:buClr>
              <a:buFont typeface="Arial"/>
              <a:buChar char="•"/>
              <a:defRPr sz="2800">
                <a:solidFill>
                  <a:schemeClr val="dk1"/>
                </a:solidFill>
              </a:defRPr>
            </a:lvl2pPr>
            <a:lvl3pPr marL="1143000" indent="-136525" algn="l" rtl="0">
              <a:spcBef>
                <a:spcPts val="480"/>
              </a:spcBef>
              <a:spcAft>
                <a:spcPts val="0"/>
              </a:spcAft>
              <a:buClr>
                <a:schemeClr val="dk1"/>
              </a:buClr>
              <a:buFont typeface="Arial"/>
              <a:buChar char="•"/>
              <a:defRPr sz="2400">
                <a:solidFill>
                  <a:schemeClr val="dk1"/>
                </a:solidFill>
              </a:defRPr>
            </a:lvl3pPr>
            <a:lvl4pPr marL="1600200" indent="-152400" algn="l" rtl="0">
              <a:spcBef>
                <a:spcPts val="400"/>
              </a:spcBef>
              <a:spcAft>
                <a:spcPts val="0"/>
              </a:spcAft>
              <a:buClr>
                <a:schemeClr val="dk1"/>
              </a:buClr>
              <a:buFont typeface="Arial"/>
              <a:buChar char="•"/>
              <a:defRPr sz="2000">
                <a:solidFill>
                  <a:schemeClr val="dk1"/>
                </a:solidFill>
              </a:defRPr>
            </a:lvl4pPr>
            <a:lvl5pPr marL="2057400" indent="-152400" algn="l" rtl="0">
              <a:spcBef>
                <a:spcPts val="400"/>
              </a:spcBef>
              <a:spcAft>
                <a:spcPts val="0"/>
              </a:spcAft>
              <a:buClr>
                <a:schemeClr val="dk1"/>
              </a:buClr>
              <a:buFont typeface="Arial"/>
              <a:buChar char="•"/>
              <a:defRPr sz="2000">
                <a:solidFill>
                  <a:schemeClr val="dk1"/>
                </a:solidFill>
              </a:defRPr>
            </a:lvl5pPr>
            <a:lvl6pPr marL="2514600" indent="-152400" algn="l" rtl="0">
              <a:spcBef>
                <a:spcPts val="400"/>
              </a:spcBef>
              <a:spcAft>
                <a:spcPts val="0"/>
              </a:spcAft>
              <a:buClr>
                <a:schemeClr val="dk1"/>
              </a:buClr>
              <a:buFont typeface="Arial"/>
              <a:buChar char="•"/>
              <a:defRPr sz="2000">
                <a:solidFill>
                  <a:schemeClr val="dk1"/>
                </a:solidFill>
              </a:defRPr>
            </a:lvl6pPr>
            <a:lvl7pPr marL="2971800" indent="-152400" algn="l" rtl="0">
              <a:spcBef>
                <a:spcPts val="400"/>
              </a:spcBef>
              <a:spcAft>
                <a:spcPts val="0"/>
              </a:spcAft>
              <a:buClr>
                <a:schemeClr val="dk1"/>
              </a:buClr>
              <a:buFont typeface="Arial"/>
              <a:buChar char="•"/>
              <a:defRPr sz="2000">
                <a:solidFill>
                  <a:schemeClr val="dk1"/>
                </a:solidFill>
              </a:defRPr>
            </a:lvl7pPr>
            <a:lvl8pPr marL="3429000" indent="-152400" algn="l" rtl="0">
              <a:spcBef>
                <a:spcPts val="400"/>
              </a:spcBef>
              <a:spcAft>
                <a:spcPts val="0"/>
              </a:spcAft>
              <a:buClr>
                <a:schemeClr val="dk1"/>
              </a:buClr>
              <a:buFont typeface="Arial"/>
              <a:buChar char="•"/>
              <a:defRPr sz="2000">
                <a:solidFill>
                  <a:schemeClr val="dk1"/>
                </a:solidFill>
              </a:defRPr>
            </a:lvl8pPr>
            <a:lvl9pPr marL="3886200" indent="-152400" algn="l" rtl="0">
              <a:spcBef>
                <a:spcPts val="400"/>
              </a:spcBef>
              <a:spcAft>
                <a:spcPts val="0"/>
              </a:spcAft>
              <a:buClr>
                <a:schemeClr val="dk1"/>
              </a:buClr>
              <a:buFont typeface="Arial"/>
              <a:buChar char="•"/>
              <a:defRPr sz="2000">
                <a:solidFill>
                  <a:schemeClr val="dk1"/>
                </a:solidFill>
              </a:defRPr>
            </a:lvl9pPr>
          </a:lstStyle>
          <a:p>
            <a:endParaRPr/>
          </a:p>
        </p:txBody>
      </p:sp>
      <p:sp>
        <p:nvSpPr>
          <p:cNvPr id="84" name="Shape 84"/>
          <p:cNvSpPr txBox="1">
            <a:spLocks noGrp="1"/>
          </p:cNvSpPr>
          <p:nvPr>
            <p:ph type="title"/>
          </p:nvPr>
        </p:nvSpPr>
        <p:spPr>
          <a:xfrm>
            <a:off x="152400" y="228600"/>
            <a:ext cx="7772400" cy="1219199"/>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defRPr>
            </a:lvl1pPr>
            <a:lvl2pPr algn="ctr" rtl="0">
              <a:spcBef>
                <a:spcPts val="0"/>
              </a:spcBef>
              <a:spcAft>
                <a:spcPts val="0"/>
              </a:spcAft>
              <a:defRPr sz="4400">
                <a:solidFill>
                  <a:schemeClr val="dk2"/>
                </a:solidFill>
              </a:defRPr>
            </a:lvl2pPr>
            <a:lvl3pPr algn="ctr" rtl="0">
              <a:spcBef>
                <a:spcPts val="0"/>
              </a:spcBef>
              <a:spcAft>
                <a:spcPts val="0"/>
              </a:spcAft>
              <a:defRPr sz="4400">
                <a:solidFill>
                  <a:schemeClr val="dk2"/>
                </a:solidFill>
              </a:defRPr>
            </a:lvl3pPr>
            <a:lvl4pPr algn="ctr" rtl="0">
              <a:spcBef>
                <a:spcPts val="0"/>
              </a:spcBef>
              <a:spcAft>
                <a:spcPts val="0"/>
              </a:spcAft>
              <a:defRPr sz="4400">
                <a:solidFill>
                  <a:schemeClr val="dk2"/>
                </a:solidFill>
              </a:defRPr>
            </a:lvl4pPr>
            <a:lvl5pPr algn="ctr" rtl="0">
              <a:spcBef>
                <a:spcPts val="0"/>
              </a:spcBef>
              <a:spcAft>
                <a:spcPts val="0"/>
              </a:spcAft>
              <a:defRPr sz="4400">
                <a:solidFill>
                  <a:schemeClr val="dk2"/>
                </a:solidFill>
              </a:defRPr>
            </a:lvl5pPr>
            <a:lvl6pPr marL="457200" algn="ctr" rtl="0">
              <a:spcBef>
                <a:spcPts val="0"/>
              </a:spcBef>
              <a:spcAft>
                <a:spcPts val="0"/>
              </a:spcAft>
              <a:defRPr sz="4400">
                <a:solidFill>
                  <a:schemeClr val="dk2"/>
                </a:solidFill>
              </a:defRPr>
            </a:lvl6pPr>
            <a:lvl7pPr marL="914400" algn="ctr" rtl="0">
              <a:spcBef>
                <a:spcPts val="0"/>
              </a:spcBef>
              <a:spcAft>
                <a:spcPts val="0"/>
              </a:spcAft>
              <a:defRPr sz="4400">
                <a:solidFill>
                  <a:schemeClr val="dk2"/>
                </a:solidFill>
              </a:defRPr>
            </a:lvl7pPr>
            <a:lvl8pPr marL="1371600" algn="ctr" rtl="0">
              <a:spcBef>
                <a:spcPts val="0"/>
              </a:spcBef>
              <a:spcAft>
                <a:spcPts val="0"/>
              </a:spcAft>
              <a:defRPr sz="4400">
                <a:solidFill>
                  <a:schemeClr val="dk2"/>
                </a:solidFill>
              </a:defRPr>
            </a:lvl8pPr>
            <a:lvl9pPr marL="1828800" algn="ctr" rtl="0">
              <a:spcBef>
                <a:spcPts val="0"/>
              </a:spcBef>
              <a:spcAft>
                <a:spcPts val="0"/>
              </a:spcAft>
              <a:defRPr sz="4400">
                <a:solidFill>
                  <a:schemeClr val="dk2"/>
                </a:solidFill>
              </a:defRPr>
            </a:lvl9pPr>
          </a:lstStyle>
          <a:p>
            <a:endParaRPr/>
          </a:p>
        </p:txBody>
      </p:sp>
      <p:sp>
        <p:nvSpPr>
          <p:cNvPr id="85" name="Shape 8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6553200" y="6248400"/>
            <a:ext cx="1904999" cy="457200"/>
          </a:xfrm>
          <a:prstGeom prst="rect">
            <a:avLst/>
          </a:prstGeom>
          <a:noFill/>
          <a:ln>
            <a:noFill/>
          </a:ln>
        </p:spPr>
        <p:txBody>
          <a:bodyPr lIns="91425" tIns="91425" rIns="91425" bIns="91425" anchor="t" anchorCtr="0"/>
          <a:lstStyle>
            <a:lvl1pPr marL="0" marR="0" indent="0" algn="r" rtl="0">
              <a:defRPr sz="1400" b="0" i="0" u="none" strike="noStrike" cap="none" baseline="0">
                <a:solidFill>
                  <a:srgbClr val="000000"/>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81378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02303C2-B515-794F-8895-FC0A628DEC0B}"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51196-3C5D-4A40-A5EE-5D828E92EE60}" type="slidenum">
              <a:rPr lang="en-US" smtClean="0"/>
              <a:t>‹#›</a:t>
            </a:fld>
            <a:endParaRPr lang="en-US"/>
          </a:p>
        </p:txBody>
      </p:sp>
    </p:spTree>
    <p:extLst>
      <p:ext uri="{BB962C8B-B14F-4D97-AF65-F5344CB8AC3E}">
        <p14:creationId xmlns:p14="http://schemas.microsoft.com/office/powerpoint/2010/main" val="12381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002303C2-B515-794F-8895-FC0A628DEC0B}"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51196-3C5D-4A40-A5EE-5D828E92EE60}" type="slidenum">
              <a:rPr lang="en-US" smtClean="0"/>
              <a:t>‹#›</a:t>
            </a:fld>
            <a:endParaRPr lang="en-US"/>
          </a:p>
        </p:txBody>
      </p:sp>
    </p:spTree>
    <p:extLst>
      <p:ext uri="{BB962C8B-B14F-4D97-AF65-F5344CB8AC3E}">
        <p14:creationId xmlns:p14="http://schemas.microsoft.com/office/powerpoint/2010/main" val="147161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002303C2-B515-794F-8895-FC0A628DEC0B}"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51196-3C5D-4A40-A5EE-5D828E92EE60}" type="slidenum">
              <a:rPr lang="en-US" smtClean="0"/>
              <a:t>‹#›</a:t>
            </a:fld>
            <a:endParaRPr lang="en-US"/>
          </a:p>
        </p:txBody>
      </p:sp>
    </p:spTree>
    <p:extLst>
      <p:ext uri="{BB962C8B-B14F-4D97-AF65-F5344CB8AC3E}">
        <p14:creationId xmlns:p14="http://schemas.microsoft.com/office/powerpoint/2010/main" val="375342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002303C2-B515-794F-8895-FC0A628DEC0B}"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51196-3C5D-4A40-A5EE-5D828E92EE60}" type="slidenum">
              <a:rPr lang="en-US" smtClean="0"/>
              <a:t>‹#›</a:t>
            </a:fld>
            <a:endParaRPr lang="en-US"/>
          </a:p>
        </p:txBody>
      </p:sp>
    </p:spTree>
    <p:extLst>
      <p:ext uri="{BB962C8B-B14F-4D97-AF65-F5344CB8AC3E}">
        <p14:creationId xmlns:p14="http://schemas.microsoft.com/office/powerpoint/2010/main" val="304807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002303C2-B515-794F-8895-FC0A628DEC0B}"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51196-3C5D-4A40-A5EE-5D828E92EE60}" type="slidenum">
              <a:rPr lang="en-US" smtClean="0"/>
              <a:t>‹#›</a:t>
            </a:fld>
            <a:endParaRPr lang="en-US"/>
          </a:p>
        </p:txBody>
      </p:sp>
    </p:spTree>
    <p:extLst>
      <p:ext uri="{BB962C8B-B14F-4D97-AF65-F5344CB8AC3E}">
        <p14:creationId xmlns:p14="http://schemas.microsoft.com/office/powerpoint/2010/main" val="384465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303C2-B515-794F-8895-FC0A628DEC0B}"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51196-3C5D-4A40-A5EE-5D828E92EE60}" type="slidenum">
              <a:rPr lang="en-US" smtClean="0"/>
              <a:t>‹#›</a:t>
            </a:fld>
            <a:endParaRPr lang="en-US"/>
          </a:p>
        </p:txBody>
      </p:sp>
    </p:spTree>
    <p:extLst>
      <p:ext uri="{BB962C8B-B14F-4D97-AF65-F5344CB8AC3E}">
        <p14:creationId xmlns:p14="http://schemas.microsoft.com/office/powerpoint/2010/main" val="345125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02303C2-B515-794F-8895-FC0A628DEC0B}"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51196-3C5D-4A40-A5EE-5D828E92EE60}" type="slidenum">
              <a:rPr lang="en-US" smtClean="0"/>
              <a:t>‹#›</a:t>
            </a:fld>
            <a:endParaRPr lang="en-US"/>
          </a:p>
        </p:txBody>
      </p:sp>
    </p:spTree>
    <p:extLst>
      <p:ext uri="{BB962C8B-B14F-4D97-AF65-F5344CB8AC3E}">
        <p14:creationId xmlns:p14="http://schemas.microsoft.com/office/powerpoint/2010/main" val="48239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02303C2-B515-794F-8895-FC0A628DEC0B}"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51196-3C5D-4A40-A5EE-5D828E92EE60}" type="slidenum">
              <a:rPr lang="en-US" smtClean="0"/>
              <a:t>‹#›</a:t>
            </a:fld>
            <a:endParaRPr lang="en-US"/>
          </a:p>
        </p:txBody>
      </p:sp>
    </p:spTree>
    <p:extLst>
      <p:ext uri="{BB962C8B-B14F-4D97-AF65-F5344CB8AC3E}">
        <p14:creationId xmlns:p14="http://schemas.microsoft.com/office/powerpoint/2010/main" val="109671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303C2-B515-794F-8895-FC0A628DEC0B}" type="datetimeFigureOut">
              <a:rPr lang="en-US" smtClean="0"/>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51196-3C5D-4A40-A5EE-5D828E92EE60}" type="slidenum">
              <a:rPr lang="en-US" smtClean="0"/>
              <a:t>‹#›</a:t>
            </a:fld>
            <a:endParaRPr lang="en-US"/>
          </a:p>
        </p:txBody>
      </p:sp>
    </p:spTree>
    <p:extLst>
      <p:ext uri="{BB962C8B-B14F-4D97-AF65-F5344CB8AC3E}">
        <p14:creationId xmlns:p14="http://schemas.microsoft.com/office/powerpoint/2010/main" val="719371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p:nvPr/>
        </p:nvSpPr>
        <p:spPr>
          <a:xfrm>
            <a:off x="0" y="0"/>
            <a:ext cx="9144000" cy="6858000"/>
          </a:xfrm>
          <a:prstGeom prst="rect">
            <a:avLst/>
          </a:prstGeom>
          <a:blipFill>
            <a:blip r:embed="rId3"/>
            <a:stretch>
              <a:fillRect/>
            </a:stretch>
          </a:blipFill>
        </p:spPr>
      </p:sp>
      <p:sp>
        <p:nvSpPr>
          <p:cNvPr id="279" name="Shape 279"/>
          <p:cNvSpPr txBox="1"/>
          <p:nvPr/>
        </p:nvSpPr>
        <p:spPr>
          <a:xfrm>
            <a:off x="762000" y="2667000"/>
            <a:ext cx="3581399" cy="10156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1" i="0" u="none" strike="noStrike" cap="small" baseline="0" dirty="0">
                <a:solidFill>
                  <a:srgbClr val="002060"/>
                </a:solidFill>
                <a:latin typeface="Calibri"/>
                <a:ea typeface="Calibri"/>
                <a:cs typeface="Calibri"/>
                <a:sym typeface="Calibri"/>
              </a:rPr>
              <a:t>Done by: Sally </a:t>
            </a:r>
            <a:r>
              <a:rPr lang="en-US" sz="2400" b="1" i="0" u="none" strike="noStrike" cap="small" baseline="0" dirty="0" err="1">
                <a:solidFill>
                  <a:srgbClr val="002060"/>
                </a:solidFill>
                <a:latin typeface="Calibri"/>
                <a:ea typeface="Calibri"/>
                <a:cs typeface="Calibri"/>
                <a:sym typeface="Calibri"/>
              </a:rPr>
              <a:t>Zaatiti</a:t>
            </a:r>
            <a:endParaRPr lang="en-US" sz="2400" b="1" i="0" u="none" strike="noStrike" cap="small" baseline="0" dirty="0">
              <a:solidFill>
                <a:srgbClr val="002060"/>
              </a:solidFill>
              <a:latin typeface="Calibri"/>
              <a:ea typeface="Calibri"/>
              <a:cs typeface="Calibri"/>
              <a:sym typeface="Calibri"/>
            </a:endParaRPr>
          </a:p>
          <a:p>
            <a:endParaRPr lang="en-US" sz="2400" b="1" i="0" u="none" strike="noStrike" cap="small" baseline="0"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endParaRPr lang="en-US" sz="1800" b="1" i="0" u="none" strike="noStrike" cap="small" baseline="0" dirty="0">
              <a:solidFill>
                <a:srgbClr val="002060"/>
              </a:solidFill>
              <a:latin typeface="Calibri"/>
              <a:ea typeface="Calibri"/>
              <a:cs typeface="Calibri"/>
              <a:sym typeface="Calibri"/>
            </a:endParaRPr>
          </a:p>
        </p:txBody>
      </p:sp>
      <p:sp>
        <p:nvSpPr>
          <p:cNvPr id="280" name="Shape 280"/>
          <p:cNvSpPr/>
          <p:nvPr/>
        </p:nvSpPr>
        <p:spPr>
          <a:xfrm>
            <a:off x="6781800" y="4929187"/>
            <a:ext cx="1828799" cy="1414462"/>
          </a:xfrm>
          <a:prstGeom prst="rect">
            <a:avLst/>
          </a:prstGeom>
          <a:blipFill>
            <a:blip r:embed="rId4"/>
            <a:stretch>
              <a:fillRect/>
            </a:stretch>
          </a:blipFill>
        </p:spPr>
      </p:sp>
    </p:spTree>
    <p:extLst>
      <p:ext uri="{BB962C8B-B14F-4D97-AF65-F5344CB8AC3E}">
        <p14:creationId xmlns:p14="http://schemas.microsoft.com/office/powerpoint/2010/main" val="1829598277"/>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381000" y="-762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Step 6</a:t>
            </a:r>
          </a:p>
        </p:txBody>
      </p:sp>
      <p:sp>
        <p:nvSpPr>
          <p:cNvPr id="416" name="Shape 416"/>
          <p:cNvSpPr txBox="1">
            <a:spLocks noGrp="1"/>
          </p:cNvSpPr>
          <p:nvPr>
            <p:ph type="body" idx="1"/>
          </p:nvPr>
        </p:nvSpPr>
        <p:spPr>
          <a:xfrm>
            <a:off x="212725" y="914400"/>
            <a:ext cx="7496174" cy="838199"/>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Fold the top points you made until the edges are even with the edges you made in the previous steps.</a:t>
            </a:r>
          </a:p>
        </p:txBody>
      </p:sp>
      <p:sp>
        <p:nvSpPr>
          <p:cNvPr id="417" name="Shape 417"/>
          <p:cNvSpPr/>
          <p:nvPr/>
        </p:nvSpPr>
        <p:spPr>
          <a:xfrm>
            <a:off x="212725" y="1981200"/>
            <a:ext cx="3536949" cy="2401886"/>
          </a:xfrm>
          <a:prstGeom prst="rect">
            <a:avLst/>
          </a:prstGeom>
          <a:blipFill>
            <a:blip r:embed="rId3"/>
            <a:stretch>
              <a:fillRect/>
            </a:stretch>
          </a:blipFill>
        </p:spPr>
      </p:sp>
      <p:sp>
        <p:nvSpPr>
          <p:cNvPr id="418" name="Shape 418"/>
          <p:cNvSpPr/>
          <p:nvPr/>
        </p:nvSpPr>
        <p:spPr>
          <a:xfrm>
            <a:off x="3932237" y="3333750"/>
            <a:ext cx="3687761" cy="2384424"/>
          </a:xfrm>
          <a:prstGeom prst="rect">
            <a:avLst/>
          </a:prstGeom>
          <a:blipFill>
            <a:blip r:embed="rId4"/>
            <a:stretch>
              <a:fillRect/>
            </a:stretch>
          </a:blipFill>
        </p:spPr>
      </p:sp>
      <p:sp>
        <p:nvSpPr>
          <p:cNvPr id="421" name="Shape 421"/>
          <p:cNvSpPr/>
          <p:nvPr/>
        </p:nvSpPr>
        <p:spPr>
          <a:xfrm>
            <a:off x="6629400" y="62484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422" name="Shape 422"/>
          <p:cNvSpPr/>
          <p:nvPr/>
        </p:nvSpPr>
        <p:spPr>
          <a:xfrm>
            <a:off x="304800" y="62611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423" name="Shape 423"/>
          <p:cNvSpPr/>
          <p:nvPr/>
        </p:nvSpPr>
        <p:spPr>
          <a:xfrm rot="10800000" flipH="1">
            <a:off x="2225675" y="4495800"/>
            <a:ext cx="1523999" cy="1046162"/>
          </a:xfrm>
          <a:custGeom>
            <a:avLst/>
            <a:gdLst/>
            <a:ahLst/>
            <a:cxnLst/>
            <a:rect l="0" t="0" r="0" b="0"/>
            <a:pathLst>
              <a:path w="1524000" h="1046619" extrusionOk="0">
                <a:moveTo>
                  <a:pt x="0" y="1046619"/>
                </a:moveTo>
                <a:lnTo>
                  <a:pt x="0" y="588723"/>
                </a:lnTo>
                <a:cubicBezTo>
                  <a:pt x="0" y="335834"/>
                  <a:pt x="205007" y="130827"/>
                  <a:pt x="457896" y="130827"/>
                </a:cubicBezTo>
                <a:lnTo>
                  <a:pt x="1262345" y="130827"/>
                </a:lnTo>
                <a:lnTo>
                  <a:pt x="1262345" y="0"/>
                </a:lnTo>
                <a:lnTo>
                  <a:pt x="1524000" y="261655"/>
                </a:lnTo>
                <a:lnTo>
                  <a:pt x="1262345" y="523310"/>
                </a:lnTo>
                <a:lnTo>
                  <a:pt x="1262345" y="392482"/>
                </a:lnTo>
                <a:lnTo>
                  <a:pt x="457896" y="392482"/>
                </a:lnTo>
                <a:cubicBezTo>
                  <a:pt x="349515" y="392482"/>
                  <a:pt x="261655" y="480342"/>
                  <a:pt x="261655" y="588723"/>
                </a:cubicBezTo>
                <a:lnTo>
                  <a:pt x="261655" y="1046619"/>
                </a:lnTo>
                <a:lnTo>
                  <a:pt x="0" y="1046619"/>
                </a:lnTo>
                <a:close/>
              </a:path>
            </a:pathLst>
          </a:custGeom>
          <a:solidFill>
            <a:schemeClr val="accent1"/>
          </a:solidFill>
          <a:ln w="9525" cap="flat">
            <a:solidFill>
              <a:schemeClr val="dk1"/>
            </a:solidFill>
            <a:prstDash val="solid"/>
            <a:round/>
            <a:headEnd type="none" w="med" len="med"/>
            <a:tailEnd type="none" w="med" len="med"/>
          </a:ln>
        </p:spPr>
        <p:txBody>
          <a:bodyPr lIns="91425" tIns="45700" rIns="91425" bIns="45700" anchor="t" anchorCtr="0">
            <a:noAutofit/>
          </a:bodyPr>
          <a:lstStyle/>
          <a:p>
            <a:endParaRPr/>
          </a:p>
        </p:txBody>
      </p:sp>
    </p:spTree>
    <p:extLst>
      <p:ext uri="{BB962C8B-B14F-4D97-AF65-F5344CB8AC3E}">
        <p14:creationId xmlns:p14="http://schemas.microsoft.com/office/powerpoint/2010/main" val="216730062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81000" y="-762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Step 7</a:t>
            </a:r>
          </a:p>
        </p:txBody>
      </p:sp>
      <p:sp>
        <p:nvSpPr>
          <p:cNvPr id="429" name="Shape 429"/>
          <p:cNvSpPr txBox="1">
            <a:spLocks noGrp="1"/>
          </p:cNvSpPr>
          <p:nvPr>
            <p:ph type="body" idx="1"/>
          </p:nvPr>
        </p:nvSpPr>
        <p:spPr>
          <a:xfrm>
            <a:off x="622300" y="914400"/>
            <a:ext cx="6629400" cy="1371599"/>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Flip the paper over</a:t>
            </a:r>
            <a:r>
              <a:rPr lang="en-US" sz="2400" b="0" i="0" u="none" strike="noStrike" cap="none" baseline="0">
                <a:solidFill>
                  <a:schemeClr val="dk1"/>
                </a:solidFill>
                <a:latin typeface="Calibri"/>
                <a:ea typeface="Calibri"/>
                <a:cs typeface="Calibri"/>
                <a:sym typeface="Calibri"/>
              </a:rPr>
              <a:t>.</a:t>
            </a:r>
          </a:p>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Fold both bottommost corners inward toward the center line.</a:t>
            </a:r>
          </a:p>
        </p:txBody>
      </p:sp>
      <p:sp>
        <p:nvSpPr>
          <p:cNvPr id="430" name="Shape 430"/>
          <p:cNvSpPr/>
          <p:nvPr/>
        </p:nvSpPr>
        <p:spPr>
          <a:xfrm>
            <a:off x="723900" y="2397125"/>
            <a:ext cx="3048000" cy="2174875"/>
          </a:xfrm>
          <a:prstGeom prst="rect">
            <a:avLst/>
          </a:prstGeom>
          <a:blipFill>
            <a:blip r:embed="rId3"/>
            <a:stretch>
              <a:fillRect/>
            </a:stretch>
          </a:blipFill>
        </p:spPr>
      </p:sp>
      <p:sp>
        <p:nvSpPr>
          <p:cNvPr id="431" name="Shape 431"/>
          <p:cNvSpPr/>
          <p:nvPr/>
        </p:nvSpPr>
        <p:spPr>
          <a:xfrm>
            <a:off x="723900" y="2397125"/>
            <a:ext cx="3047999" cy="2174875"/>
          </a:xfrm>
          <a:custGeom>
            <a:avLst/>
            <a:gdLst/>
            <a:ahLst/>
            <a:cxnLst/>
            <a:rect l="0" t="0" r="0" b="0"/>
            <a:pathLst>
              <a:path w="3048000" h="2175641" extrusionOk="0">
                <a:moveTo>
                  <a:pt x="362614" y="0"/>
                </a:moveTo>
                <a:lnTo>
                  <a:pt x="3048000" y="0"/>
                </a:lnTo>
                <a:lnTo>
                  <a:pt x="3048000" y="0"/>
                </a:lnTo>
                <a:lnTo>
                  <a:pt x="3048000" y="1813027"/>
                </a:lnTo>
                <a:cubicBezTo>
                  <a:pt x="3048000" y="2013293"/>
                  <a:pt x="2885652" y="2175641"/>
                  <a:pt x="2685386" y="2175641"/>
                </a:cubicBezTo>
                <a:lnTo>
                  <a:pt x="0" y="2175641"/>
                </a:lnTo>
                <a:lnTo>
                  <a:pt x="0" y="2175641"/>
                </a:lnTo>
                <a:lnTo>
                  <a:pt x="0" y="362614"/>
                </a:lnTo>
                <a:cubicBezTo>
                  <a:pt x="0" y="162348"/>
                  <a:pt x="162348" y="0"/>
                  <a:pt x="362614" y="0"/>
                </a:cubicBezTo>
                <a:close/>
              </a:path>
            </a:pathLst>
          </a:custGeom>
          <a:noFill/>
          <a:ln w="88900" cap="sq">
            <a:solidFill>
              <a:srgbClr val="FFFFFF"/>
            </a:solidFill>
            <a:prstDash val="solid"/>
            <a:miter/>
            <a:headEnd type="none" w="med" len="med"/>
            <a:tailEnd type="none" w="med" len="med"/>
          </a:ln>
        </p:spPr>
        <p:txBody>
          <a:bodyPr lIns="91425" tIns="91425" rIns="91425" bIns="91425" anchor="ctr" anchorCtr="0">
            <a:noAutofit/>
          </a:bodyPr>
          <a:lstStyle/>
          <a:p>
            <a:endParaRPr/>
          </a:p>
        </p:txBody>
      </p:sp>
      <p:sp>
        <p:nvSpPr>
          <p:cNvPr id="432" name="Shape 432"/>
          <p:cNvSpPr/>
          <p:nvPr/>
        </p:nvSpPr>
        <p:spPr>
          <a:xfrm>
            <a:off x="4545012" y="2832100"/>
            <a:ext cx="2389187" cy="2882900"/>
          </a:xfrm>
          <a:prstGeom prst="rect">
            <a:avLst/>
          </a:prstGeom>
          <a:blipFill>
            <a:blip r:embed="rId4"/>
            <a:stretch>
              <a:fillRect/>
            </a:stretch>
          </a:blipFill>
        </p:spPr>
      </p:sp>
      <p:sp>
        <p:nvSpPr>
          <p:cNvPr id="433" name="Shape 433"/>
          <p:cNvSpPr/>
          <p:nvPr/>
        </p:nvSpPr>
        <p:spPr>
          <a:xfrm>
            <a:off x="4545012" y="2832100"/>
            <a:ext cx="2389187" cy="2882900"/>
          </a:xfrm>
          <a:custGeom>
            <a:avLst/>
            <a:gdLst/>
            <a:ahLst/>
            <a:cxnLst/>
            <a:rect l="0" t="0" r="0" b="0"/>
            <a:pathLst>
              <a:path w="2388476" h="2883061" extrusionOk="0">
                <a:moveTo>
                  <a:pt x="398087" y="0"/>
                </a:moveTo>
                <a:lnTo>
                  <a:pt x="2388476" y="0"/>
                </a:lnTo>
                <a:lnTo>
                  <a:pt x="2388476" y="0"/>
                </a:lnTo>
                <a:lnTo>
                  <a:pt x="2388476" y="2484974"/>
                </a:lnTo>
                <a:cubicBezTo>
                  <a:pt x="2388476" y="2704831"/>
                  <a:pt x="2210246" y="2883061"/>
                  <a:pt x="1990389" y="2883061"/>
                </a:cubicBezTo>
                <a:lnTo>
                  <a:pt x="0" y="2883061"/>
                </a:lnTo>
                <a:lnTo>
                  <a:pt x="0" y="2883061"/>
                </a:lnTo>
                <a:lnTo>
                  <a:pt x="0" y="398087"/>
                </a:lnTo>
                <a:cubicBezTo>
                  <a:pt x="0" y="178230"/>
                  <a:pt x="178230" y="0"/>
                  <a:pt x="398087" y="0"/>
                </a:cubicBezTo>
                <a:close/>
              </a:path>
            </a:pathLst>
          </a:custGeom>
          <a:noFill/>
          <a:ln w="88900" cap="sq">
            <a:solidFill>
              <a:srgbClr val="FFFFFF"/>
            </a:solidFill>
            <a:prstDash val="solid"/>
            <a:miter/>
            <a:headEnd type="none" w="med" len="med"/>
            <a:tailEnd type="none" w="med" len="med"/>
          </a:ln>
        </p:spPr>
        <p:txBody>
          <a:bodyPr lIns="91425" tIns="91425" rIns="91425" bIns="91425" anchor="ctr" anchorCtr="0">
            <a:noAutofit/>
          </a:bodyPr>
          <a:lstStyle/>
          <a:p>
            <a:endParaRPr/>
          </a:p>
        </p:txBody>
      </p:sp>
      <p:sp>
        <p:nvSpPr>
          <p:cNvPr id="436" name="Shape 436"/>
          <p:cNvSpPr/>
          <p:nvPr/>
        </p:nvSpPr>
        <p:spPr>
          <a:xfrm>
            <a:off x="6629400" y="62484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437" name="Shape 437"/>
          <p:cNvSpPr/>
          <p:nvPr/>
        </p:nvSpPr>
        <p:spPr>
          <a:xfrm>
            <a:off x="304800" y="62611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438" name="Shape 438"/>
          <p:cNvSpPr/>
          <p:nvPr/>
        </p:nvSpPr>
        <p:spPr>
          <a:xfrm rot="10800000" flipH="1">
            <a:off x="2895600" y="4745036"/>
            <a:ext cx="1295399" cy="969962"/>
          </a:xfrm>
          <a:custGeom>
            <a:avLst/>
            <a:gdLst/>
            <a:ahLst/>
            <a:cxnLst/>
            <a:rect l="0" t="0" r="0" b="0"/>
            <a:pathLst>
              <a:path w="1295400" h="970419" extrusionOk="0">
                <a:moveTo>
                  <a:pt x="0" y="970419"/>
                </a:moveTo>
                <a:lnTo>
                  <a:pt x="0" y="545861"/>
                </a:lnTo>
                <a:cubicBezTo>
                  <a:pt x="0" y="311384"/>
                  <a:pt x="190081" y="121303"/>
                  <a:pt x="424558" y="121303"/>
                </a:cubicBezTo>
                <a:lnTo>
                  <a:pt x="1052795" y="121302"/>
                </a:lnTo>
                <a:lnTo>
                  <a:pt x="1052795" y="0"/>
                </a:lnTo>
                <a:lnTo>
                  <a:pt x="1295400" y="242605"/>
                </a:lnTo>
                <a:lnTo>
                  <a:pt x="1052795" y="485210"/>
                </a:lnTo>
                <a:lnTo>
                  <a:pt x="1052795" y="363907"/>
                </a:lnTo>
                <a:lnTo>
                  <a:pt x="424558" y="363907"/>
                </a:lnTo>
                <a:cubicBezTo>
                  <a:pt x="324068" y="363907"/>
                  <a:pt x="242604" y="445371"/>
                  <a:pt x="242604" y="545861"/>
                </a:cubicBezTo>
                <a:cubicBezTo>
                  <a:pt x="242604" y="687380"/>
                  <a:pt x="242605" y="828900"/>
                  <a:pt x="242605" y="970419"/>
                </a:cubicBezTo>
                <a:lnTo>
                  <a:pt x="0" y="970419"/>
                </a:lnTo>
                <a:close/>
              </a:path>
            </a:pathLst>
          </a:custGeom>
          <a:solidFill>
            <a:schemeClr val="accent1"/>
          </a:solidFill>
          <a:ln w="9525" cap="flat">
            <a:solidFill>
              <a:schemeClr val="dk1"/>
            </a:solidFill>
            <a:prstDash val="solid"/>
            <a:round/>
            <a:headEnd type="none" w="med" len="med"/>
            <a:tailEnd type="none" w="med" len="med"/>
          </a:ln>
        </p:spPr>
        <p:txBody>
          <a:bodyPr lIns="91425" tIns="45700" rIns="91425" bIns="45700" anchor="t" anchorCtr="0">
            <a:noAutofit/>
          </a:bodyPr>
          <a:lstStyle/>
          <a:p>
            <a:endParaRPr/>
          </a:p>
        </p:txBody>
      </p:sp>
    </p:spTree>
    <p:extLst>
      <p:ext uri="{BB962C8B-B14F-4D97-AF65-F5344CB8AC3E}">
        <p14:creationId xmlns:p14="http://schemas.microsoft.com/office/powerpoint/2010/main" val="335883239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381000" y="-762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Step 8</a:t>
            </a:r>
          </a:p>
        </p:txBody>
      </p:sp>
      <p:sp>
        <p:nvSpPr>
          <p:cNvPr id="444" name="Shape 444"/>
          <p:cNvSpPr txBox="1">
            <a:spLocks noGrp="1"/>
          </p:cNvSpPr>
          <p:nvPr>
            <p:ph type="body" idx="1"/>
          </p:nvPr>
        </p:nvSpPr>
        <p:spPr>
          <a:xfrm>
            <a:off x="622300" y="914400"/>
            <a:ext cx="6629400" cy="1371599"/>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Fold the two innermost edges outwards so that they line up with the creases you made in the previous step</a:t>
            </a:r>
            <a:r>
              <a:rPr lang="en-US" sz="2400" b="0" i="0" u="none" strike="noStrike" cap="none" baseline="0">
                <a:solidFill>
                  <a:schemeClr val="dk1"/>
                </a:solidFill>
                <a:latin typeface="Calibri"/>
                <a:ea typeface="Calibri"/>
                <a:cs typeface="Calibri"/>
                <a:sym typeface="Calibri"/>
              </a:rPr>
              <a:t>.</a:t>
            </a:r>
          </a:p>
        </p:txBody>
      </p:sp>
      <p:sp>
        <p:nvSpPr>
          <p:cNvPr id="445" name="Shape 445"/>
          <p:cNvSpPr/>
          <p:nvPr/>
        </p:nvSpPr>
        <p:spPr>
          <a:xfrm>
            <a:off x="2419350" y="2212975"/>
            <a:ext cx="3829049" cy="3614737"/>
          </a:xfrm>
          <a:prstGeom prst="rect">
            <a:avLst/>
          </a:prstGeom>
          <a:blipFill>
            <a:blip r:embed="rId3"/>
            <a:stretch>
              <a:fillRect/>
            </a:stretch>
          </a:blipFill>
        </p:spPr>
      </p:sp>
      <p:sp>
        <p:nvSpPr>
          <p:cNvPr id="448" name="Shape 448"/>
          <p:cNvSpPr/>
          <p:nvPr/>
        </p:nvSpPr>
        <p:spPr>
          <a:xfrm>
            <a:off x="6629400" y="62484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449" name="Shape 449"/>
          <p:cNvSpPr/>
          <p:nvPr/>
        </p:nvSpPr>
        <p:spPr>
          <a:xfrm>
            <a:off x="304800" y="62611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1562272350"/>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1219200" y="76200"/>
            <a:ext cx="5714999"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Step 9</a:t>
            </a:r>
          </a:p>
        </p:txBody>
      </p:sp>
      <p:sp>
        <p:nvSpPr>
          <p:cNvPr id="455" name="Shape 455"/>
          <p:cNvSpPr txBox="1">
            <a:spLocks noGrp="1"/>
          </p:cNvSpPr>
          <p:nvPr>
            <p:ph type="body" idx="1"/>
          </p:nvPr>
        </p:nvSpPr>
        <p:spPr>
          <a:xfrm>
            <a:off x="622300" y="914400"/>
            <a:ext cx="6629400" cy="1295400"/>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Fold the frog over at the waist</a:t>
            </a:r>
            <a:r>
              <a:rPr lang="en-US" sz="2400" b="0" i="0" u="none" strike="noStrike" cap="none" baseline="0">
                <a:solidFill>
                  <a:schemeClr val="dk1"/>
                </a:solidFill>
                <a:latin typeface="Calibri"/>
                <a:ea typeface="Calibri"/>
                <a:cs typeface="Calibri"/>
                <a:sym typeface="Calibri"/>
              </a:rPr>
              <a:t>. Be sure to fold the bottom half (with the legs) underneath the top half. </a:t>
            </a:r>
          </a:p>
        </p:txBody>
      </p:sp>
      <p:sp>
        <p:nvSpPr>
          <p:cNvPr id="456" name="Shape 456"/>
          <p:cNvSpPr/>
          <p:nvPr/>
        </p:nvSpPr>
        <p:spPr>
          <a:xfrm>
            <a:off x="2554286" y="2024061"/>
            <a:ext cx="3694111" cy="3919537"/>
          </a:xfrm>
          <a:prstGeom prst="rect">
            <a:avLst/>
          </a:prstGeom>
          <a:blipFill>
            <a:blip r:embed="rId3"/>
            <a:stretch>
              <a:fillRect/>
            </a:stretch>
          </a:blipFill>
        </p:spPr>
      </p:sp>
      <p:sp>
        <p:nvSpPr>
          <p:cNvPr id="459" name="Shape 459"/>
          <p:cNvSpPr/>
          <p:nvPr/>
        </p:nvSpPr>
        <p:spPr>
          <a:xfrm>
            <a:off x="6629400" y="62484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460" name="Shape 460"/>
          <p:cNvSpPr/>
          <p:nvPr/>
        </p:nvSpPr>
        <p:spPr>
          <a:xfrm>
            <a:off x="304800" y="62611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18300542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1447800" y="76200"/>
            <a:ext cx="5486399"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Step 10</a:t>
            </a:r>
          </a:p>
        </p:txBody>
      </p:sp>
      <p:sp>
        <p:nvSpPr>
          <p:cNvPr id="466" name="Shape 466"/>
          <p:cNvSpPr txBox="1">
            <a:spLocks noGrp="1"/>
          </p:cNvSpPr>
          <p:nvPr>
            <p:ph type="body" idx="1"/>
          </p:nvPr>
        </p:nvSpPr>
        <p:spPr>
          <a:xfrm>
            <a:off x="152400" y="1066800"/>
            <a:ext cx="3962399" cy="4114800"/>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Re-fold the frog so that it can jump</a:t>
            </a:r>
            <a:r>
              <a:rPr lang="en-US" sz="2400" b="0" i="0" u="none" strike="noStrike" cap="none" baseline="0">
                <a:solidFill>
                  <a:schemeClr val="dk1"/>
                </a:solidFill>
                <a:latin typeface="Calibri"/>
                <a:ea typeface="Calibri"/>
                <a:cs typeface="Calibri"/>
                <a:sym typeface="Calibri"/>
              </a:rPr>
              <a:t>. </a:t>
            </a:r>
          </a:p>
          <a:p>
            <a:endParaRPr lang="en-US" sz="2400" b="0" i="0" u="none" strike="noStrike" cap="none" baseline="0">
              <a:solidFill>
                <a:schemeClr val="dk1"/>
              </a:solidFill>
              <a:latin typeface="Calibri"/>
              <a:ea typeface="Calibri"/>
              <a:cs typeface="Calibri"/>
              <a:sym typeface="Calibri"/>
            </a:endParaRPr>
          </a:p>
          <a:p>
            <a:pPr marL="0" marR="0" lvl="0" indent="0" algn="l" rtl="0">
              <a:buClr>
                <a:schemeClr val="dk1"/>
              </a:buClr>
              <a:buSzPct val="25000"/>
              <a:buFont typeface="Calibri"/>
              <a:buNone/>
            </a:pPr>
            <a:r>
              <a:rPr lang="en-US" sz="2400" b="0" i="0" u="none" strike="noStrike" cap="none" baseline="0">
                <a:solidFill>
                  <a:schemeClr val="dk1"/>
                </a:solidFill>
                <a:latin typeface="Calibri"/>
                <a:ea typeface="Calibri"/>
                <a:cs typeface="Calibri"/>
                <a:sym typeface="Calibri"/>
              </a:rPr>
              <a:t>Keeping it folded over at the waist, flip it over vertically so that the legs are facing you. Then, fold the legs upwards, lining the horizontal line of the paper up with the fold at the waist.</a:t>
            </a:r>
          </a:p>
        </p:txBody>
      </p:sp>
      <p:sp>
        <p:nvSpPr>
          <p:cNvPr id="467" name="Shape 467"/>
          <p:cNvSpPr/>
          <p:nvPr/>
        </p:nvSpPr>
        <p:spPr>
          <a:xfrm>
            <a:off x="4230687" y="1146175"/>
            <a:ext cx="3376612" cy="3657599"/>
          </a:xfrm>
          <a:prstGeom prst="rect">
            <a:avLst/>
          </a:prstGeom>
          <a:blipFill>
            <a:blip r:embed="rId3"/>
            <a:stretch>
              <a:fillRect/>
            </a:stretch>
          </a:blipFill>
        </p:spPr>
      </p:sp>
      <p:sp>
        <p:nvSpPr>
          <p:cNvPr id="470" name="Shape 470"/>
          <p:cNvSpPr/>
          <p:nvPr/>
        </p:nvSpPr>
        <p:spPr>
          <a:xfrm>
            <a:off x="6629400" y="62484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471" name="Shape 471"/>
          <p:cNvSpPr/>
          <p:nvPr/>
        </p:nvSpPr>
        <p:spPr>
          <a:xfrm>
            <a:off x="304800" y="62611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20628017"/>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p:nvPr/>
        </p:nvSpPr>
        <p:spPr>
          <a:xfrm>
            <a:off x="231775" y="231775"/>
            <a:ext cx="2693986" cy="6321424"/>
          </a:xfrm>
          <a:prstGeom prst="rect">
            <a:avLst/>
          </a:prstGeom>
          <a:blipFill>
            <a:blip r:embed="rId3"/>
            <a:stretch>
              <a:fillRect/>
            </a:stretch>
          </a:blipFill>
        </p:spPr>
      </p:sp>
      <p:sp>
        <p:nvSpPr>
          <p:cNvPr id="477" name="Shape 477"/>
          <p:cNvSpPr txBox="1">
            <a:spLocks noGrp="1"/>
          </p:cNvSpPr>
          <p:nvPr>
            <p:ph type="title"/>
          </p:nvPr>
        </p:nvSpPr>
        <p:spPr>
          <a:xfrm>
            <a:off x="1447800" y="76200"/>
            <a:ext cx="5486399"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Step 11</a:t>
            </a:r>
          </a:p>
        </p:txBody>
      </p:sp>
      <p:sp>
        <p:nvSpPr>
          <p:cNvPr id="478" name="Shape 478"/>
          <p:cNvSpPr txBox="1">
            <a:spLocks noGrp="1"/>
          </p:cNvSpPr>
          <p:nvPr>
            <p:ph type="body" idx="1"/>
          </p:nvPr>
        </p:nvSpPr>
        <p:spPr>
          <a:xfrm>
            <a:off x="3200400" y="930275"/>
            <a:ext cx="4343400" cy="5089524"/>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2400" b="1" i="0" u="none" strike="noStrike" cap="none" baseline="0" dirty="0">
                <a:solidFill>
                  <a:schemeClr val="dk1"/>
                </a:solidFill>
                <a:latin typeface="Calibri"/>
                <a:ea typeface="Calibri"/>
                <a:cs typeface="Calibri"/>
                <a:sym typeface="Calibri"/>
              </a:rPr>
              <a:t>Set the frog down on its back legs and press and release the center folds to make it jump.</a:t>
            </a:r>
          </a:p>
          <a:p>
            <a:pPr marL="0" marR="0" lvl="0" indent="0" algn="l" rtl="0">
              <a:buClr>
                <a:schemeClr val="dk1"/>
              </a:buClr>
              <a:buSzPct val="100694"/>
              <a:buFont typeface="Arial"/>
              <a:buChar char="•"/>
            </a:pPr>
            <a:r>
              <a:rPr lang="en-US" sz="2400" b="1" i="0" u="none" strike="noStrike" cap="none" baseline="0" dirty="0">
                <a:solidFill>
                  <a:schemeClr val="dk1"/>
                </a:solidFill>
                <a:latin typeface="Calibri"/>
                <a:ea typeface="Calibri"/>
                <a:cs typeface="Calibri"/>
                <a:sym typeface="Calibri"/>
              </a:rPr>
              <a:t>If you have made it correctly it will act like it is really jumping.</a:t>
            </a:r>
          </a:p>
          <a:p>
            <a:endParaRPr lang="en-US" sz="2400" b="1" i="0" u="none" strike="noStrike" cap="none" baseline="0" dirty="0">
              <a:solidFill>
                <a:schemeClr val="dk1"/>
              </a:solidFill>
              <a:latin typeface="Calibri"/>
              <a:ea typeface="Calibri"/>
              <a:cs typeface="Calibri"/>
              <a:sym typeface="Calibri"/>
            </a:endParaRPr>
          </a:p>
          <a:p>
            <a:pPr marL="0" marR="0" lvl="0" indent="0" algn="l" rtl="0">
              <a:buClr>
                <a:schemeClr val="dk1"/>
              </a:buClr>
              <a:buSzPct val="25000"/>
              <a:buFont typeface="Calibri"/>
              <a:buNone/>
            </a:pPr>
            <a:r>
              <a:rPr lang="en-US" sz="2400" b="1" i="0" u="none" strike="noStrike" cap="none" baseline="0" dirty="0" smtClean="0">
                <a:solidFill>
                  <a:srgbClr val="C00000"/>
                </a:solidFill>
                <a:latin typeface="Calibri"/>
                <a:ea typeface="Calibri"/>
                <a:cs typeface="Calibri"/>
                <a:sym typeface="Calibri"/>
              </a:rPr>
              <a:t>Now </a:t>
            </a:r>
            <a:r>
              <a:rPr lang="en-US" sz="2400" b="1" dirty="0">
                <a:solidFill>
                  <a:srgbClr val="C00000"/>
                </a:solidFill>
                <a:latin typeface="Calibri"/>
                <a:ea typeface="Calibri"/>
                <a:cs typeface="Calibri"/>
                <a:sym typeface="Calibri"/>
              </a:rPr>
              <a:t>y</a:t>
            </a:r>
            <a:r>
              <a:rPr lang="en-US" sz="2400" b="1" i="0" u="none" strike="noStrike" cap="none" baseline="0" dirty="0" smtClean="0">
                <a:solidFill>
                  <a:srgbClr val="C00000"/>
                </a:solidFill>
                <a:latin typeface="Calibri"/>
                <a:ea typeface="Calibri"/>
                <a:cs typeface="Calibri"/>
                <a:sym typeface="Calibri"/>
              </a:rPr>
              <a:t>ou </a:t>
            </a:r>
            <a:r>
              <a:rPr lang="en-US" sz="2400" b="1" i="0" u="none" strike="noStrike" cap="none" baseline="0" dirty="0">
                <a:solidFill>
                  <a:srgbClr val="C00000"/>
                </a:solidFill>
                <a:latin typeface="Calibri"/>
                <a:ea typeface="Calibri"/>
                <a:cs typeface="Calibri"/>
                <a:sym typeface="Calibri"/>
              </a:rPr>
              <a:t>are ready </a:t>
            </a:r>
            <a:r>
              <a:rPr lang="en-US" sz="2400" b="1" dirty="0" smtClean="0">
                <a:solidFill>
                  <a:srgbClr val="C00000"/>
                </a:solidFill>
                <a:latin typeface="Calibri"/>
                <a:ea typeface="Calibri"/>
                <a:cs typeface="Calibri"/>
                <a:sym typeface="Calibri"/>
              </a:rPr>
              <a:t>see what your frog can do!</a:t>
            </a:r>
            <a:endParaRPr lang="en-US" sz="2400" b="1" i="0" u="none" strike="noStrike" cap="none" baseline="0" dirty="0">
              <a:solidFill>
                <a:srgbClr val="C00000"/>
              </a:solidFill>
              <a:latin typeface="Calibri"/>
              <a:ea typeface="Calibri"/>
              <a:cs typeface="Calibri"/>
              <a:sym typeface="Calibri"/>
            </a:endParaRPr>
          </a:p>
        </p:txBody>
      </p:sp>
      <p:sp>
        <p:nvSpPr>
          <p:cNvPr id="481" name="Shape 481"/>
          <p:cNvSpPr/>
          <p:nvPr/>
        </p:nvSpPr>
        <p:spPr>
          <a:xfrm>
            <a:off x="3048000" y="62611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390131421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252412" y="1524000"/>
            <a:ext cx="7239000" cy="1676399"/>
          </a:xfrm>
          <a:prstGeom prst="rect">
            <a:avLst/>
          </a:prstGeom>
          <a:noFill/>
          <a:ln>
            <a:noFill/>
          </a:ln>
        </p:spPr>
        <p:txBody>
          <a:bodyPr lIns="91425" tIns="45700" rIns="91425" bIns="45700" anchor="t" anchorCtr="0">
            <a:noAutofit/>
          </a:bodyPr>
          <a:lstStyle/>
          <a:p>
            <a:pPr marL="0" marR="0" lvl="0" indent="0" algn="l" rtl="0">
              <a:spcBef>
                <a:spcPts val="56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In this presentations students will learn:</a:t>
            </a:r>
          </a:p>
          <a:p>
            <a:pPr marL="0" marR="0" lvl="0" indent="0" algn="l" rtl="0">
              <a:spcBef>
                <a:spcPts val="560"/>
              </a:spcBef>
              <a:spcAft>
                <a:spcPts val="0"/>
              </a:spcAft>
              <a:buClr>
                <a:schemeClr val="dk1"/>
              </a:buClr>
              <a:buSzPct val="101190"/>
              <a:buFont typeface="Arial"/>
              <a:buChar char="•"/>
            </a:pPr>
            <a:r>
              <a:rPr lang="en-US" sz="2800" b="0" i="0" u="none" strike="noStrike" cap="none" baseline="0">
                <a:solidFill>
                  <a:schemeClr val="dk1"/>
                </a:solidFill>
                <a:latin typeface="Calibri"/>
                <a:ea typeface="Calibri"/>
                <a:cs typeface="Calibri"/>
                <a:sym typeface="Calibri"/>
              </a:rPr>
              <a:t>What is origami</a:t>
            </a:r>
          </a:p>
          <a:p>
            <a:pPr marL="0" marR="0" lvl="0" indent="0" algn="l" rtl="0">
              <a:spcBef>
                <a:spcPts val="560"/>
              </a:spcBef>
              <a:spcAft>
                <a:spcPts val="0"/>
              </a:spcAft>
              <a:buClr>
                <a:schemeClr val="dk1"/>
              </a:buClr>
              <a:buSzPct val="101190"/>
              <a:buFont typeface="Arial"/>
              <a:buChar char="•"/>
            </a:pPr>
            <a:r>
              <a:rPr lang="en-US" sz="2800" b="0" i="0" u="none" strike="noStrike" cap="none" baseline="0">
                <a:solidFill>
                  <a:schemeClr val="dk1"/>
                </a:solidFill>
                <a:latin typeface="Calibri"/>
                <a:ea typeface="Calibri"/>
                <a:cs typeface="Calibri"/>
                <a:sym typeface="Calibri"/>
              </a:rPr>
              <a:t>How to make a frog origami</a:t>
            </a:r>
          </a:p>
        </p:txBody>
      </p:sp>
      <p:sp>
        <p:nvSpPr>
          <p:cNvPr id="286" name="Shape 286"/>
          <p:cNvSpPr txBox="1">
            <a:spLocks noGrp="1"/>
          </p:cNvSpPr>
          <p:nvPr>
            <p:ph type="title"/>
          </p:nvPr>
        </p:nvSpPr>
        <p:spPr>
          <a:xfrm>
            <a:off x="152400" y="228600"/>
            <a:ext cx="7772400" cy="1219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4400" b="1" i="0" u="none" strike="noStrike" cap="none" baseline="0">
                <a:solidFill>
                  <a:srgbClr val="C00000"/>
                </a:solidFill>
                <a:latin typeface="Calibri"/>
                <a:ea typeface="Calibri"/>
                <a:cs typeface="Calibri"/>
                <a:sym typeface="Calibri"/>
              </a:rPr>
              <a:t>Learning Objectives</a:t>
            </a:r>
          </a:p>
        </p:txBody>
      </p:sp>
      <p:sp>
        <p:nvSpPr>
          <p:cNvPr id="287" name="Shape 287"/>
          <p:cNvSpPr/>
          <p:nvPr/>
        </p:nvSpPr>
        <p:spPr>
          <a:xfrm>
            <a:off x="6629400" y="61722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88" name="Shape 288"/>
          <p:cNvSpPr/>
          <p:nvPr/>
        </p:nvSpPr>
        <p:spPr>
          <a:xfrm>
            <a:off x="1314450" y="3429000"/>
            <a:ext cx="5010149" cy="3124199"/>
          </a:xfrm>
          <a:prstGeom prst="rect">
            <a:avLst/>
          </a:prstGeom>
          <a:blipFill>
            <a:blip r:embed="rId3"/>
            <a:stretch>
              <a:fillRect/>
            </a:stretch>
          </a:blipFill>
        </p:spPr>
      </p:sp>
    </p:spTree>
    <p:extLst>
      <p:ext uri="{BB962C8B-B14F-4D97-AF65-F5344CB8AC3E}">
        <p14:creationId xmlns:p14="http://schemas.microsoft.com/office/powerpoint/2010/main" val="3672457198"/>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81000" y="304800"/>
            <a:ext cx="7239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4400" b="1" i="0" u="none" strike="noStrike" cap="none" baseline="0">
                <a:solidFill>
                  <a:srgbClr val="C00000"/>
                </a:solidFill>
                <a:latin typeface="Calibri"/>
                <a:ea typeface="Calibri"/>
                <a:cs typeface="Calibri"/>
                <a:sym typeface="Calibri"/>
              </a:rPr>
              <a:t>Origami</a:t>
            </a:r>
          </a:p>
        </p:txBody>
      </p:sp>
      <p:sp>
        <p:nvSpPr>
          <p:cNvPr id="328" name="Shape 328"/>
          <p:cNvSpPr txBox="1">
            <a:spLocks noGrp="1"/>
          </p:cNvSpPr>
          <p:nvPr>
            <p:ph type="body" idx="1"/>
          </p:nvPr>
        </p:nvSpPr>
        <p:spPr>
          <a:xfrm>
            <a:off x="228600" y="1524000"/>
            <a:ext cx="7543800" cy="4114800"/>
          </a:xfrm>
          <a:prstGeom prst="rect">
            <a:avLst/>
          </a:prstGeom>
          <a:noFill/>
          <a:ln>
            <a:noFill/>
          </a:ln>
        </p:spPr>
        <p:txBody>
          <a:bodyPr lIns="91425" tIns="45700" rIns="91425" bIns="45700" anchor="t" anchorCtr="0">
            <a:noAutofit/>
          </a:bodyPr>
          <a:lstStyle/>
          <a:p>
            <a:pPr marL="0" marR="0" lvl="0" indent="0" algn="l" rtl="0">
              <a:buClr>
                <a:schemeClr val="dk1"/>
              </a:buClr>
              <a:buSzPct val="101190"/>
              <a:buFont typeface="Arial"/>
              <a:buChar char="•"/>
            </a:pPr>
            <a:r>
              <a:rPr lang="en-US" sz="2800" b="0" i="0" u="none" strike="noStrike" cap="none" baseline="0">
                <a:solidFill>
                  <a:srgbClr val="000000"/>
                </a:solidFill>
                <a:latin typeface="Calibri"/>
                <a:ea typeface="Calibri"/>
                <a:cs typeface="Calibri"/>
                <a:sym typeface="Calibri"/>
              </a:rPr>
              <a:t>Origami is the Japanese art of paper folding.</a:t>
            </a:r>
          </a:p>
          <a:p>
            <a:pPr marL="0" marR="0" lvl="0" indent="0" algn="l" rtl="0">
              <a:buClr>
                <a:schemeClr val="dk1"/>
              </a:buClr>
              <a:buSzPct val="101190"/>
              <a:buFont typeface="Arial"/>
              <a:buChar char="•"/>
            </a:pPr>
            <a:r>
              <a:rPr lang="en-US" sz="2800" b="0" i="0" u="none" strike="noStrike" cap="none" baseline="0">
                <a:solidFill>
                  <a:srgbClr val="000000"/>
                </a:solidFill>
                <a:latin typeface="Calibri"/>
                <a:ea typeface="Calibri"/>
                <a:cs typeface="Calibri"/>
                <a:sym typeface="Calibri"/>
              </a:rPr>
              <a:t>Although Origami is known as a Japanese Art, it actually began in China.</a:t>
            </a:r>
          </a:p>
          <a:p>
            <a:pPr marL="0" marR="0" lvl="0" indent="0" algn="l" rtl="0">
              <a:buClr>
                <a:schemeClr val="dk1"/>
              </a:buClr>
              <a:buSzPct val="101190"/>
              <a:buFont typeface="Arial"/>
              <a:buChar char="•"/>
            </a:pPr>
            <a:r>
              <a:rPr lang="en-US" sz="2800" b="0" i="0" u="none" strike="noStrike" cap="none" baseline="0">
                <a:solidFill>
                  <a:srgbClr val="000000"/>
                </a:solidFill>
                <a:latin typeface="Calibri"/>
                <a:ea typeface="Calibri"/>
                <a:cs typeface="Calibri"/>
                <a:sym typeface="Calibri"/>
              </a:rPr>
              <a:t>The first known book on how to make an origami object was written in 1797 and is called The Secret of One Thousand Cranes Origami.</a:t>
            </a:r>
          </a:p>
          <a:p>
            <a:pPr marL="0" marR="0" lvl="0" indent="0" algn="l" rtl="0">
              <a:buClr>
                <a:schemeClr val="dk1"/>
              </a:buClr>
              <a:buSzPct val="101190"/>
              <a:buFont typeface="Arial"/>
              <a:buChar char="•"/>
            </a:pPr>
            <a:r>
              <a:rPr lang="en-US" sz="2800" b="0" i="0" u="none" strike="noStrike" cap="none" baseline="0">
                <a:solidFill>
                  <a:srgbClr val="000000"/>
                </a:solidFill>
                <a:latin typeface="Calibri"/>
                <a:ea typeface="Calibri"/>
                <a:cs typeface="Calibri"/>
                <a:sym typeface="Calibri"/>
              </a:rPr>
              <a:t>The constructions were done using a single sheet of colored paper.</a:t>
            </a:r>
          </a:p>
        </p:txBody>
      </p:sp>
      <p:sp>
        <p:nvSpPr>
          <p:cNvPr id="329" name="Shape 329"/>
          <p:cNvSpPr/>
          <p:nvPr/>
        </p:nvSpPr>
        <p:spPr>
          <a:xfrm>
            <a:off x="6629400" y="61722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164168139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152400" y="762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Creating a Frog Origami</a:t>
            </a:r>
          </a:p>
        </p:txBody>
      </p:sp>
      <p:sp>
        <p:nvSpPr>
          <p:cNvPr id="337" name="Shape 337"/>
          <p:cNvSpPr txBox="1">
            <a:spLocks noGrp="1"/>
          </p:cNvSpPr>
          <p:nvPr>
            <p:ph type="body" idx="1"/>
          </p:nvPr>
        </p:nvSpPr>
        <p:spPr>
          <a:xfrm>
            <a:off x="381000" y="1828800"/>
            <a:ext cx="3505200" cy="3657600"/>
          </a:xfrm>
          <a:prstGeom prst="rect">
            <a:avLst/>
          </a:prstGeom>
          <a:noFill/>
          <a:ln>
            <a:noFill/>
          </a:ln>
        </p:spPr>
        <p:txBody>
          <a:bodyPr lIns="91425" tIns="45700" rIns="91425" bIns="45700" anchor="t" anchorCtr="0">
            <a:noAutofit/>
          </a:bodyPr>
          <a:lstStyle/>
          <a:p>
            <a:pPr marL="0" marR="0" lvl="0" indent="0" algn="l" rtl="0">
              <a:buClr>
                <a:schemeClr val="dk1"/>
              </a:buClr>
              <a:buSzPct val="101190"/>
              <a:buFont typeface="Arial"/>
              <a:buChar char="•"/>
            </a:pPr>
            <a:r>
              <a:rPr lang="en-US" sz="2800" b="0" i="0" u="none" strike="noStrike" cap="none" baseline="0">
                <a:solidFill>
                  <a:schemeClr val="dk1"/>
                </a:solidFill>
                <a:latin typeface="Calibri"/>
                <a:ea typeface="Calibri"/>
                <a:cs typeface="Calibri"/>
                <a:sym typeface="Calibri"/>
              </a:rPr>
              <a:t>In this presentation you are given step by step instructions to make a frog origami and if it is made correctly it </a:t>
            </a:r>
            <a:r>
              <a:rPr lang="en-US" sz="2800" b="0" i="0" u="none" strike="noStrike" cap="none" baseline="0">
                <a:solidFill>
                  <a:srgbClr val="000000"/>
                </a:solidFill>
                <a:latin typeface="Calibri"/>
                <a:ea typeface="Calibri"/>
                <a:cs typeface="Calibri"/>
                <a:sym typeface="Calibri"/>
              </a:rPr>
              <a:t>acts like it is really jumping.</a:t>
            </a:r>
          </a:p>
        </p:txBody>
      </p:sp>
      <p:sp>
        <p:nvSpPr>
          <p:cNvPr id="338" name="Shape 338"/>
          <p:cNvSpPr/>
          <p:nvPr/>
        </p:nvSpPr>
        <p:spPr>
          <a:xfrm>
            <a:off x="4171950" y="1295400"/>
            <a:ext cx="3375024" cy="3657599"/>
          </a:xfrm>
          <a:prstGeom prst="rect">
            <a:avLst/>
          </a:prstGeom>
          <a:blipFill>
            <a:blip r:embed="rId3"/>
            <a:stretch>
              <a:fillRect/>
            </a:stretch>
          </a:blipFill>
        </p:spPr>
      </p:sp>
      <p:sp>
        <p:nvSpPr>
          <p:cNvPr id="339" name="Shape 339"/>
          <p:cNvSpPr/>
          <p:nvPr/>
        </p:nvSpPr>
        <p:spPr>
          <a:xfrm>
            <a:off x="4171950" y="1295400"/>
            <a:ext cx="3375024" cy="3657599"/>
          </a:xfrm>
          <a:custGeom>
            <a:avLst/>
            <a:gdLst/>
            <a:ahLst/>
            <a:cxnLst/>
            <a:rect l="0" t="0" r="0" b="0"/>
            <a:pathLst>
              <a:path w="3373821" h="3657600" extrusionOk="0">
                <a:moveTo>
                  <a:pt x="562315" y="0"/>
                </a:moveTo>
                <a:lnTo>
                  <a:pt x="3373821" y="0"/>
                </a:lnTo>
                <a:lnTo>
                  <a:pt x="3373821" y="0"/>
                </a:lnTo>
                <a:lnTo>
                  <a:pt x="3373821" y="3095285"/>
                </a:lnTo>
                <a:cubicBezTo>
                  <a:pt x="3373821" y="3405843"/>
                  <a:pt x="3122064" y="3657600"/>
                  <a:pt x="2811506" y="3657600"/>
                </a:cubicBezTo>
                <a:lnTo>
                  <a:pt x="0" y="3657600"/>
                </a:lnTo>
                <a:lnTo>
                  <a:pt x="0" y="3657600"/>
                </a:lnTo>
                <a:lnTo>
                  <a:pt x="0" y="562315"/>
                </a:lnTo>
                <a:cubicBezTo>
                  <a:pt x="0" y="251757"/>
                  <a:pt x="251757" y="0"/>
                  <a:pt x="562315" y="0"/>
                </a:cubicBezTo>
                <a:close/>
              </a:path>
            </a:pathLst>
          </a:custGeom>
          <a:noFill/>
          <a:ln w="88900" cap="sq">
            <a:solidFill>
              <a:srgbClr val="FFFFFF"/>
            </a:solidFill>
            <a:prstDash val="solid"/>
            <a:miter/>
            <a:headEnd type="none" w="med" len="med"/>
            <a:tailEnd type="none" w="med" len="med"/>
          </a:ln>
        </p:spPr>
        <p:txBody>
          <a:bodyPr lIns="91425" tIns="91425" rIns="91425" bIns="91425" anchor="ctr" anchorCtr="0">
            <a:noAutofit/>
          </a:bodyPr>
          <a:lstStyle/>
          <a:p>
            <a:endParaRPr/>
          </a:p>
        </p:txBody>
      </p:sp>
      <p:sp>
        <p:nvSpPr>
          <p:cNvPr id="342" name="Shape 342"/>
          <p:cNvSpPr/>
          <p:nvPr/>
        </p:nvSpPr>
        <p:spPr>
          <a:xfrm>
            <a:off x="6629400" y="61722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343" name="Shape 343"/>
          <p:cNvSpPr/>
          <p:nvPr/>
        </p:nvSpPr>
        <p:spPr>
          <a:xfrm>
            <a:off x="304800" y="61849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167551164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381000" y="381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Step 1</a:t>
            </a:r>
          </a:p>
        </p:txBody>
      </p:sp>
      <p:sp>
        <p:nvSpPr>
          <p:cNvPr id="349" name="Shape 349"/>
          <p:cNvSpPr txBox="1">
            <a:spLocks noGrp="1"/>
          </p:cNvSpPr>
          <p:nvPr>
            <p:ph type="body" idx="1"/>
          </p:nvPr>
        </p:nvSpPr>
        <p:spPr>
          <a:xfrm>
            <a:off x="685800" y="990600"/>
            <a:ext cx="6629400" cy="1295400"/>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Lay a sheet of square paper on a flat surface in front of you. You can use ordinary white paper, colored paper, or origami paper.</a:t>
            </a:r>
          </a:p>
        </p:txBody>
      </p:sp>
      <p:sp>
        <p:nvSpPr>
          <p:cNvPr id="350" name="Shape 350"/>
          <p:cNvSpPr/>
          <p:nvPr/>
        </p:nvSpPr>
        <p:spPr>
          <a:xfrm>
            <a:off x="2341561" y="2341561"/>
            <a:ext cx="3735386" cy="3608387"/>
          </a:xfrm>
          <a:prstGeom prst="rect">
            <a:avLst/>
          </a:prstGeom>
          <a:blipFill>
            <a:blip r:embed="rId3"/>
            <a:stretch>
              <a:fillRect/>
            </a:stretch>
          </a:blipFill>
        </p:spPr>
      </p:sp>
      <p:sp>
        <p:nvSpPr>
          <p:cNvPr id="353" name="Shape 353"/>
          <p:cNvSpPr/>
          <p:nvPr/>
        </p:nvSpPr>
        <p:spPr>
          <a:xfrm>
            <a:off x="304800" y="62611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354" name="Shape 354"/>
          <p:cNvSpPr/>
          <p:nvPr/>
        </p:nvSpPr>
        <p:spPr>
          <a:xfrm>
            <a:off x="6629400" y="62484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1333320845"/>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381000" y="381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Step 2</a:t>
            </a:r>
          </a:p>
        </p:txBody>
      </p:sp>
      <p:sp>
        <p:nvSpPr>
          <p:cNvPr id="360" name="Shape 360"/>
          <p:cNvSpPr txBox="1">
            <a:spLocks noGrp="1"/>
          </p:cNvSpPr>
          <p:nvPr>
            <p:ph type="body" idx="1"/>
          </p:nvPr>
        </p:nvSpPr>
        <p:spPr>
          <a:xfrm>
            <a:off x="152400" y="990600"/>
            <a:ext cx="7619999" cy="1282700"/>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Start by folding one of the top corners over diagonally, creating a crease that leads to the opposite corner. Unfold, then repeat with the other top corner. </a:t>
            </a:r>
          </a:p>
        </p:txBody>
      </p:sp>
      <p:sp>
        <p:nvSpPr>
          <p:cNvPr id="361" name="Shape 361"/>
          <p:cNvSpPr/>
          <p:nvPr/>
        </p:nvSpPr>
        <p:spPr>
          <a:xfrm>
            <a:off x="381000" y="2667000"/>
            <a:ext cx="3048000" cy="2900361"/>
          </a:xfrm>
          <a:prstGeom prst="rect">
            <a:avLst/>
          </a:prstGeom>
          <a:blipFill>
            <a:blip r:embed="rId3"/>
            <a:stretch>
              <a:fillRect/>
            </a:stretch>
          </a:blipFill>
        </p:spPr>
      </p:sp>
      <p:sp>
        <p:nvSpPr>
          <p:cNvPr id="362" name="Shape 362"/>
          <p:cNvSpPr/>
          <p:nvPr/>
        </p:nvSpPr>
        <p:spPr>
          <a:xfrm>
            <a:off x="381000" y="2667000"/>
            <a:ext cx="3047999" cy="2900361"/>
          </a:xfrm>
          <a:custGeom>
            <a:avLst/>
            <a:gdLst/>
            <a:ahLst/>
            <a:cxnLst/>
            <a:rect l="0" t="0" r="0" b="0"/>
            <a:pathLst>
              <a:path w="3047343" h="2900150" extrusionOk="0">
                <a:moveTo>
                  <a:pt x="483368" y="0"/>
                </a:moveTo>
                <a:lnTo>
                  <a:pt x="3047343" y="0"/>
                </a:lnTo>
                <a:lnTo>
                  <a:pt x="3047343" y="0"/>
                </a:lnTo>
                <a:lnTo>
                  <a:pt x="3047343" y="2416782"/>
                </a:lnTo>
                <a:cubicBezTo>
                  <a:pt x="3047343" y="2683739"/>
                  <a:pt x="2830932" y="2900150"/>
                  <a:pt x="2563975" y="2900150"/>
                </a:cubicBezTo>
                <a:lnTo>
                  <a:pt x="0" y="2900150"/>
                </a:lnTo>
                <a:lnTo>
                  <a:pt x="0" y="2900150"/>
                </a:lnTo>
                <a:lnTo>
                  <a:pt x="0" y="483368"/>
                </a:lnTo>
                <a:cubicBezTo>
                  <a:pt x="0" y="216411"/>
                  <a:pt x="216411" y="0"/>
                  <a:pt x="483368" y="0"/>
                </a:cubicBezTo>
                <a:close/>
              </a:path>
            </a:pathLst>
          </a:custGeom>
          <a:noFill/>
          <a:ln w="88900" cap="sq">
            <a:solidFill>
              <a:srgbClr val="FFFFFF"/>
            </a:solidFill>
            <a:prstDash val="solid"/>
            <a:miter/>
            <a:headEnd type="none" w="med" len="med"/>
            <a:tailEnd type="none" w="med" len="med"/>
          </a:ln>
        </p:spPr>
        <p:txBody>
          <a:bodyPr lIns="91425" tIns="91425" rIns="91425" bIns="91425" anchor="ctr" anchorCtr="0">
            <a:noAutofit/>
          </a:bodyPr>
          <a:lstStyle/>
          <a:p>
            <a:endParaRPr/>
          </a:p>
        </p:txBody>
      </p:sp>
      <p:sp>
        <p:nvSpPr>
          <p:cNvPr id="363" name="Shape 363"/>
          <p:cNvSpPr/>
          <p:nvPr/>
        </p:nvSpPr>
        <p:spPr>
          <a:xfrm>
            <a:off x="4686300" y="2667000"/>
            <a:ext cx="2857499" cy="2900362"/>
          </a:xfrm>
          <a:prstGeom prst="rect">
            <a:avLst/>
          </a:prstGeom>
          <a:blipFill>
            <a:blip r:embed="rId4"/>
            <a:stretch>
              <a:fillRect/>
            </a:stretch>
          </a:blipFill>
        </p:spPr>
      </p:sp>
      <p:sp>
        <p:nvSpPr>
          <p:cNvPr id="364" name="Shape 364"/>
          <p:cNvSpPr/>
          <p:nvPr/>
        </p:nvSpPr>
        <p:spPr>
          <a:xfrm>
            <a:off x="4686300" y="2667000"/>
            <a:ext cx="2857499" cy="2900362"/>
          </a:xfrm>
          <a:custGeom>
            <a:avLst/>
            <a:gdLst/>
            <a:ahLst/>
            <a:cxnLst/>
            <a:rect l="0" t="0" r="0" b="0"/>
            <a:pathLst>
              <a:path w="2857500" h="2900149" extrusionOk="0">
                <a:moveTo>
                  <a:pt x="476260" y="0"/>
                </a:moveTo>
                <a:lnTo>
                  <a:pt x="2857500" y="0"/>
                </a:lnTo>
                <a:lnTo>
                  <a:pt x="2857500" y="0"/>
                </a:lnTo>
                <a:lnTo>
                  <a:pt x="2857500" y="2423889"/>
                </a:lnTo>
                <a:cubicBezTo>
                  <a:pt x="2857500" y="2686920"/>
                  <a:pt x="2644271" y="2900149"/>
                  <a:pt x="2381240" y="2900149"/>
                </a:cubicBezTo>
                <a:lnTo>
                  <a:pt x="0" y="2900149"/>
                </a:lnTo>
                <a:lnTo>
                  <a:pt x="0" y="2900149"/>
                </a:lnTo>
                <a:lnTo>
                  <a:pt x="0" y="476260"/>
                </a:lnTo>
                <a:cubicBezTo>
                  <a:pt x="0" y="213229"/>
                  <a:pt x="213229" y="0"/>
                  <a:pt x="476260" y="0"/>
                </a:cubicBezTo>
                <a:close/>
              </a:path>
            </a:pathLst>
          </a:custGeom>
          <a:noFill/>
          <a:ln w="88900" cap="sq">
            <a:solidFill>
              <a:srgbClr val="FFFFFF"/>
            </a:solidFill>
            <a:prstDash val="solid"/>
            <a:miter/>
            <a:headEnd type="none" w="med" len="med"/>
            <a:tailEnd type="none" w="med" len="med"/>
          </a:ln>
        </p:spPr>
        <p:txBody>
          <a:bodyPr lIns="91425" tIns="91425" rIns="91425" bIns="91425" anchor="ctr" anchorCtr="0">
            <a:noAutofit/>
          </a:bodyPr>
          <a:lstStyle/>
          <a:p>
            <a:endParaRPr/>
          </a:p>
        </p:txBody>
      </p:sp>
      <p:sp>
        <p:nvSpPr>
          <p:cNvPr id="367" name="Shape 367"/>
          <p:cNvSpPr/>
          <p:nvPr/>
        </p:nvSpPr>
        <p:spPr>
          <a:xfrm>
            <a:off x="6629400" y="62484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368" name="Shape 368"/>
          <p:cNvSpPr/>
          <p:nvPr/>
        </p:nvSpPr>
        <p:spPr>
          <a:xfrm>
            <a:off x="304800" y="62611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369" name="Shape 369"/>
          <p:cNvSpPr/>
          <p:nvPr/>
        </p:nvSpPr>
        <p:spPr>
          <a:xfrm>
            <a:off x="3657600" y="3505200"/>
            <a:ext cx="838199" cy="611187"/>
          </a:xfrm>
          <a:prstGeom prst="rightArrow">
            <a:avLst>
              <a:gd name="adj1" fmla="val 13716"/>
              <a:gd name="adj2" fmla="val 50000"/>
            </a:avLst>
          </a:prstGeom>
          <a:solidFill>
            <a:schemeClr val="accent1"/>
          </a:solidFill>
          <a:ln w="9525" cap="rnd">
            <a:solidFill>
              <a:schemeClr val="dk1"/>
            </a:solidFill>
            <a:prstDash val="solid"/>
            <a:round/>
            <a:headEnd type="none" w="med" len="med"/>
            <a:tailEnd type="none" w="med" len="med"/>
          </a:ln>
        </p:spPr>
        <p:txBody>
          <a:bodyPr lIns="91425" tIns="45700" rIns="91425" bIns="45700" anchor="t" anchorCtr="0">
            <a:noAutofit/>
          </a:bodyPr>
          <a:lstStyle/>
          <a:p>
            <a:endParaRPr/>
          </a:p>
        </p:txBody>
      </p:sp>
    </p:spTree>
    <p:extLst>
      <p:ext uri="{BB962C8B-B14F-4D97-AF65-F5344CB8AC3E}">
        <p14:creationId xmlns:p14="http://schemas.microsoft.com/office/powerpoint/2010/main" val="233739242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81000" y="381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Step 3</a:t>
            </a:r>
          </a:p>
        </p:txBody>
      </p:sp>
      <p:sp>
        <p:nvSpPr>
          <p:cNvPr id="375" name="Shape 375"/>
          <p:cNvSpPr txBox="1">
            <a:spLocks noGrp="1"/>
          </p:cNvSpPr>
          <p:nvPr>
            <p:ph type="body" idx="1"/>
          </p:nvPr>
        </p:nvSpPr>
        <p:spPr>
          <a:xfrm>
            <a:off x="685800" y="1143000"/>
            <a:ext cx="6629400" cy="1066799"/>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Re-fold it across the intersection of the X.</a:t>
            </a:r>
          </a:p>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fold in the two opposite sides.</a:t>
            </a:r>
          </a:p>
        </p:txBody>
      </p:sp>
      <p:sp>
        <p:nvSpPr>
          <p:cNvPr id="376" name="Shape 376"/>
          <p:cNvSpPr/>
          <p:nvPr/>
        </p:nvSpPr>
        <p:spPr>
          <a:xfrm>
            <a:off x="304800" y="2212975"/>
            <a:ext cx="3584574" cy="2438399"/>
          </a:xfrm>
          <a:prstGeom prst="rect">
            <a:avLst/>
          </a:prstGeom>
          <a:blipFill>
            <a:blip r:embed="rId3"/>
            <a:stretch>
              <a:fillRect/>
            </a:stretch>
          </a:blipFill>
        </p:spPr>
      </p:sp>
      <p:sp>
        <p:nvSpPr>
          <p:cNvPr id="377" name="Shape 377"/>
          <p:cNvSpPr/>
          <p:nvPr/>
        </p:nvSpPr>
        <p:spPr>
          <a:xfrm>
            <a:off x="4041775" y="3078161"/>
            <a:ext cx="3565525" cy="2846386"/>
          </a:xfrm>
          <a:prstGeom prst="rect">
            <a:avLst/>
          </a:prstGeom>
          <a:blipFill>
            <a:blip r:embed="rId4"/>
            <a:stretch>
              <a:fillRect/>
            </a:stretch>
          </a:blipFill>
        </p:spPr>
      </p:sp>
      <p:sp>
        <p:nvSpPr>
          <p:cNvPr id="380" name="Shape 380"/>
          <p:cNvSpPr/>
          <p:nvPr/>
        </p:nvSpPr>
        <p:spPr>
          <a:xfrm>
            <a:off x="6629400" y="62484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381" name="Shape 381"/>
          <p:cNvSpPr/>
          <p:nvPr/>
        </p:nvSpPr>
        <p:spPr>
          <a:xfrm>
            <a:off x="304800" y="62611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382" name="Shape 382"/>
          <p:cNvSpPr/>
          <p:nvPr/>
        </p:nvSpPr>
        <p:spPr>
          <a:xfrm rot="10800000" flipH="1">
            <a:off x="2209800" y="4648200"/>
            <a:ext cx="1523999" cy="1046162"/>
          </a:xfrm>
          <a:custGeom>
            <a:avLst/>
            <a:gdLst/>
            <a:ahLst/>
            <a:cxnLst/>
            <a:rect l="0" t="0" r="0" b="0"/>
            <a:pathLst>
              <a:path w="1524000" h="1046619" extrusionOk="0">
                <a:moveTo>
                  <a:pt x="0" y="1046619"/>
                </a:moveTo>
                <a:lnTo>
                  <a:pt x="0" y="588723"/>
                </a:lnTo>
                <a:cubicBezTo>
                  <a:pt x="0" y="335834"/>
                  <a:pt x="205007" y="130827"/>
                  <a:pt x="457896" y="130827"/>
                </a:cubicBezTo>
                <a:lnTo>
                  <a:pt x="1262345" y="130827"/>
                </a:lnTo>
                <a:lnTo>
                  <a:pt x="1262345" y="0"/>
                </a:lnTo>
                <a:lnTo>
                  <a:pt x="1524000" y="261655"/>
                </a:lnTo>
                <a:lnTo>
                  <a:pt x="1262345" y="523310"/>
                </a:lnTo>
                <a:lnTo>
                  <a:pt x="1262345" y="392482"/>
                </a:lnTo>
                <a:lnTo>
                  <a:pt x="457896" y="392482"/>
                </a:lnTo>
                <a:cubicBezTo>
                  <a:pt x="349515" y="392482"/>
                  <a:pt x="261655" y="480342"/>
                  <a:pt x="261655" y="588723"/>
                </a:cubicBezTo>
                <a:lnTo>
                  <a:pt x="261655" y="1046619"/>
                </a:lnTo>
                <a:lnTo>
                  <a:pt x="0" y="1046619"/>
                </a:lnTo>
                <a:close/>
              </a:path>
            </a:pathLst>
          </a:custGeom>
          <a:solidFill>
            <a:schemeClr val="accent1"/>
          </a:solidFill>
          <a:ln w="9525" cap="flat">
            <a:solidFill>
              <a:schemeClr val="dk1"/>
            </a:solidFill>
            <a:prstDash val="solid"/>
            <a:round/>
            <a:headEnd type="none" w="med" len="med"/>
            <a:tailEnd type="none" w="med" len="med"/>
          </a:ln>
        </p:spPr>
        <p:txBody>
          <a:bodyPr lIns="91425" tIns="45700" rIns="91425" bIns="45700" anchor="t" anchorCtr="0">
            <a:noAutofit/>
          </a:bodyPr>
          <a:lstStyle/>
          <a:p>
            <a:endParaRPr/>
          </a:p>
        </p:txBody>
      </p:sp>
    </p:spTree>
    <p:extLst>
      <p:ext uri="{BB962C8B-B14F-4D97-AF65-F5344CB8AC3E}">
        <p14:creationId xmlns:p14="http://schemas.microsoft.com/office/powerpoint/2010/main" val="1316280827"/>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76200" y="-76200"/>
            <a:ext cx="7772400" cy="78581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Step 4</a:t>
            </a:r>
          </a:p>
        </p:txBody>
      </p:sp>
      <p:sp>
        <p:nvSpPr>
          <p:cNvPr id="388" name="Shape 388"/>
          <p:cNvSpPr txBox="1">
            <a:spLocks noGrp="1"/>
          </p:cNvSpPr>
          <p:nvPr>
            <p:ph type="body" idx="1"/>
          </p:nvPr>
        </p:nvSpPr>
        <p:spPr>
          <a:xfrm>
            <a:off x="76200" y="4953000"/>
            <a:ext cx="7619999" cy="887411"/>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Smooth over the creases and fold the base corners of the top layer up to the tip of the triangle.</a:t>
            </a:r>
          </a:p>
          <a:p>
            <a:endParaRPr lang="en-US" sz="2400" b="1" i="0" u="none" strike="noStrike" cap="none" baseline="0">
              <a:solidFill>
                <a:schemeClr val="dk1"/>
              </a:solidFill>
              <a:latin typeface="Calibri"/>
              <a:ea typeface="Calibri"/>
              <a:cs typeface="Calibri"/>
              <a:sym typeface="Calibri"/>
            </a:endParaRPr>
          </a:p>
        </p:txBody>
      </p:sp>
      <p:sp>
        <p:nvSpPr>
          <p:cNvPr id="389" name="Shape 389"/>
          <p:cNvSpPr/>
          <p:nvPr/>
        </p:nvSpPr>
        <p:spPr>
          <a:xfrm>
            <a:off x="4803775" y="536575"/>
            <a:ext cx="2895599" cy="2041524"/>
          </a:xfrm>
          <a:prstGeom prst="rect">
            <a:avLst/>
          </a:prstGeom>
          <a:blipFill>
            <a:blip r:embed="rId3"/>
            <a:stretch>
              <a:fillRect/>
            </a:stretch>
          </a:blipFill>
        </p:spPr>
      </p:sp>
      <p:sp>
        <p:nvSpPr>
          <p:cNvPr id="390" name="Shape 390"/>
          <p:cNvSpPr/>
          <p:nvPr/>
        </p:nvSpPr>
        <p:spPr>
          <a:xfrm>
            <a:off x="2554286" y="2755900"/>
            <a:ext cx="2895599" cy="2047875"/>
          </a:xfrm>
          <a:prstGeom prst="rect">
            <a:avLst/>
          </a:prstGeom>
          <a:blipFill>
            <a:blip r:embed="rId4"/>
            <a:stretch>
              <a:fillRect/>
            </a:stretch>
          </a:blipFill>
        </p:spPr>
      </p:sp>
      <p:sp>
        <p:nvSpPr>
          <p:cNvPr id="393" name="Shape 393"/>
          <p:cNvSpPr/>
          <p:nvPr/>
        </p:nvSpPr>
        <p:spPr>
          <a:xfrm>
            <a:off x="6629400" y="62484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394" name="Shape 394"/>
          <p:cNvSpPr/>
          <p:nvPr/>
        </p:nvSpPr>
        <p:spPr>
          <a:xfrm>
            <a:off x="304800" y="62611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395" name="Shape 395"/>
          <p:cNvSpPr/>
          <p:nvPr/>
        </p:nvSpPr>
        <p:spPr>
          <a:xfrm>
            <a:off x="231775" y="536575"/>
            <a:ext cx="2895599" cy="2041524"/>
          </a:xfrm>
          <a:prstGeom prst="rect">
            <a:avLst/>
          </a:prstGeom>
          <a:blipFill>
            <a:blip r:embed="rId5"/>
            <a:stretch>
              <a:fillRect/>
            </a:stretch>
          </a:blipFill>
        </p:spPr>
      </p:sp>
      <p:sp>
        <p:nvSpPr>
          <p:cNvPr id="396" name="Shape 396"/>
          <p:cNvSpPr/>
          <p:nvPr/>
        </p:nvSpPr>
        <p:spPr>
          <a:xfrm>
            <a:off x="3276600" y="1295400"/>
            <a:ext cx="1371599" cy="533399"/>
          </a:xfrm>
          <a:prstGeom prst="rightArrow">
            <a:avLst>
              <a:gd name="adj1" fmla="val 17400"/>
              <a:gd name="adj2" fmla="val 50000"/>
            </a:avLst>
          </a:prstGeom>
          <a:solidFill>
            <a:schemeClr val="accent1"/>
          </a:solidFill>
          <a:ln w="9525" cap="rnd">
            <a:solidFill>
              <a:schemeClr val="dk1"/>
            </a:solidFill>
            <a:prstDash val="solid"/>
            <a:round/>
            <a:headEnd type="none" w="med" len="med"/>
            <a:tailEnd type="none" w="med" len="med"/>
          </a:ln>
        </p:spPr>
        <p:txBody>
          <a:bodyPr lIns="91425" tIns="45700" rIns="91425" bIns="45700" anchor="t" anchorCtr="0">
            <a:noAutofit/>
          </a:bodyPr>
          <a:lstStyle/>
          <a:p>
            <a:endParaRPr/>
          </a:p>
        </p:txBody>
      </p:sp>
      <p:sp>
        <p:nvSpPr>
          <p:cNvPr id="397" name="Shape 397"/>
          <p:cNvSpPr/>
          <p:nvPr/>
        </p:nvSpPr>
        <p:spPr>
          <a:xfrm rot="9120000">
            <a:off x="5729287" y="2941637"/>
            <a:ext cx="1104900" cy="990600"/>
          </a:xfrm>
          <a:custGeom>
            <a:avLst/>
            <a:gdLst/>
            <a:ahLst/>
            <a:cxnLst/>
            <a:rect l="0" t="0" r="0" b="0"/>
            <a:pathLst>
              <a:path w="1104900" h="990600" extrusionOk="0">
                <a:moveTo>
                  <a:pt x="0" y="990600"/>
                </a:moveTo>
                <a:lnTo>
                  <a:pt x="0" y="557213"/>
                </a:lnTo>
                <a:cubicBezTo>
                  <a:pt x="0" y="317859"/>
                  <a:pt x="194034" y="123825"/>
                  <a:pt x="433388" y="123825"/>
                </a:cubicBezTo>
                <a:lnTo>
                  <a:pt x="857250" y="123825"/>
                </a:lnTo>
                <a:lnTo>
                  <a:pt x="857250" y="0"/>
                </a:lnTo>
                <a:lnTo>
                  <a:pt x="1104900" y="247650"/>
                </a:lnTo>
                <a:lnTo>
                  <a:pt x="857250" y="495300"/>
                </a:lnTo>
                <a:lnTo>
                  <a:pt x="857250" y="371475"/>
                </a:lnTo>
                <a:lnTo>
                  <a:pt x="433388" y="371475"/>
                </a:lnTo>
                <a:cubicBezTo>
                  <a:pt x="330808" y="371475"/>
                  <a:pt x="247650" y="454633"/>
                  <a:pt x="247650" y="557213"/>
                </a:cubicBezTo>
                <a:lnTo>
                  <a:pt x="247650" y="990600"/>
                </a:lnTo>
                <a:lnTo>
                  <a:pt x="0" y="990600"/>
                </a:lnTo>
                <a:close/>
              </a:path>
            </a:pathLst>
          </a:custGeom>
          <a:solidFill>
            <a:schemeClr val="accent1"/>
          </a:solidFill>
          <a:ln w="9525" cap="flat">
            <a:solidFill>
              <a:schemeClr val="dk1"/>
            </a:solidFill>
            <a:prstDash val="solid"/>
            <a:round/>
            <a:headEnd type="none" w="med" len="med"/>
            <a:tailEnd type="none" w="med" len="med"/>
          </a:ln>
        </p:spPr>
        <p:txBody>
          <a:bodyPr lIns="91425" tIns="45700" rIns="91425" bIns="45700" anchor="t" anchorCtr="0">
            <a:noAutofit/>
          </a:bodyPr>
          <a:lstStyle/>
          <a:p>
            <a:endParaRPr/>
          </a:p>
        </p:txBody>
      </p:sp>
    </p:spTree>
    <p:extLst>
      <p:ext uri="{BB962C8B-B14F-4D97-AF65-F5344CB8AC3E}">
        <p14:creationId xmlns:p14="http://schemas.microsoft.com/office/powerpoint/2010/main" val="98454096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381000" y="-762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Calibri"/>
              <a:buNone/>
            </a:pPr>
            <a:r>
              <a:rPr lang="en-US" sz="3200" b="1" i="0" u="none" strike="noStrike" cap="none" baseline="0">
                <a:solidFill>
                  <a:srgbClr val="C00000"/>
                </a:solidFill>
                <a:latin typeface="Calibri"/>
                <a:ea typeface="Calibri"/>
                <a:cs typeface="Calibri"/>
                <a:sym typeface="Calibri"/>
              </a:rPr>
              <a:t>Step 5</a:t>
            </a:r>
          </a:p>
        </p:txBody>
      </p:sp>
      <p:sp>
        <p:nvSpPr>
          <p:cNvPr id="403" name="Shape 403"/>
          <p:cNvSpPr txBox="1">
            <a:spLocks noGrp="1"/>
          </p:cNvSpPr>
          <p:nvPr>
            <p:ph type="body" idx="1"/>
          </p:nvPr>
        </p:nvSpPr>
        <p:spPr>
          <a:xfrm>
            <a:off x="622300" y="914400"/>
            <a:ext cx="6629400" cy="1371599"/>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2400" b="1" i="0" u="none" strike="noStrike" cap="none" baseline="0">
                <a:solidFill>
                  <a:schemeClr val="dk1"/>
                </a:solidFill>
                <a:latin typeface="Calibri"/>
                <a:ea typeface="Calibri"/>
                <a:cs typeface="Calibri"/>
                <a:sym typeface="Calibri"/>
              </a:rPr>
              <a:t>Fold the new corners you just made inwards to match up with the center line</a:t>
            </a:r>
            <a:r>
              <a:rPr lang="en-US" sz="2400" b="0" i="0" u="none" strike="noStrike" cap="none" baseline="0">
                <a:solidFill>
                  <a:schemeClr val="dk1"/>
                </a:solidFill>
                <a:latin typeface="Calibri"/>
                <a:ea typeface="Calibri"/>
                <a:cs typeface="Calibri"/>
                <a:sym typeface="Calibri"/>
              </a:rPr>
              <a:t>.</a:t>
            </a:r>
          </a:p>
          <a:p>
            <a:endParaRPr lang="en-US" sz="2400" b="0" i="0" u="none" strike="noStrike" cap="none" baseline="0">
              <a:solidFill>
                <a:schemeClr val="dk1"/>
              </a:solidFill>
              <a:latin typeface="Calibri"/>
              <a:ea typeface="Calibri"/>
              <a:cs typeface="Calibri"/>
              <a:sym typeface="Calibri"/>
            </a:endParaRPr>
          </a:p>
        </p:txBody>
      </p:sp>
      <p:sp>
        <p:nvSpPr>
          <p:cNvPr id="404" name="Shape 404"/>
          <p:cNvSpPr/>
          <p:nvPr/>
        </p:nvSpPr>
        <p:spPr>
          <a:xfrm>
            <a:off x="152400" y="1828800"/>
            <a:ext cx="3736974" cy="2382837"/>
          </a:xfrm>
          <a:prstGeom prst="rect">
            <a:avLst/>
          </a:prstGeom>
          <a:blipFill>
            <a:blip r:embed="rId3"/>
            <a:stretch>
              <a:fillRect/>
            </a:stretch>
          </a:blipFill>
        </p:spPr>
      </p:sp>
      <p:sp>
        <p:nvSpPr>
          <p:cNvPr id="405" name="Shape 405"/>
          <p:cNvSpPr/>
          <p:nvPr/>
        </p:nvSpPr>
        <p:spPr>
          <a:xfrm>
            <a:off x="4041775" y="3449637"/>
            <a:ext cx="3657599" cy="2189161"/>
          </a:xfrm>
          <a:prstGeom prst="rect">
            <a:avLst/>
          </a:prstGeom>
          <a:blipFill>
            <a:blip r:embed="rId4"/>
            <a:stretch>
              <a:fillRect/>
            </a:stretch>
          </a:blipFill>
        </p:spPr>
      </p:sp>
      <p:sp>
        <p:nvSpPr>
          <p:cNvPr id="408" name="Shape 408"/>
          <p:cNvSpPr/>
          <p:nvPr/>
        </p:nvSpPr>
        <p:spPr>
          <a:xfrm>
            <a:off x="6629400" y="6248400"/>
            <a:ext cx="838199" cy="381000"/>
          </a:xfrm>
          <a:custGeom>
            <a:avLst/>
            <a:gdLst/>
            <a:ahLst/>
            <a:cxnLst/>
            <a:rect l="0" t="0" r="0" b="0"/>
            <a:pathLst>
              <a:path w="120000" h="120000" extrusionOk="0">
                <a:moveTo>
                  <a:pt x="0" y="0"/>
                </a:moveTo>
                <a:lnTo>
                  <a:pt x="120000" y="0"/>
                </a:lnTo>
                <a:lnTo>
                  <a:pt x="120000" y="120000"/>
                </a:lnTo>
                <a:lnTo>
                  <a:pt x="0" y="120000"/>
                </a:lnTo>
                <a:close/>
                <a:moveTo>
                  <a:pt x="80454" y="60000"/>
                </a:moveTo>
                <a:lnTo>
                  <a:pt x="39545" y="15000"/>
                </a:lnTo>
                <a:lnTo>
                  <a:pt x="39545" y="105000"/>
                </a:lnTo>
                <a:close/>
              </a:path>
              <a:path w="120000" h="120000" fill="darken" extrusionOk="0">
                <a:moveTo>
                  <a:pt x="80454" y="60000"/>
                </a:moveTo>
                <a:lnTo>
                  <a:pt x="39545" y="15000"/>
                </a:lnTo>
                <a:lnTo>
                  <a:pt x="39545" y="105000"/>
                </a:lnTo>
                <a:close/>
              </a:path>
              <a:path w="120000" h="120000" fill="none" extrusionOk="0">
                <a:moveTo>
                  <a:pt x="80454" y="60000"/>
                </a:moveTo>
                <a:lnTo>
                  <a:pt x="39545" y="105000"/>
                </a:lnTo>
                <a:lnTo>
                  <a:pt x="39545" y="1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409" name="Shape 409"/>
          <p:cNvSpPr/>
          <p:nvPr/>
        </p:nvSpPr>
        <p:spPr>
          <a:xfrm>
            <a:off x="304800" y="6261100"/>
            <a:ext cx="838199" cy="368299"/>
          </a:xfrm>
          <a:custGeom>
            <a:avLst/>
            <a:gdLst/>
            <a:ahLst/>
            <a:cxnLst/>
            <a:rect l="0" t="0" r="0" b="0"/>
            <a:pathLst>
              <a:path w="120000" h="120000" extrusionOk="0">
                <a:moveTo>
                  <a:pt x="0" y="0"/>
                </a:moveTo>
                <a:lnTo>
                  <a:pt x="120000" y="0"/>
                </a:lnTo>
                <a:lnTo>
                  <a:pt x="120000" y="120000"/>
                </a:lnTo>
                <a:lnTo>
                  <a:pt x="0" y="120000"/>
                </a:lnTo>
                <a:close/>
                <a:moveTo>
                  <a:pt x="40227" y="60000"/>
                </a:moveTo>
                <a:lnTo>
                  <a:pt x="79772" y="14999"/>
                </a:lnTo>
                <a:lnTo>
                  <a:pt x="79772" y="105000"/>
                </a:lnTo>
                <a:close/>
              </a:path>
              <a:path w="120000" h="120000" fill="darken" extrusionOk="0">
                <a:moveTo>
                  <a:pt x="40227" y="60000"/>
                </a:moveTo>
                <a:lnTo>
                  <a:pt x="79772" y="14999"/>
                </a:lnTo>
                <a:lnTo>
                  <a:pt x="79772" y="105000"/>
                </a:lnTo>
                <a:close/>
              </a:path>
              <a:path w="120000" h="120000" fill="none" extrusionOk="0">
                <a:moveTo>
                  <a:pt x="40227" y="60000"/>
                </a:moveTo>
                <a:lnTo>
                  <a:pt x="79772" y="14999"/>
                </a:lnTo>
                <a:lnTo>
                  <a:pt x="79772" y="105000"/>
                </a:lnTo>
                <a:close/>
              </a:path>
              <a:path w="120000" h="120000" fill="none" extrusionOk="0">
                <a:moveTo>
                  <a:pt x="0" y="0"/>
                </a:moveTo>
                <a:lnTo>
                  <a:pt x="120000" y="0"/>
                </a:lnTo>
                <a:lnTo>
                  <a:pt x="120000" y="120000"/>
                </a:lnTo>
                <a:lnTo>
                  <a:pt x="0" y="120000"/>
                </a:lnTo>
                <a:close/>
              </a:path>
            </a:pathLst>
          </a:custGeom>
          <a:solidFill>
            <a:srgbClr val="9C9CDF"/>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410" name="Shape 410"/>
          <p:cNvSpPr/>
          <p:nvPr/>
        </p:nvSpPr>
        <p:spPr>
          <a:xfrm rot="10800000" flipH="1">
            <a:off x="2209800" y="4343400"/>
            <a:ext cx="1523999" cy="1046162"/>
          </a:xfrm>
          <a:custGeom>
            <a:avLst/>
            <a:gdLst/>
            <a:ahLst/>
            <a:cxnLst/>
            <a:rect l="0" t="0" r="0" b="0"/>
            <a:pathLst>
              <a:path w="1524000" h="1046619" extrusionOk="0">
                <a:moveTo>
                  <a:pt x="0" y="1046619"/>
                </a:moveTo>
                <a:lnTo>
                  <a:pt x="0" y="588723"/>
                </a:lnTo>
                <a:cubicBezTo>
                  <a:pt x="0" y="335834"/>
                  <a:pt x="205007" y="130827"/>
                  <a:pt x="457896" y="130827"/>
                </a:cubicBezTo>
                <a:lnTo>
                  <a:pt x="1262345" y="130827"/>
                </a:lnTo>
                <a:lnTo>
                  <a:pt x="1262345" y="0"/>
                </a:lnTo>
                <a:lnTo>
                  <a:pt x="1524000" y="261655"/>
                </a:lnTo>
                <a:lnTo>
                  <a:pt x="1262345" y="523310"/>
                </a:lnTo>
                <a:lnTo>
                  <a:pt x="1262345" y="392482"/>
                </a:lnTo>
                <a:lnTo>
                  <a:pt x="457896" y="392482"/>
                </a:lnTo>
                <a:cubicBezTo>
                  <a:pt x="349515" y="392482"/>
                  <a:pt x="261655" y="480342"/>
                  <a:pt x="261655" y="588723"/>
                </a:cubicBezTo>
                <a:lnTo>
                  <a:pt x="261655" y="1046619"/>
                </a:lnTo>
                <a:lnTo>
                  <a:pt x="0" y="1046619"/>
                </a:lnTo>
                <a:close/>
              </a:path>
            </a:pathLst>
          </a:custGeom>
          <a:solidFill>
            <a:schemeClr val="accent1"/>
          </a:solidFill>
          <a:ln w="9525" cap="flat">
            <a:solidFill>
              <a:schemeClr val="dk1"/>
            </a:solidFill>
            <a:prstDash val="solid"/>
            <a:round/>
            <a:headEnd type="none" w="med" len="med"/>
            <a:tailEnd type="none" w="med" len="med"/>
          </a:ln>
        </p:spPr>
        <p:txBody>
          <a:bodyPr lIns="91425" tIns="45700" rIns="91425" bIns="45700" anchor="t" anchorCtr="0">
            <a:noAutofit/>
          </a:bodyPr>
          <a:lstStyle/>
          <a:p>
            <a:endParaRPr/>
          </a:p>
        </p:txBody>
      </p:sp>
    </p:spTree>
    <p:extLst>
      <p:ext uri="{BB962C8B-B14F-4D97-AF65-F5344CB8AC3E}">
        <p14:creationId xmlns:p14="http://schemas.microsoft.com/office/powerpoint/2010/main" val="302526605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GiftEdnz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GiftEdnz Presentation Template.potx</Template>
  <TotalTime>1541</TotalTime>
  <Words>418</Words>
  <Application>Microsoft Office PowerPoint</Application>
  <PresentationFormat>On-screen Show (4:3)</PresentationFormat>
  <Paragraphs>41</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GiftEdnz Presentation Template</vt:lpstr>
      <vt:lpstr>PowerPoint Presentation</vt:lpstr>
      <vt:lpstr>Learning Objectives</vt:lpstr>
      <vt:lpstr>Origami</vt:lpstr>
      <vt:lpstr>Creating a Frog Origami</vt:lpstr>
      <vt:lpstr>Step 1</vt:lpstr>
      <vt:lpstr>Step 2</vt:lpstr>
      <vt:lpstr>Step 3</vt:lpstr>
      <vt:lpstr>Step 4</vt:lpstr>
      <vt:lpstr>Step 5</vt:lpstr>
      <vt:lpstr>Step 6</vt:lpstr>
      <vt:lpstr>Step 7</vt:lpstr>
      <vt:lpstr>Step 8</vt:lpstr>
      <vt:lpstr>Step 9</vt:lpstr>
      <vt:lpstr>Step 10</vt:lpstr>
      <vt:lpstr>Step 11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suebarriball</dc:creator>
  <cp:lastModifiedBy>Barbara Wallis</cp:lastModifiedBy>
  <cp:revision>80</cp:revision>
  <dcterms:created xsi:type="dcterms:W3CDTF">2013-04-30T07:58:34Z</dcterms:created>
  <dcterms:modified xsi:type="dcterms:W3CDTF">2016-12-04T09:29:15Z</dcterms:modified>
</cp:coreProperties>
</file>