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00" r:id="rId3"/>
    <p:sldMasterId id="2147483713" r:id="rId4"/>
    <p:sldMasterId id="2147483739" r:id="rId5"/>
    <p:sldMasterId id="2147483752" r:id="rId6"/>
    <p:sldMasterId id="2147483765" r:id="rId7"/>
    <p:sldMasterId id="2147483778" r:id="rId8"/>
    <p:sldMasterId id="2147483791" r:id="rId9"/>
    <p:sldMasterId id="2147483804" r:id="rId10"/>
    <p:sldMasterId id="2147483817" r:id="rId11"/>
    <p:sldMasterId id="2147483830" r:id="rId12"/>
  </p:sldMasterIdLst>
  <p:notesMasterIdLst>
    <p:notesMasterId r:id="rId44"/>
  </p:notesMasterIdLst>
  <p:handoutMasterIdLst>
    <p:handoutMasterId r:id="rId45"/>
  </p:handoutMasterIdLst>
  <p:sldIdLst>
    <p:sldId id="320" r:id="rId13"/>
    <p:sldId id="584" r:id="rId14"/>
    <p:sldId id="555" r:id="rId15"/>
    <p:sldId id="435" r:id="rId16"/>
    <p:sldId id="436" r:id="rId17"/>
    <p:sldId id="448" r:id="rId18"/>
    <p:sldId id="561" r:id="rId19"/>
    <p:sldId id="556" r:id="rId20"/>
    <p:sldId id="562" r:id="rId21"/>
    <p:sldId id="583" r:id="rId22"/>
    <p:sldId id="560" r:id="rId23"/>
    <p:sldId id="559" r:id="rId24"/>
    <p:sldId id="580" r:id="rId25"/>
    <p:sldId id="564" r:id="rId26"/>
    <p:sldId id="578" r:id="rId27"/>
    <p:sldId id="565" r:id="rId28"/>
    <p:sldId id="579" r:id="rId29"/>
    <p:sldId id="566" r:id="rId30"/>
    <p:sldId id="581" r:id="rId31"/>
    <p:sldId id="568" r:id="rId32"/>
    <p:sldId id="569" r:id="rId33"/>
    <p:sldId id="570" r:id="rId34"/>
    <p:sldId id="571" r:id="rId35"/>
    <p:sldId id="572" r:id="rId36"/>
    <p:sldId id="573" r:id="rId37"/>
    <p:sldId id="574" r:id="rId38"/>
    <p:sldId id="575" r:id="rId39"/>
    <p:sldId id="550" r:id="rId40"/>
    <p:sldId id="576" r:id="rId41"/>
    <p:sldId id="582" r:id="rId42"/>
    <p:sldId id="577" r:id="rId43"/>
  </p:sldIdLst>
  <p:sldSz cx="9144000" cy="6858000" type="screen4x3"/>
  <p:notesSz cx="994568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99CC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>
        <p:scale>
          <a:sx n="60" d="100"/>
          <a:sy n="60" d="100"/>
        </p:scale>
        <p:origin x="-18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1716" y="-84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90" y="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8DFF8B0B-79A2-4AD1-9DA5-E48EBAE516BA}" type="datetimeFigureOut">
              <a:rPr lang="en-NZ" smtClean="0"/>
              <a:t>23/11/2016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r>
              <a:rPr lang="en-NZ" dirty="0" smtClean="0"/>
              <a:t>Introducing Statistics Learning Centre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90" y="651391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DBAE056-BFD3-4A92-8643-60DFC4E425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1100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90" y="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ECD6807E-3DB5-494E-8621-F61242950B0C}" type="datetimeFigureOut">
              <a:rPr lang="en-NZ" smtClean="0"/>
              <a:t>23/11/2016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7412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70" y="3257551"/>
            <a:ext cx="7956550" cy="308610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90" y="6513910"/>
            <a:ext cx="4309798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8261FCC-C319-4B79-8FE9-3DC540A96A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509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1FCC-C319-4B79-8FE9-3DC540A96A0F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881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9197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72861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78238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99891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560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5815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1362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49828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576264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576264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7588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4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66033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4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6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6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22354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927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083107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74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67750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57377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98850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45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6885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90921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8161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2351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384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03464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62321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8974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210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45303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1255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14201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369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79281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7171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947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662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69424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31381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4393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7279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336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970752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9423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71086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0411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184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897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137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589277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87784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54824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269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623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47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273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020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2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389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74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252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3118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1501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2317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9329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562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6245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2965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97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25542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05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967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659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8867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7078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6708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8100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422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 marL="432000" indent="-432000"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2975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35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7550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256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90022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926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955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0445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55408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7331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8687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167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366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9877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 marL="432000" indent="-432000"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770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8067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5229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37508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7816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86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173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1092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1707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59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079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892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3004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239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299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724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99614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77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274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2003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62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2448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576264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576264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3057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4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4135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4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6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6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7562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5855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200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69192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5006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26478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30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06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869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778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31452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576264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576264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7779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4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3813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4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6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6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24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420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5436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05695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4140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355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40376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260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727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355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2728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76263"/>
            <a:ext cx="1943100" cy="5491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76263"/>
            <a:ext cx="5676900" cy="5491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13788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7690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6263"/>
            <a:ext cx="7772400" cy="598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5572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7775"/>
            <a:ext cx="3810000" cy="2279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38009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214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772400" cy="598487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29460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75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5725"/>
            <a:ext cx="3810000" cy="4711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104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 b="0"/>
              <a:t>Page </a:t>
            </a:r>
            <a:fld id="{A0B92C28-B162-4C46-BDEC-CEE245DE64AD}" type="slidenum">
              <a:rPr lang="en-GB" sz="1200" b="0"/>
              <a:pPr>
                <a:spcBef>
                  <a:spcPct val="0"/>
                </a:spcBef>
              </a:pPr>
              <a:t>‹#›</a:t>
            </a:fld>
            <a:endParaRPr lang="en-GB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5" descr="PowerpointHead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91032"/>
            <a:ext cx="9180512" cy="14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64538" y="62521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007286-586E-4014-88CD-A94A421BB5BD}" type="slidenum">
              <a:rPr lang="en-NZ" smtClean="0">
                <a:solidFill>
                  <a:srgbClr val="333366"/>
                </a:solidFill>
              </a:rPr>
              <a:pPr/>
              <a:t>‹#›</a:t>
            </a:fld>
            <a:endParaRPr lang="en-NZ" dirty="0">
              <a:solidFill>
                <a:srgbClr val="33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64538" y="62521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007286-586E-4014-88CD-A94A421BB5BD}" type="slidenum">
              <a:rPr lang="en-NZ" smtClean="0">
                <a:solidFill>
                  <a:srgbClr val="333366"/>
                </a:solidFill>
              </a:rPr>
              <a:pPr/>
              <a:t>‹#›</a:t>
            </a:fld>
            <a:endParaRPr lang="en-NZ" dirty="0">
              <a:solidFill>
                <a:srgbClr val="33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64538" y="625219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007286-586E-4014-88CD-A94A421BB5BD}" type="slidenum">
              <a:rPr lang="en-NZ" smtClean="0">
                <a:solidFill>
                  <a:srgbClr val="333366"/>
                </a:solidFill>
              </a:rPr>
              <a:pPr/>
              <a:t>‹#›</a:t>
            </a:fld>
            <a:endParaRPr lang="en-NZ" dirty="0">
              <a:solidFill>
                <a:srgbClr val="33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5" descr="PowerpointHead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91032"/>
            <a:ext cx="9180512" cy="14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5" descr="PowerpointHead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91032"/>
            <a:ext cx="9180512" cy="14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2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55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432000" indent="-4320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470687" y="6320824"/>
            <a:ext cx="3702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fld id="{A0B92C28-B162-4C46-BDEC-CEE245DE64AD}" type="slidenum">
              <a:rPr lang="en-GB" sz="1200" smtClean="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 dirty="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3481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432000" indent="-4320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97443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4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1" y="238126"/>
            <a:ext cx="77104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9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64539" y="62555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007286-586E-4014-88CD-A94A421BB5BD}" type="slidenum">
              <a:rPr lang="en-NZ" smtClean="0">
                <a:solidFill>
                  <a:srgbClr val="333366"/>
                </a:solidFill>
              </a:rPr>
              <a:pPr/>
              <a:t>‹#›</a:t>
            </a:fld>
            <a:endParaRPr lang="en-NZ" dirty="0">
              <a:solidFill>
                <a:srgbClr val="33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9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97443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4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1" y="238126"/>
            <a:ext cx="77104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9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64539" y="625555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007286-586E-4014-88CD-A94A421BB5BD}" type="slidenum">
              <a:rPr lang="en-NZ" smtClean="0">
                <a:solidFill>
                  <a:srgbClr val="333366"/>
                </a:solidFill>
              </a:rPr>
              <a:pPr/>
              <a:t>‹#›</a:t>
            </a:fld>
            <a:endParaRPr lang="en-NZ" dirty="0">
              <a:solidFill>
                <a:srgbClr val="33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2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628800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3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0" y="238125"/>
            <a:ext cx="763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5" descr="PowerpointHead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-91032"/>
            <a:ext cx="9180512" cy="14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597443"/>
            <a:ext cx="8640960" cy="5040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449764" y="2386013"/>
            <a:ext cx="650875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NZ">
              <a:solidFill>
                <a:srgbClr val="333366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600951" y="238126"/>
            <a:ext cx="771046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GB" sz="1200">
                <a:solidFill>
                  <a:srgbClr val="333366"/>
                </a:solidFill>
              </a:rPr>
              <a:t>Page </a:t>
            </a:r>
            <a:fld id="{A0B92C28-B162-4C46-BDEC-CEE245DE64AD}" type="slidenum">
              <a:rPr lang="en-GB" sz="1200">
                <a:solidFill>
                  <a:srgbClr val="333366"/>
                </a:solidFill>
              </a:rPr>
              <a:pPr>
                <a:spcBef>
                  <a:spcPct val="0"/>
                </a:spcBef>
              </a:pPr>
              <a:t>‹#›</a:t>
            </a:fld>
            <a:endParaRPr lang="en-GB" sz="1200">
              <a:solidFill>
                <a:srgbClr val="333366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600" b="1" smtClean="0">
              <a:solidFill>
                <a:srgbClr val="333366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9"/>
            <a:ext cx="7772400" cy="598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511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umnst777 BT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 2" pitchFamily="18" charset="2"/>
        <a:buChar char="¤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5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5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.statslc.com/mod/quiz/view.php?id=1318" TargetMode="Externa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nzmaths.co.nz/mathematics-inquiry-communities" TargetMode="Externa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://www.statslc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982544" cy="938535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NZ" dirty="0" smtClean="0"/>
              <a:t>Discussion and interaction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4653136"/>
            <a:ext cx="6478488" cy="985664"/>
          </a:xfr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r>
              <a:rPr lang="en-NZ" sz="4000" dirty="0">
                <a:solidFill>
                  <a:schemeClr val="tx1"/>
                </a:solidFill>
              </a:rPr>
              <a:t>m</a:t>
            </a:r>
            <a:r>
              <a:rPr lang="en-NZ" sz="4000" dirty="0" smtClean="0">
                <a:solidFill>
                  <a:schemeClr val="tx1"/>
                </a:solidFill>
              </a:rPr>
              <a:t>athematics classes</a:t>
            </a:r>
            <a:endParaRPr lang="en-NZ" sz="4000" dirty="0">
              <a:solidFill>
                <a:schemeClr val="tx1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685800" y="3392996"/>
            <a:ext cx="4246240" cy="936103"/>
          </a:xfrm>
          <a:prstGeom prst="rect">
            <a:avLst/>
          </a:prstGeom>
          <a:solidFill>
            <a:schemeClr val="accent4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dirty="0"/>
              <a:t>i</a:t>
            </a:r>
            <a:r>
              <a:rPr lang="en-NZ" dirty="0" smtClean="0"/>
              <a:t>n statistics and</a:t>
            </a:r>
            <a:endParaRPr lang="en-NZ" kern="0" dirty="0"/>
          </a:p>
        </p:txBody>
      </p:sp>
    </p:spTree>
    <p:extLst>
      <p:ext uri="{BB962C8B-B14F-4D97-AF65-F5344CB8AC3E}">
        <p14:creationId xmlns:p14="http://schemas.microsoft.com/office/powerpoint/2010/main" val="21665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Important skills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7"/>
            <a:ext cx="7772400" cy="4654648"/>
          </a:xfrm>
        </p:spPr>
        <p:txBody>
          <a:bodyPr/>
          <a:lstStyle/>
          <a:p>
            <a:r>
              <a:rPr lang="en-NZ" dirty="0" smtClean="0"/>
              <a:t>21</a:t>
            </a:r>
            <a:r>
              <a:rPr lang="en-NZ" baseline="30000" dirty="0" smtClean="0"/>
              <a:t>st</a:t>
            </a:r>
            <a:r>
              <a:rPr lang="en-NZ" dirty="0" smtClean="0"/>
              <a:t> Century skills (NEA)</a:t>
            </a:r>
          </a:p>
          <a:p>
            <a:pPr marL="434975" lvl="1" indent="463550"/>
            <a:r>
              <a:rPr lang="en-NZ" dirty="0" smtClean="0"/>
              <a:t>Critical thinking</a:t>
            </a:r>
          </a:p>
          <a:p>
            <a:pPr marL="434975" lvl="1" indent="463550"/>
            <a:r>
              <a:rPr lang="en-NZ" dirty="0" smtClean="0"/>
              <a:t>Communicating</a:t>
            </a:r>
          </a:p>
          <a:p>
            <a:pPr marL="434975" lvl="1" indent="463550"/>
            <a:r>
              <a:rPr lang="en-NZ" dirty="0" smtClean="0"/>
              <a:t>Collaborating</a:t>
            </a:r>
          </a:p>
          <a:p>
            <a:pPr marL="434975" lvl="1" indent="463550"/>
            <a:r>
              <a:rPr lang="en-NZ" dirty="0" smtClean="0"/>
              <a:t>Creating</a:t>
            </a:r>
          </a:p>
          <a:p>
            <a:pPr marL="0" indent="0"/>
            <a:r>
              <a:rPr lang="en-NZ" dirty="0" smtClean="0"/>
              <a:t>Key Competencies</a:t>
            </a:r>
          </a:p>
          <a:p>
            <a:pPr marL="0" indent="0"/>
            <a:r>
              <a:rPr lang="en-NZ" dirty="0" smtClean="0"/>
              <a:t>Thinking, relating, language, managing self, participating.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3609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are some barriers </a:t>
            </a:r>
            <a:br>
              <a:rPr lang="en-NZ" dirty="0" smtClean="0"/>
            </a:br>
            <a:r>
              <a:rPr lang="en-NZ" dirty="0" smtClean="0"/>
              <a:t>to class discussion?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01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072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81" y="3300859"/>
            <a:ext cx="4463432" cy="598487"/>
          </a:xfrm>
        </p:spPr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Good discussion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70892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/>
              <a:t>Class</a:t>
            </a:r>
            <a:r>
              <a:rPr lang="en-NZ" dirty="0"/>
              <a:t> </a:t>
            </a:r>
            <a:r>
              <a:rPr lang="en-NZ" b="1" dirty="0"/>
              <a:t>norms</a:t>
            </a:r>
            <a:r>
              <a:rPr lang="en-NZ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1700808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 smtClean="0"/>
              <a:t>Teacher response</a:t>
            </a:r>
            <a:endParaRPr lang="en-N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4" b="26803"/>
          <a:stretch/>
        </p:blipFill>
        <p:spPr bwMode="auto">
          <a:xfrm>
            <a:off x="912609" y="1207244"/>
            <a:ext cx="2309950" cy="14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Nicola\AppData\Local\Microsoft\Windows\INetCache\IE\W2C7BJXQ\Question-Girl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62" y="5223391"/>
            <a:ext cx="1422103" cy="160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2940" y="4856513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/>
              <a:t>The question </a:t>
            </a:r>
            <a:r>
              <a:rPr lang="en-NZ" b="1" dirty="0" smtClean="0"/>
              <a:t>or task</a:t>
            </a:r>
            <a:endParaRPr lang="en-NZ" b="1" dirty="0"/>
          </a:p>
        </p:txBody>
      </p:sp>
      <p:pic>
        <p:nvPicPr>
          <p:cNvPr id="5126" name="Picture 6" descr="C:\Users\Nicola\AppData\Local\Microsoft\Windows\INetCache\IE\X6JQ4YXX\Question-Guy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38" y="5041179"/>
            <a:ext cx="1431165" cy="15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427984" y="3284984"/>
            <a:ext cx="914400" cy="91440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15632" y="2502188"/>
            <a:ext cx="820264" cy="782796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324929" y="3918550"/>
            <a:ext cx="719548" cy="851778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5123" idx="1"/>
          </p:cNvCxnSpPr>
          <p:nvPr/>
        </p:nvCxnSpPr>
        <p:spPr bwMode="auto">
          <a:xfrm flipH="1">
            <a:off x="5796136" y="2290416"/>
            <a:ext cx="1368152" cy="994568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3169738" y="2290415"/>
            <a:ext cx="1258246" cy="994569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291685" y="1969735"/>
            <a:ext cx="2050699" cy="0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707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81" y="3300859"/>
            <a:ext cx="4463432" cy="598487"/>
          </a:xfrm>
        </p:spPr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Good discussion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70892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/>
              <a:t>Class</a:t>
            </a:r>
            <a:r>
              <a:rPr lang="en-NZ" dirty="0"/>
              <a:t> </a:t>
            </a:r>
            <a:r>
              <a:rPr lang="en-NZ" b="1" dirty="0"/>
              <a:t>norms</a:t>
            </a:r>
            <a:r>
              <a:rPr lang="en-NZ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4" b="26803"/>
          <a:stretch/>
        </p:blipFill>
        <p:spPr bwMode="auto">
          <a:xfrm>
            <a:off x="912609" y="1207244"/>
            <a:ext cx="2309950" cy="14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427984" y="3284984"/>
            <a:ext cx="914400" cy="91440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815632" y="2502188"/>
            <a:ext cx="820264" cy="782796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3169738" y="2290415"/>
            <a:ext cx="1258246" cy="994569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816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665" y="692696"/>
            <a:ext cx="2736304" cy="740409"/>
          </a:xfrm>
        </p:spPr>
        <p:txBody>
          <a:bodyPr/>
          <a:lstStyle/>
          <a:p>
            <a:r>
              <a:rPr lang="en-NZ" dirty="0" smtClean="0"/>
              <a:t>Class norms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Safe, respectful, supported</a:t>
            </a:r>
          </a:p>
          <a:p>
            <a:r>
              <a:rPr lang="en-NZ" dirty="0" smtClean="0"/>
              <a:t>Encourage “wrong” answers</a:t>
            </a:r>
          </a:p>
          <a:p>
            <a:r>
              <a:rPr lang="en-NZ" dirty="0" smtClean="0"/>
              <a:t>Spread the talking around</a:t>
            </a:r>
          </a:p>
          <a:p>
            <a:r>
              <a:rPr lang="en-NZ" dirty="0" smtClean="0"/>
              <a:t>Collaborative to get to good answers, not competitive</a:t>
            </a:r>
          </a:p>
          <a:p>
            <a:r>
              <a:rPr lang="en-NZ" dirty="0" smtClean="0"/>
              <a:t>Risk-taking is encouraged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4716016" y="542063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3200" b="1" kern="0" dirty="0">
                <a:solidFill>
                  <a:srgbClr val="333366"/>
                </a:solidFill>
                <a:latin typeface="Humnst777 BT"/>
                <a:ea typeface="+mj-ea"/>
                <a:cs typeface="+mj-cs"/>
              </a:rPr>
              <a:t>– take time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01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81" y="3300859"/>
            <a:ext cx="4463432" cy="598487"/>
          </a:xfrm>
        </p:spPr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Good discussion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5" name="Picture 5" descr="C:\Users\Nicola\AppData\Local\Microsoft\Windows\INetCache\IE\W2C7BJXQ\Question-Gir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62" y="5223391"/>
            <a:ext cx="1422103" cy="160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2940" y="4856513"/>
            <a:ext cx="2441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/>
              <a:t>The question </a:t>
            </a:r>
            <a:r>
              <a:rPr lang="en-NZ" b="1" dirty="0" smtClean="0"/>
              <a:t>or task</a:t>
            </a:r>
            <a:endParaRPr lang="en-NZ" b="1" dirty="0"/>
          </a:p>
        </p:txBody>
      </p:sp>
      <p:pic>
        <p:nvPicPr>
          <p:cNvPr id="5126" name="Picture 6" descr="C:\Users\Nicola\AppData\Local\Microsoft\Windows\INetCache\IE\X6JQ4YXX\Question-Gu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38" y="5041179"/>
            <a:ext cx="1431165" cy="15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427984" y="3284984"/>
            <a:ext cx="914400" cy="91440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324929" y="3918550"/>
            <a:ext cx="719548" cy="851778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308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task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5"/>
            <a:ext cx="7772400" cy="4752529"/>
          </a:xfrm>
        </p:spPr>
        <p:txBody>
          <a:bodyPr/>
          <a:lstStyle/>
          <a:p>
            <a:r>
              <a:rPr lang="en-NZ" dirty="0"/>
              <a:t>What is there to discuss in maths – surely it is right or wrong?</a:t>
            </a:r>
          </a:p>
          <a:p>
            <a:r>
              <a:rPr lang="en-NZ" dirty="0" smtClean="0"/>
              <a:t>Not “ping pong”</a:t>
            </a:r>
          </a:p>
          <a:p>
            <a:r>
              <a:rPr lang="en-NZ" dirty="0" smtClean="0"/>
              <a:t>Discussion ≠ recitation</a:t>
            </a:r>
          </a:p>
          <a:p>
            <a:endParaRPr lang="en-NZ" dirty="0" smtClean="0"/>
          </a:p>
          <a:p>
            <a:r>
              <a:rPr lang="en-NZ" dirty="0" smtClean="0"/>
              <a:t>Good questions require preparation</a:t>
            </a:r>
          </a:p>
          <a:p>
            <a:r>
              <a:rPr lang="en-NZ" dirty="0" smtClean="0"/>
              <a:t>Open questions, questions about how and why, opinion questions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83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8072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381" y="3300859"/>
            <a:ext cx="4463432" cy="598487"/>
          </a:xfrm>
        </p:spPr>
        <p:txBody>
          <a:bodyPr/>
          <a:lstStyle/>
          <a:p>
            <a:r>
              <a:rPr lang="en-NZ" dirty="0" smtClean="0">
                <a:solidFill>
                  <a:schemeClr val="accent2">
                    <a:lumMod val="75000"/>
                  </a:schemeClr>
                </a:solidFill>
              </a:rPr>
              <a:t>Good discussion</a:t>
            </a:r>
            <a:endParaRPr lang="en-N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70892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/>
              <a:t>Class</a:t>
            </a:r>
            <a:r>
              <a:rPr lang="en-NZ" dirty="0"/>
              <a:t> </a:t>
            </a:r>
            <a:r>
              <a:rPr lang="en-NZ" b="1" dirty="0"/>
              <a:t>norms</a:t>
            </a:r>
            <a:r>
              <a:rPr lang="en-NZ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1700808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dirty="0" smtClean="0"/>
              <a:t>Teacher response</a:t>
            </a:r>
            <a:endParaRPr lang="en-N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4" b="26803"/>
          <a:stretch/>
        </p:blipFill>
        <p:spPr bwMode="auto">
          <a:xfrm>
            <a:off x="912609" y="1207244"/>
            <a:ext cx="2309950" cy="14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>
            <a:off x="4427984" y="3284984"/>
            <a:ext cx="914400" cy="914400"/>
          </a:xfrm>
          <a:prstGeom prst="straightConnector1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5123" idx="1"/>
          </p:cNvCxnSpPr>
          <p:nvPr/>
        </p:nvCxnSpPr>
        <p:spPr bwMode="auto">
          <a:xfrm flipH="1">
            <a:off x="5796136" y="2290416"/>
            <a:ext cx="1368152" cy="994568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291685" y="1969735"/>
            <a:ext cx="2050699" cy="0"/>
          </a:xfrm>
          <a:prstGeom prst="straightConnector1">
            <a:avLst/>
          </a:prstGeom>
          <a:noFill/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37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2738"/>
            <a:ext cx="7772400" cy="523975"/>
          </a:xfrm>
        </p:spPr>
        <p:txBody>
          <a:bodyPr/>
          <a:lstStyle/>
          <a:p>
            <a:r>
              <a:rPr lang="en-NZ" dirty="0" smtClean="0"/>
              <a:t>Talk moves – from </a:t>
            </a:r>
            <a:br>
              <a:rPr lang="en-NZ" dirty="0" smtClean="0"/>
            </a:br>
            <a:r>
              <a:rPr lang="en-NZ" dirty="0" smtClean="0"/>
              <a:t>The Tools of Classroom Talk</a:t>
            </a:r>
            <a:endParaRPr lang="en-NZ" dirty="0"/>
          </a:p>
        </p:txBody>
      </p:sp>
      <p:sp>
        <p:nvSpPr>
          <p:cNvPr id="4" name="AutoShape 2" descr="Image result for talk mov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5" name="AutoShape 4" descr="Image result for talk mov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sp>
        <p:nvSpPr>
          <p:cNvPr id="6" name="AutoShape 6" descr="Image result for talk mov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91071" y="1412776"/>
            <a:ext cx="8224465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NZ" sz="2400" dirty="0" err="1" smtClean="0"/>
              <a:t>Revoicing</a:t>
            </a:r>
            <a:r>
              <a:rPr lang="en-NZ" sz="2400" b="0" dirty="0" smtClean="0"/>
              <a:t>: the </a:t>
            </a:r>
            <a:r>
              <a:rPr lang="en-NZ" sz="2400" b="0" dirty="0"/>
              <a:t>teacher restates what she thinks the student has </a:t>
            </a:r>
            <a:r>
              <a:rPr lang="en-NZ" sz="2400" b="0" dirty="0" smtClean="0"/>
              <a:t>said. </a:t>
            </a:r>
          </a:p>
          <a:p>
            <a:r>
              <a:rPr lang="en-NZ" sz="2400" dirty="0" smtClean="0"/>
              <a:t>Repeating</a:t>
            </a:r>
            <a:r>
              <a:rPr lang="en-NZ" sz="2400" b="0" dirty="0" smtClean="0"/>
              <a:t>: teacher asks </a:t>
            </a:r>
            <a:r>
              <a:rPr lang="en-NZ" sz="2400" b="0" dirty="0"/>
              <a:t>students to restate another </a:t>
            </a:r>
            <a:r>
              <a:rPr lang="en-NZ" sz="2400" b="0" dirty="0" smtClean="0"/>
              <a:t>student’s reasoning. </a:t>
            </a:r>
          </a:p>
          <a:p>
            <a:r>
              <a:rPr lang="en-NZ" sz="2400" b="0" dirty="0" smtClean="0"/>
              <a:t>Asking </a:t>
            </a:r>
            <a:r>
              <a:rPr lang="en-NZ" sz="2400" b="0" dirty="0"/>
              <a:t>students to apply their own </a:t>
            </a:r>
            <a:r>
              <a:rPr lang="en-NZ" sz="2400" dirty="0"/>
              <a:t>reasoning</a:t>
            </a:r>
            <a:r>
              <a:rPr lang="en-NZ" sz="2400" b="0" dirty="0"/>
              <a:t> to someone else’s reasoning (Do you agree or disagree and why?), </a:t>
            </a:r>
            <a:endParaRPr lang="en-NZ" sz="2400" b="0" dirty="0" smtClean="0"/>
          </a:p>
          <a:p>
            <a:r>
              <a:rPr lang="en-NZ" sz="2400" dirty="0" smtClean="0"/>
              <a:t>Prompting</a:t>
            </a:r>
            <a:r>
              <a:rPr lang="en-NZ" sz="2400" b="0" dirty="0" smtClean="0"/>
              <a:t> </a:t>
            </a:r>
            <a:r>
              <a:rPr lang="en-NZ" sz="2400" b="0" dirty="0"/>
              <a:t>for further participation (Would someone like to add on?), </a:t>
            </a:r>
            <a:endParaRPr lang="en-NZ" sz="2400" b="0" dirty="0" smtClean="0"/>
          </a:p>
          <a:p>
            <a:r>
              <a:rPr lang="en-NZ" sz="2400" dirty="0" smtClean="0"/>
              <a:t>Wait </a:t>
            </a:r>
            <a:r>
              <a:rPr lang="en-NZ" sz="2400" dirty="0"/>
              <a:t>time </a:t>
            </a:r>
            <a:r>
              <a:rPr lang="en-NZ" sz="2400" b="0" dirty="0"/>
              <a:t>(teachers should allow students to think for at least 10 seconds before calling on someone to answer. </a:t>
            </a:r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40027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Style of discussion</a:t>
            </a:r>
            <a:endParaRPr lang="en-N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994043" cy="27104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0968"/>
            <a:ext cx="4198321" cy="3229478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87624" y="5116542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Soloist or conductor?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97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proportion is shaded?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https://solvemymaths.com/2016/11/</a:t>
            </a:r>
          </a:p>
        </p:txBody>
      </p:sp>
      <p:pic>
        <p:nvPicPr>
          <p:cNvPr id="1026" name="Picture 2" descr="squ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13" y="2348880"/>
            <a:ext cx="363855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28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True/false 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>
                <a:hlinkClick r:id="rId2"/>
              </a:rPr>
              <a:t>Scholarship stats practice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01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Which one doesn’t belong?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77" y="1773238"/>
            <a:ext cx="5826046" cy="4294187"/>
          </a:xfrm>
        </p:spPr>
      </p:pic>
    </p:spTree>
    <p:extLst>
      <p:ext uri="{BB962C8B-B14F-4D97-AF65-F5344CB8AC3E}">
        <p14:creationId xmlns:p14="http://schemas.microsoft.com/office/powerpoint/2010/main" val="21719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examples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3947120" cy="39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examples</a:t>
            </a:r>
            <a:endParaRPr lang="en-N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06" y="1773238"/>
            <a:ext cx="4294187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Other examples</a:t>
            </a:r>
            <a:endParaRPr lang="en-N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24" y="1268760"/>
            <a:ext cx="5401880" cy="542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7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88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Always, sometimes, never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918648" cy="5328591"/>
          </a:xfrm>
        </p:spPr>
        <p:txBody>
          <a:bodyPr/>
          <a:lstStyle/>
          <a:p>
            <a:r>
              <a:rPr lang="en-NZ" dirty="0" smtClean="0"/>
              <a:t>A rectangle is a square</a:t>
            </a:r>
          </a:p>
          <a:p>
            <a:r>
              <a:rPr lang="en-NZ" dirty="0" smtClean="0"/>
              <a:t>A confidence interval will contain the population parameter</a:t>
            </a:r>
          </a:p>
          <a:p>
            <a:r>
              <a:rPr lang="en-NZ" dirty="0" smtClean="0"/>
              <a:t>Y=3x +2</a:t>
            </a:r>
          </a:p>
          <a:p>
            <a:r>
              <a:rPr lang="en-NZ" dirty="0" smtClean="0"/>
              <a:t>Pie charts are a bad idea</a:t>
            </a:r>
          </a:p>
          <a:p>
            <a:r>
              <a:rPr lang="en-NZ" dirty="0" smtClean="0"/>
              <a:t>The square of a number is greater than the number</a:t>
            </a:r>
          </a:p>
          <a:p>
            <a:r>
              <a:rPr lang="en-NZ" dirty="0" smtClean="0"/>
              <a:t>The probability of something happening is 1- the probability of something not happening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6264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comes next?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8" y="1773238"/>
            <a:ext cx="6874964" cy="4294187"/>
          </a:xfrm>
        </p:spPr>
      </p:pic>
    </p:spTree>
    <p:extLst>
      <p:ext uri="{BB962C8B-B14F-4D97-AF65-F5344CB8AC3E}">
        <p14:creationId xmlns:p14="http://schemas.microsoft.com/office/powerpoint/2010/main" val="10336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By now we hope you 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84784"/>
            <a:ext cx="5254352" cy="3024336"/>
          </a:xfrm>
        </p:spPr>
        <p:txBody>
          <a:bodyPr>
            <a:normAutofit/>
          </a:bodyPr>
          <a:lstStyle/>
          <a:p>
            <a:pPr lvl="1"/>
            <a:r>
              <a:rPr lang="en-NZ" dirty="0" smtClean="0"/>
              <a:t>Feel keen on increasing discussion in maths class</a:t>
            </a:r>
          </a:p>
          <a:p>
            <a:pPr lvl="1"/>
            <a:r>
              <a:rPr lang="en-NZ" dirty="0" smtClean="0"/>
              <a:t>Understand the areas where discussions can be improved</a:t>
            </a:r>
          </a:p>
          <a:p>
            <a:pPr lvl="1"/>
            <a:r>
              <a:rPr lang="en-NZ" dirty="0" smtClean="0"/>
              <a:t>Have some ideas of things you can implement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8" y="1772816"/>
            <a:ext cx="3000062" cy="414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Making a difference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Turn to your neighbour and tell him or her one thing that you will do differently or new from this workshop.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3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0" dirty="0"/>
              <a:t>Discussion and interaction in statistics and maths classes.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3"/>
            <a:ext cx="7918648" cy="5112568"/>
          </a:xfrm>
        </p:spPr>
        <p:txBody>
          <a:bodyPr>
            <a:noAutofit/>
          </a:bodyPr>
          <a:lstStyle/>
          <a:p>
            <a:r>
              <a:rPr lang="en-NZ" b="0" dirty="0"/>
              <a:t/>
            </a:r>
            <a:br>
              <a:rPr lang="en-NZ" b="0" dirty="0"/>
            </a:br>
            <a:r>
              <a:rPr lang="en-NZ" b="0" dirty="0" smtClean="0"/>
              <a:t>An </a:t>
            </a:r>
            <a:r>
              <a:rPr lang="en-NZ" b="0" dirty="0"/>
              <a:t>examination of why discussion helps learning, and techniques for encouraging discussion. </a:t>
            </a:r>
            <a:endParaRPr lang="en-NZ" b="0" dirty="0" smtClean="0"/>
          </a:p>
          <a:p>
            <a:r>
              <a:rPr lang="en-NZ" b="0" dirty="0" smtClean="0"/>
              <a:t>Traditional </a:t>
            </a:r>
            <a:r>
              <a:rPr lang="en-NZ" b="0" dirty="0"/>
              <a:t>mathematics teaching did not involve a great deal of discussion, and consequently some teachers find this challenging. In this hands-on workshop we will explore strategies to improve classroom discussion to help learning mathematics and statistics, and look at common pitfalls and how to deal with them.</a:t>
            </a:r>
            <a:br>
              <a:rPr lang="en-NZ" b="0" dirty="0"/>
            </a:br>
            <a:endParaRPr lang="en-NZ" b="0" dirty="0"/>
          </a:p>
        </p:txBody>
      </p:sp>
    </p:spTree>
    <p:extLst>
      <p:ext uri="{BB962C8B-B14F-4D97-AF65-F5344CB8AC3E}">
        <p14:creationId xmlns:p14="http://schemas.microsoft.com/office/powerpoint/2010/main" val="15518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Useful links for later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Maths discussions – Bobbie Maths</a:t>
            </a:r>
          </a:p>
          <a:p>
            <a:r>
              <a:rPr lang="en-NZ" sz="2000" dirty="0">
                <a:hlinkClick r:id="rId2"/>
              </a:rPr>
              <a:t>https://</a:t>
            </a:r>
            <a:r>
              <a:rPr lang="en-NZ" sz="2000" dirty="0" smtClean="0">
                <a:hlinkClick r:id="rId2"/>
              </a:rPr>
              <a:t>nzmaths.co.nz/mathematics-inquiry-communities</a:t>
            </a:r>
            <a:endParaRPr lang="en-NZ" sz="2000" dirty="0" smtClean="0"/>
          </a:p>
          <a:p>
            <a:r>
              <a:rPr lang="en-NZ" dirty="0" smtClean="0"/>
              <a:t>100 questions - somewhat excessive, but some good ideas</a:t>
            </a:r>
          </a:p>
          <a:p>
            <a:r>
              <a:rPr lang="en-NZ" sz="2000" dirty="0" smtClean="0"/>
              <a:t>http</a:t>
            </a:r>
            <a:r>
              <a:rPr lang="en-NZ" sz="2000" dirty="0"/>
              <a:t>://www.casamples.com/downloads/100MathDiscourseQuestions_Printable.pdf</a:t>
            </a:r>
          </a:p>
        </p:txBody>
      </p:sp>
    </p:spTree>
    <p:extLst>
      <p:ext uri="{BB962C8B-B14F-4D97-AF65-F5344CB8AC3E}">
        <p14:creationId xmlns:p14="http://schemas.microsoft.com/office/powerpoint/2010/main" val="1755701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199713"/>
            <a:ext cx="75729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9600" b="1" dirty="0" smtClean="0">
                <a:solidFill>
                  <a:srgbClr val="FF0000"/>
                </a:solidFill>
                <a:hlinkClick r:id="rId4"/>
              </a:rPr>
              <a:t>statsLC.com</a:t>
            </a:r>
            <a:endParaRPr lang="en-NZ" sz="9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27" y="4581128"/>
            <a:ext cx="459773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rgbClr val="FF0000"/>
                </a:solidFill>
              </a:rPr>
              <a:t>Sign up for the newsletter</a:t>
            </a:r>
            <a:endParaRPr lang="en-NZ" sz="28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11560" y="5104348"/>
            <a:ext cx="216024" cy="1132964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84168" y="4593214"/>
            <a:ext cx="2756460" cy="52322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NZ" sz="2800" b="1" dirty="0" smtClean="0">
                <a:solidFill>
                  <a:schemeClr val="accent2">
                    <a:lumMod val="75000"/>
                  </a:schemeClr>
                </a:solidFill>
              </a:rPr>
              <a:t>Teaching ideas</a:t>
            </a:r>
            <a:endParaRPr lang="en-NZ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66192"/>
      </p:ext>
    </p:extLst>
  </p:cSld>
  <p:clrMapOvr>
    <a:masterClrMapping/>
  </p:clrMapOvr>
  <p:transition spd="slow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Dr </a:t>
            </a:r>
            <a:r>
              <a:rPr lang="en-NZ" dirty="0" err="1" smtClean="0"/>
              <a:t>Nic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772815"/>
            <a:ext cx="5832648" cy="2952329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NZ" sz="1800" b="0" dirty="0" smtClean="0"/>
              <a:t>Dr Nicola Ward Petty BSc(</a:t>
            </a:r>
            <a:r>
              <a:rPr lang="en-NZ" sz="1800" b="0" dirty="0" err="1" smtClean="0"/>
              <a:t>Hons</a:t>
            </a:r>
            <a:r>
              <a:rPr lang="en-NZ" sz="1800" b="0" dirty="0" smtClean="0"/>
              <a:t>), </a:t>
            </a:r>
            <a:r>
              <a:rPr lang="en-NZ" sz="1800" b="0" dirty="0" err="1" smtClean="0"/>
              <a:t>DipTchg</a:t>
            </a:r>
            <a:r>
              <a:rPr lang="en-NZ" sz="1800" b="0" dirty="0" smtClean="0"/>
              <a:t>, PhD</a:t>
            </a:r>
          </a:p>
          <a:p>
            <a:pPr>
              <a:buBlip>
                <a:blip r:embed="rId2"/>
              </a:buBlip>
            </a:pPr>
            <a:r>
              <a:rPr lang="en-NZ" sz="1800" b="0" dirty="0" smtClean="0"/>
              <a:t>Lecturer in Operations Research at University of Canterbury for 20 years. </a:t>
            </a:r>
          </a:p>
          <a:p>
            <a:pPr>
              <a:buBlip>
                <a:blip r:embed="rId2"/>
              </a:buBlip>
            </a:pPr>
            <a:r>
              <a:rPr lang="en-NZ" sz="1800" b="0" dirty="0" smtClean="0"/>
              <a:t>Well-known blogger on teaching statistics.</a:t>
            </a:r>
          </a:p>
          <a:p>
            <a:pPr>
              <a:buBlip>
                <a:blip r:embed="rId2"/>
              </a:buBlip>
            </a:pPr>
            <a:r>
              <a:rPr lang="en-NZ" sz="1800" b="0" dirty="0" smtClean="0"/>
              <a:t>Popular YouTube videos</a:t>
            </a:r>
          </a:p>
          <a:p>
            <a:pPr>
              <a:buBlip>
                <a:blip r:embed="rId2"/>
              </a:buBlip>
            </a:pPr>
            <a:r>
              <a:rPr lang="en-NZ" sz="1800" b="0" dirty="0" smtClean="0"/>
              <a:t>PhD in operations research/ school effectiveness</a:t>
            </a:r>
          </a:p>
          <a:p>
            <a:pPr>
              <a:buBlip>
                <a:blip r:embed="rId2"/>
              </a:buBlip>
            </a:pPr>
            <a:r>
              <a:rPr lang="en-NZ" sz="1800" b="0" dirty="0" smtClean="0"/>
              <a:t>Loves to teach and to help teachers.</a:t>
            </a:r>
          </a:p>
          <a:p>
            <a:endParaRPr lang="en-NZ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629026"/>
            <a:ext cx="4619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510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Statistics Learning Centre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72817"/>
            <a:ext cx="7772400" cy="2736304"/>
          </a:xfrm>
        </p:spPr>
        <p:txBody>
          <a:bodyPr/>
          <a:lstStyle/>
          <a:p>
            <a:pPr lvl="1"/>
            <a:r>
              <a:rPr lang="en-NZ" dirty="0"/>
              <a:t>Videos, blog, apps, posters, exams, resources</a:t>
            </a:r>
          </a:p>
          <a:p>
            <a:pPr lvl="1"/>
            <a:r>
              <a:rPr lang="en-NZ" b="0" dirty="0" smtClean="0"/>
              <a:t>Started producing </a:t>
            </a:r>
            <a:r>
              <a:rPr lang="en-NZ" dirty="0" smtClean="0"/>
              <a:t>resource</a:t>
            </a:r>
            <a:r>
              <a:rPr lang="en-NZ" b="0" dirty="0" smtClean="0"/>
              <a:t>s for NCEA Statistics in 2013</a:t>
            </a:r>
          </a:p>
          <a:p>
            <a:pPr lvl="1"/>
            <a:r>
              <a:rPr lang="en-NZ" b="0" dirty="0" smtClean="0"/>
              <a:t>Professional development for teachers</a:t>
            </a:r>
          </a:p>
          <a:p>
            <a:pPr lvl="1"/>
            <a:r>
              <a:rPr lang="en-NZ" dirty="0"/>
              <a:t>Based in </a:t>
            </a:r>
            <a:r>
              <a:rPr lang="en-NZ" dirty="0" smtClean="0"/>
              <a:t>Christchurch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68960"/>
            <a:ext cx="2297872" cy="35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581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By the end of this you will…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84784"/>
            <a:ext cx="5254352" cy="3600400"/>
          </a:xfrm>
        </p:spPr>
        <p:txBody>
          <a:bodyPr>
            <a:normAutofit/>
          </a:bodyPr>
          <a:lstStyle/>
          <a:p>
            <a:pPr lvl="1"/>
            <a:r>
              <a:rPr lang="en-NZ" dirty="0" smtClean="0"/>
              <a:t>Be able to give reasons why it is important for students to talk in maths and stats classes</a:t>
            </a:r>
          </a:p>
          <a:p>
            <a:pPr lvl="1"/>
            <a:r>
              <a:rPr lang="en-NZ" dirty="0"/>
              <a:t>Understand the areas where discussions can be improved</a:t>
            </a:r>
          </a:p>
          <a:p>
            <a:pPr lvl="1"/>
            <a:r>
              <a:rPr lang="en-NZ" dirty="0" smtClean="0"/>
              <a:t>Have several strategies for improving discussion in class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8" y="1772816"/>
            <a:ext cx="3000062" cy="414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Introductions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NZ" dirty="0" smtClean="0"/>
              <a:t>Why are you here?</a:t>
            </a:r>
          </a:p>
          <a:p>
            <a:pPr marL="514350" indent="-514350">
              <a:buAutoNum type="arabicPeriod"/>
            </a:pPr>
            <a:r>
              <a:rPr lang="en-NZ" dirty="0" smtClean="0"/>
              <a:t>What do you want to get out of it?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23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does your class look like?</a:t>
            </a:r>
            <a:endParaRPr lang="en-NZ" dirty="0"/>
          </a:p>
        </p:txBody>
      </p:sp>
      <p:pic>
        <p:nvPicPr>
          <p:cNvPr id="1029" name="Picture 5" descr="https://storage.googleapis.com/ibw-blog/media/fa/0d1d9969b3097ef37e52d5b8da487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24744"/>
            <a:ext cx="4536504" cy="30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5202590" cy="292645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6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discuss?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7"/>
            <a:ext cx="7772400" cy="4654648"/>
          </a:xfrm>
        </p:spPr>
        <p:txBody>
          <a:bodyPr/>
          <a:lstStyle/>
          <a:p>
            <a:r>
              <a:rPr lang="en-NZ" dirty="0" smtClean="0"/>
              <a:t>Benefits for students:</a:t>
            </a:r>
          </a:p>
          <a:p>
            <a:pPr lvl="1"/>
            <a:r>
              <a:rPr lang="en-NZ" dirty="0" smtClean="0"/>
              <a:t>Use language, clarify thinking, uncover misconceptions, develop speaking and listening skills, enjoy maths more, justification, think like a mathematician.</a:t>
            </a:r>
          </a:p>
          <a:p>
            <a:r>
              <a:rPr lang="en-NZ" dirty="0" smtClean="0"/>
              <a:t>The room is smarter than any individual – and possibly smarter than all the individuals.</a:t>
            </a:r>
          </a:p>
          <a:p>
            <a:r>
              <a:rPr lang="en-NZ" dirty="0" smtClean="0"/>
              <a:t>More fun for all – teacher learns too</a:t>
            </a:r>
          </a:p>
          <a:p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39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sci 102 Template">
  <a:themeElements>
    <a:clrScheme name="statsLC">
      <a:dk1>
        <a:srgbClr val="333366"/>
      </a:dk1>
      <a:lt1>
        <a:srgbClr val="FFFFC1"/>
      </a:lt1>
      <a:dk2>
        <a:srgbClr val="000000"/>
      </a:dk2>
      <a:lt2>
        <a:srgbClr val="808080"/>
      </a:lt2>
      <a:accent1>
        <a:srgbClr val="66CC66"/>
      </a:accent1>
      <a:accent2>
        <a:srgbClr val="0066CC"/>
      </a:accent2>
      <a:accent3>
        <a:srgbClr val="CCFF66"/>
      </a:accent3>
      <a:accent4>
        <a:srgbClr val="FFCC33"/>
      </a:accent4>
      <a:accent5>
        <a:srgbClr val="FFFF00"/>
      </a:accent5>
      <a:accent6>
        <a:srgbClr val="005CE7"/>
      </a:accent6>
      <a:hlink>
        <a:srgbClr val="FF0000"/>
      </a:hlink>
      <a:folHlink>
        <a:srgbClr val="007200"/>
      </a:folHlink>
    </a:clrScheme>
    <a:fontScheme name="Msci 102 Template">
      <a:majorFont>
        <a:latin typeface="Humnst777 B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ci 102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ci 102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ci 10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23901</TotalTime>
  <Words>598</Words>
  <Application>Microsoft Office PowerPoint</Application>
  <PresentationFormat>On-screen Show (4:3)</PresentationFormat>
  <Paragraphs>104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1_Msci 102 Template</vt:lpstr>
      <vt:lpstr>2_Msci 102 Template</vt:lpstr>
      <vt:lpstr>3_Msci 102 Template</vt:lpstr>
      <vt:lpstr>4_Msci 102 Template</vt:lpstr>
      <vt:lpstr>5_Msci 102 Template</vt:lpstr>
      <vt:lpstr>6_Msci 102 Template</vt:lpstr>
      <vt:lpstr>7_Msci 102 Template</vt:lpstr>
      <vt:lpstr>8_Msci 102 Template</vt:lpstr>
      <vt:lpstr>9_Msci 102 Template</vt:lpstr>
      <vt:lpstr>10_Msci 102 Template</vt:lpstr>
      <vt:lpstr>11_Msci 102 Template</vt:lpstr>
      <vt:lpstr>12_Msci 102 Template</vt:lpstr>
      <vt:lpstr>Discussion and interaction</vt:lpstr>
      <vt:lpstr>What proportion is shaded?</vt:lpstr>
      <vt:lpstr>Discussion and interaction in statistics and maths classes.</vt:lpstr>
      <vt:lpstr>Dr Nic</vt:lpstr>
      <vt:lpstr>Statistics Learning Centre</vt:lpstr>
      <vt:lpstr>By the end of this you will…</vt:lpstr>
      <vt:lpstr>Introductions</vt:lpstr>
      <vt:lpstr>What does your class look like?</vt:lpstr>
      <vt:lpstr>Why discuss?</vt:lpstr>
      <vt:lpstr>Important skills</vt:lpstr>
      <vt:lpstr>What are some barriers  to class discussion?</vt:lpstr>
      <vt:lpstr>Good discussion</vt:lpstr>
      <vt:lpstr>Good discussion</vt:lpstr>
      <vt:lpstr>Class norms </vt:lpstr>
      <vt:lpstr>Good discussion</vt:lpstr>
      <vt:lpstr>The task</vt:lpstr>
      <vt:lpstr>Good discussion</vt:lpstr>
      <vt:lpstr>Talk moves – from  The Tools of Classroom Talk</vt:lpstr>
      <vt:lpstr>Style of discussion</vt:lpstr>
      <vt:lpstr>True/false questions</vt:lpstr>
      <vt:lpstr>Which one doesn’t belong?</vt:lpstr>
      <vt:lpstr>Other examples</vt:lpstr>
      <vt:lpstr>Other examples</vt:lpstr>
      <vt:lpstr>Other examples</vt:lpstr>
      <vt:lpstr>PowerPoint Presentation</vt:lpstr>
      <vt:lpstr>Always, sometimes, never</vt:lpstr>
      <vt:lpstr>What comes next?</vt:lpstr>
      <vt:lpstr>By now we hope you …</vt:lpstr>
      <vt:lpstr>Making a difference</vt:lpstr>
      <vt:lpstr>Useful links for later</vt:lpstr>
      <vt:lpstr>PowerPoint Presentation</vt:lpstr>
    </vt:vector>
  </TitlesOfParts>
  <Company>Creative Heuristics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Nicola Petty</cp:lastModifiedBy>
  <cp:revision>269</cp:revision>
  <cp:lastPrinted>2016-11-16T06:02:52Z</cp:lastPrinted>
  <dcterms:created xsi:type="dcterms:W3CDTF">2013-05-02T02:46:47Z</dcterms:created>
  <dcterms:modified xsi:type="dcterms:W3CDTF">2016-11-22T18:39:47Z</dcterms:modified>
</cp:coreProperties>
</file>