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1" r:id="rId1"/>
    <p:sldMasterId id="2147483745" r:id="rId2"/>
  </p:sldMasterIdLst>
  <p:notesMasterIdLst>
    <p:notesMasterId r:id="rId45"/>
  </p:notesMasterIdLst>
  <p:handoutMasterIdLst>
    <p:handoutMasterId r:id="rId46"/>
  </p:handoutMasterIdLst>
  <p:sldIdLst>
    <p:sldId id="374" r:id="rId3"/>
    <p:sldId id="346" r:id="rId4"/>
    <p:sldId id="395" r:id="rId5"/>
    <p:sldId id="396" r:id="rId6"/>
    <p:sldId id="434" r:id="rId7"/>
    <p:sldId id="380" r:id="rId8"/>
    <p:sldId id="382" r:id="rId9"/>
    <p:sldId id="435" r:id="rId10"/>
    <p:sldId id="383" r:id="rId11"/>
    <p:sldId id="386" r:id="rId12"/>
    <p:sldId id="379" r:id="rId13"/>
    <p:sldId id="427" r:id="rId14"/>
    <p:sldId id="444" r:id="rId15"/>
    <p:sldId id="445" r:id="rId16"/>
    <p:sldId id="397" r:id="rId17"/>
    <p:sldId id="398" r:id="rId18"/>
    <p:sldId id="448" r:id="rId19"/>
    <p:sldId id="401" r:id="rId20"/>
    <p:sldId id="402" r:id="rId21"/>
    <p:sldId id="403" r:id="rId22"/>
    <p:sldId id="404" r:id="rId23"/>
    <p:sldId id="405" r:id="rId24"/>
    <p:sldId id="450" r:id="rId25"/>
    <p:sldId id="451" r:id="rId26"/>
    <p:sldId id="373" r:id="rId27"/>
    <p:sldId id="387" r:id="rId28"/>
    <p:sldId id="407" r:id="rId29"/>
    <p:sldId id="362" r:id="rId30"/>
    <p:sldId id="419" r:id="rId31"/>
    <p:sldId id="446" r:id="rId32"/>
    <p:sldId id="447" r:id="rId33"/>
    <p:sldId id="452" r:id="rId34"/>
    <p:sldId id="432" r:id="rId35"/>
    <p:sldId id="433" r:id="rId36"/>
    <p:sldId id="436" r:id="rId37"/>
    <p:sldId id="437" r:id="rId38"/>
    <p:sldId id="438" r:id="rId39"/>
    <p:sldId id="439" r:id="rId40"/>
    <p:sldId id="443" r:id="rId41"/>
    <p:sldId id="440" r:id="rId42"/>
    <p:sldId id="441" r:id="rId43"/>
    <p:sldId id="442" r:id="rId44"/>
  </p:sldIdLst>
  <p:sldSz cx="9144000" cy="6858000" type="screen4x3"/>
  <p:notesSz cx="9926638" cy="679767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39" userDrawn="1">
          <p15:clr>
            <a:srgbClr val="A4A3A4"/>
          </p15:clr>
        </p15:guide>
        <p15:guide id="2" pos="312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33CC"/>
    <a:srgbClr val="800080"/>
    <a:srgbClr val="03690D"/>
    <a:srgbClr val="CF1507"/>
    <a:srgbClr val="CC3300"/>
    <a:srgbClr val="F2C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24" autoAdjust="0"/>
  </p:normalViewPr>
  <p:slideViewPr>
    <p:cSldViewPr snapToGrid="0">
      <p:cViewPr>
        <p:scale>
          <a:sx n="81" d="100"/>
          <a:sy n="81" d="100"/>
        </p:scale>
        <p:origin x="-103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notesViewPr>
    <p:cSldViewPr snapToGrid="0">
      <p:cViewPr varScale="1">
        <p:scale>
          <a:sx n="56" d="100"/>
          <a:sy n="56" d="100"/>
        </p:scale>
        <p:origin x="-1536" y="-86"/>
      </p:cViewPr>
      <p:guideLst>
        <p:guide orient="horz" pos="2140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301439" cy="33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5" tIns="45653" rIns="91305" bIns="45653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028" y="1"/>
            <a:ext cx="4303025" cy="33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5" tIns="45653" rIns="91305" bIns="4565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56255"/>
            <a:ext cx="4301439" cy="33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5" tIns="45653" rIns="91305" bIns="45653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028" y="6456255"/>
            <a:ext cx="4303025" cy="33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5" tIns="45653" rIns="91305" bIns="4565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F4B1394-1D11-4179-8891-AFC63F2D7C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134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301439" cy="33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5" tIns="45653" rIns="91305" bIns="45653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028" y="1"/>
            <a:ext cx="4303025" cy="33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5" tIns="45653" rIns="91305" bIns="4565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8000"/>
            <a:ext cx="3398838" cy="2551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031" y="3228128"/>
            <a:ext cx="7942581" cy="3059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5" tIns="45653" rIns="91305" bIns="45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6255"/>
            <a:ext cx="4301439" cy="33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5" tIns="45653" rIns="91305" bIns="45653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028" y="6456255"/>
            <a:ext cx="4303025" cy="33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5" tIns="45653" rIns="91305" bIns="4565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9C95E47-68F4-4C12-AFC3-26D74A0642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112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8FBD-D59F-489F-9D3A-308405D07FF2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23/11/2016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FFA8-2133-47AC-BBEC-89BAB631B1D1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170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8FBD-D59F-489F-9D3A-308405D07FF2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23/11/2016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FFA8-2133-47AC-BBEC-89BAB631B1D1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411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8FBD-D59F-489F-9D3A-308405D07FF2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23/11/2016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FFA8-2133-47AC-BBEC-89BAB631B1D1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96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11/23/2016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589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13B39D-9A85-419F-B6B7-1F6033A9D5F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304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89DB87-8329-4FCF-A31F-FC0CC882111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467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7E339-805C-473C-8D40-C8A3419A6DF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744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40D52-0C32-40ED-890D-C2F59A60BD6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280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06F89-C310-47B4-AE16-15AEEB90049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963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C65E4E-1B81-45C7-90B8-9757416B683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2217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2715AA2-4C72-4A67-AD78-BB92260B2F8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484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8FBD-D59F-489F-9D3A-308405D07FF2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23/11/2016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FFA8-2133-47AC-BBEC-89BAB631B1D1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0801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D54261-AAFD-48E0-896C-6EC14E3043F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5476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C7C66-70C0-4EF3-B0FA-8D99CEB21F6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3245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7E0B7E-AA81-4624-8A5F-E226F86B29F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031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8FBD-D59F-489F-9D3A-308405D07FF2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23/11/2016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FFA8-2133-47AC-BBEC-89BAB631B1D1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036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8FBD-D59F-489F-9D3A-308405D07FF2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23/11/2016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FFA8-2133-47AC-BBEC-89BAB631B1D1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442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8FBD-D59F-489F-9D3A-308405D07FF2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23/11/2016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FFA8-2133-47AC-BBEC-89BAB631B1D1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805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8FBD-D59F-489F-9D3A-308405D07FF2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23/11/2016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FFA8-2133-47AC-BBEC-89BAB631B1D1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211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8FBD-D59F-489F-9D3A-308405D07FF2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23/11/2016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FFA8-2133-47AC-BBEC-89BAB631B1D1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390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8FBD-D59F-489F-9D3A-308405D07FF2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23/11/2016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FFA8-2133-47AC-BBEC-89BAB631B1D1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605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8FBD-D59F-489F-9D3A-308405D07FF2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23/11/2016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FFA8-2133-47AC-BBEC-89BAB631B1D1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79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EF98FBD-D59F-489F-9D3A-308405D07FF2}" type="datetimeFigureOut">
              <a:rPr lang="en-NZ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23/11/2016</a:t>
            </a:fld>
            <a:endParaRPr lang="en-NZ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NZ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16DFFA8-2133-47AC-BBEC-89BAB631B1D1}" type="slidenum">
              <a:rPr lang="en-NZ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NZ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7556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A4FEC2A-6DFC-4CEB-8E6D-5654F3B2A0E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1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sz="3600" i="1" dirty="0"/>
              <a:t>How Far Until it Stops? </a:t>
            </a:r>
            <a:r>
              <a:rPr lang="en-NZ" sz="3600" dirty="0" smtClean="0"/>
              <a:t/>
            </a:r>
            <a:br>
              <a:rPr lang="en-NZ" sz="3600" dirty="0" smtClean="0"/>
            </a:br>
            <a:r>
              <a:rPr lang="en-NZ" sz="3600" dirty="0" smtClean="0"/>
              <a:t/>
            </a:r>
            <a:br>
              <a:rPr lang="en-NZ" sz="3600" dirty="0" smtClean="0"/>
            </a:br>
            <a:r>
              <a:rPr lang="en-NZ" sz="2400" dirty="0" smtClean="0"/>
              <a:t>AMA Stats Day – November 2016</a:t>
            </a:r>
            <a:endParaRPr lang="en-NZ" sz="2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2655165" y="4837615"/>
            <a:ext cx="6178006" cy="151629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NZ" sz="1800" dirty="0" smtClean="0">
                <a:solidFill>
                  <a:schemeClr val="tx1"/>
                </a:solidFill>
              </a:rPr>
              <a:t>Sarah Howell (</a:t>
            </a:r>
            <a:r>
              <a:rPr lang="en-NZ" sz="1800" dirty="0" err="1" smtClean="0">
                <a:solidFill>
                  <a:schemeClr val="tx1"/>
                </a:solidFill>
              </a:rPr>
              <a:t>Kaihautū</a:t>
            </a:r>
            <a:r>
              <a:rPr lang="en-NZ" sz="1800" dirty="0" smtClean="0">
                <a:solidFill>
                  <a:schemeClr val="tx1"/>
                </a:solidFill>
              </a:rPr>
              <a:t> M</a:t>
            </a:r>
            <a:r>
              <a:rPr lang="mi-NZ" sz="1800" dirty="0" smtClean="0">
                <a:solidFill>
                  <a:schemeClr val="tx1"/>
                </a:solidFill>
              </a:rPr>
              <a:t>ātauranga – Pāngarau)</a:t>
            </a:r>
          </a:p>
          <a:p>
            <a:pPr>
              <a:defRPr/>
            </a:pPr>
            <a:r>
              <a:rPr lang="mi-NZ" sz="1800" dirty="0" smtClean="0">
                <a:solidFill>
                  <a:schemeClr val="tx1"/>
                </a:solidFill>
              </a:rPr>
              <a:t>AND</a:t>
            </a:r>
          </a:p>
          <a:p>
            <a:pPr>
              <a:defRPr/>
            </a:pPr>
            <a:r>
              <a:rPr lang="mi-NZ" sz="1800" dirty="0" smtClean="0">
                <a:solidFill>
                  <a:schemeClr val="tx1"/>
                </a:solidFill>
              </a:rPr>
              <a:t>Michelle freeman(Senior Teacher)</a:t>
            </a:r>
            <a:endParaRPr lang="en-NZ" sz="1800" dirty="0" smtClean="0">
              <a:solidFill>
                <a:schemeClr val="tx1"/>
              </a:solidFill>
            </a:endParaRPr>
          </a:p>
        </p:txBody>
      </p:sp>
      <p:sp>
        <p:nvSpPr>
          <p:cNvPr id="36866" name="AutoShape 2" descr="Te Ku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36868" name="AutoShape 4" descr="Te Ku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7" name="Picture 6" descr="logo-teku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763" y="5228409"/>
            <a:ext cx="2421845" cy="963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857250" y="588963"/>
            <a:ext cx="7615238" cy="10017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NZ" smtClean="0"/>
              <a:t>Contextual  factors  of  influence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49238" y="1773238"/>
            <a:ext cx="2125662" cy="1455737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NZ" sz="2600" smtClean="0"/>
              <a:t>Total</a:t>
            </a:r>
          </a:p>
          <a:p>
            <a:pPr algn="ctr" eaLnBrk="1" hangingPunct="1">
              <a:spcBef>
                <a:spcPts val="300"/>
              </a:spcBef>
              <a:buFontTx/>
              <a:buNone/>
            </a:pPr>
            <a:r>
              <a:rPr lang="en-NZ" sz="2600" smtClean="0"/>
              <a:t>Stopping</a:t>
            </a:r>
          </a:p>
          <a:p>
            <a:pPr algn="ctr" eaLnBrk="1" hangingPunct="1">
              <a:spcBef>
                <a:spcPts val="300"/>
              </a:spcBef>
              <a:buFontTx/>
              <a:buNone/>
            </a:pPr>
            <a:r>
              <a:rPr lang="en-NZ" sz="2600" smtClean="0"/>
              <a:t>distance</a:t>
            </a:r>
          </a:p>
          <a:p>
            <a:pPr algn="ctr" eaLnBrk="1" hangingPunct="1">
              <a:buFontTx/>
              <a:buNone/>
            </a:pPr>
            <a:endParaRPr lang="en-NZ" sz="2600" smtClean="0"/>
          </a:p>
          <a:p>
            <a:pPr eaLnBrk="1" hangingPunct="1"/>
            <a:endParaRPr lang="en-NZ" sz="2600" smtClean="0"/>
          </a:p>
          <a:p>
            <a:pPr eaLnBrk="1" hangingPunct="1">
              <a:buFontTx/>
              <a:buNone/>
            </a:pPr>
            <a:endParaRPr lang="en-NZ" sz="2600" smtClean="0"/>
          </a:p>
          <a:p>
            <a:pPr eaLnBrk="1" hangingPunct="1"/>
            <a:endParaRPr lang="en-NZ" sz="2600" smtClean="0"/>
          </a:p>
          <a:p>
            <a:pPr eaLnBrk="1" hangingPunct="1"/>
            <a:endParaRPr lang="en-NZ" sz="260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228975" y="2014538"/>
            <a:ext cx="2014538" cy="104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690D"/>
              </a:buClr>
              <a:buFont typeface="Wingdings" pitchFamily="2" charset="2"/>
              <a:buChar char="§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−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marL="360000" algn="ctr" eaLnBrk="1" hangingPunct="1">
              <a:spcBef>
                <a:spcPts val="0"/>
              </a:spcBef>
              <a:buFontTx/>
              <a:buNone/>
              <a:defRPr/>
            </a:pPr>
            <a:r>
              <a:rPr lang="en-NZ" sz="2600" dirty="0" smtClean="0"/>
              <a:t>Reaction</a:t>
            </a:r>
          </a:p>
          <a:p>
            <a:pPr algn="ctr" eaLnBrk="1" hangingPunct="1">
              <a:spcBef>
                <a:spcPts val="300"/>
              </a:spcBef>
              <a:buFontTx/>
              <a:buNone/>
              <a:defRPr/>
            </a:pPr>
            <a:r>
              <a:rPr lang="en-NZ" sz="2600" dirty="0" smtClean="0"/>
              <a:t>distance</a:t>
            </a:r>
          </a:p>
          <a:p>
            <a:pPr eaLnBrk="1" hangingPunct="1">
              <a:defRPr/>
            </a:pPr>
            <a:endParaRPr lang="en-NZ" sz="2600" dirty="0" smtClean="0"/>
          </a:p>
          <a:p>
            <a:pPr eaLnBrk="1" hangingPunct="1">
              <a:buFontTx/>
              <a:buNone/>
              <a:defRPr/>
            </a:pPr>
            <a:endParaRPr lang="en-NZ" sz="2600" dirty="0" smtClean="0"/>
          </a:p>
          <a:p>
            <a:pPr eaLnBrk="1" hangingPunct="1">
              <a:defRPr/>
            </a:pPr>
            <a:endParaRPr lang="en-NZ" sz="2600" dirty="0" smtClean="0"/>
          </a:p>
          <a:p>
            <a:pPr marL="0" indent="0" eaLnBrk="1" hangingPunct="1">
              <a:buFontTx/>
              <a:buNone/>
              <a:defRPr/>
            </a:pPr>
            <a:endParaRPr lang="en-NZ" sz="26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180138" y="2017713"/>
            <a:ext cx="2025650" cy="10382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3300"/>
              </a:buClr>
            </a:pPr>
            <a:r>
              <a:rPr lang="en-NZ" sz="2600">
                <a:solidFill>
                  <a:schemeClr val="tx2"/>
                </a:solidFill>
              </a:rPr>
              <a:t>Braking</a:t>
            </a:r>
          </a:p>
          <a:p>
            <a:pPr algn="ctr" eaLnBrk="1" hangingPunct="1">
              <a:spcBef>
                <a:spcPts val="300"/>
              </a:spcBef>
              <a:buClr>
                <a:srgbClr val="CC3300"/>
              </a:buClr>
            </a:pPr>
            <a:r>
              <a:rPr lang="en-NZ" sz="2600">
                <a:solidFill>
                  <a:schemeClr val="tx2"/>
                </a:solidFill>
              </a:rPr>
              <a:t>distance</a:t>
            </a:r>
          </a:p>
          <a:p>
            <a:pPr eaLnBrk="1" hangingPunct="1">
              <a:spcBef>
                <a:spcPct val="20000"/>
              </a:spcBef>
              <a:buClr>
                <a:srgbClr val="CC3300"/>
              </a:buClr>
              <a:buFontTx/>
              <a:buChar char="•"/>
            </a:pPr>
            <a:endParaRPr lang="en-NZ" sz="260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CC3300"/>
              </a:buClr>
            </a:pPr>
            <a:endParaRPr lang="en-NZ" sz="260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CC3300"/>
              </a:buClr>
              <a:buFontTx/>
              <a:buChar char="•"/>
            </a:pPr>
            <a:endParaRPr lang="en-NZ" sz="260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CC3300"/>
              </a:buClr>
              <a:buFontTx/>
              <a:buChar char="•"/>
            </a:pPr>
            <a:endParaRPr lang="en-NZ" sz="2600">
              <a:solidFill>
                <a:schemeClr val="tx2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432050" y="2190750"/>
            <a:ext cx="71755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3300"/>
              </a:buClr>
            </a:pPr>
            <a:r>
              <a:rPr lang="en-NZ" sz="2800">
                <a:solidFill>
                  <a:schemeClr val="tx2"/>
                </a:solidFill>
              </a:rPr>
              <a:t>=</a:t>
            </a:r>
          </a:p>
          <a:p>
            <a:pPr algn="ctr" eaLnBrk="1" hangingPunct="1">
              <a:spcBef>
                <a:spcPct val="20000"/>
              </a:spcBef>
              <a:buClr>
                <a:srgbClr val="CC3300"/>
              </a:buClr>
            </a:pPr>
            <a:endParaRPr lang="en-NZ" sz="260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CC3300"/>
              </a:buClr>
              <a:buFontTx/>
              <a:buChar char="•"/>
            </a:pPr>
            <a:endParaRPr lang="en-NZ" sz="260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CC3300"/>
              </a:buClr>
            </a:pPr>
            <a:endParaRPr lang="en-NZ" sz="260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CC3300"/>
              </a:buClr>
              <a:buFontTx/>
              <a:buChar char="•"/>
            </a:pPr>
            <a:endParaRPr lang="en-NZ" sz="260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CC3300"/>
              </a:buClr>
              <a:buFontTx/>
              <a:buChar char="•"/>
            </a:pPr>
            <a:endParaRPr lang="en-NZ" sz="2600">
              <a:solidFill>
                <a:schemeClr val="tx2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337175" y="2182813"/>
            <a:ext cx="7175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3300"/>
              </a:buClr>
            </a:pPr>
            <a:r>
              <a:rPr lang="en-NZ" sz="2800">
                <a:solidFill>
                  <a:schemeClr val="tx2"/>
                </a:solidFill>
              </a:rPr>
              <a:t>+</a:t>
            </a:r>
          </a:p>
          <a:p>
            <a:pPr algn="ctr" eaLnBrk="1" hangingPunct="1">
              <a:spcBef>
                <a:spcPct val="20000"/>
              </a:spcBef>
              <a:buClr>
                <a:srgbClr val="CC3300"/>
              </a:buClr>
            </a:pPr>
            <a:endParaRPr lang="en-NZ" sz="260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CC3300"/>
              </a:buClr>
              <a:buFontTx/>
              <a:buChar char="•"/>
            </a:pPr>
            <a:endParaRPr lang="en-NZ" sz="260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CC3300"/>
              </a:buClr>
            </a:pPr>
            <a:endParaRPr lang="en-NZ" sz="260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CC3300"/>
              </a:buClr>
              <a:buFontTx/>
              <a:buChar char="•"/>
            </a:pPr>
            <a:endParaRPr lang="en-NZ" sz="260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CC3300"/>
              </a:buClr>
              <a:buFontTx/>
              <a:buChar char="•"/>
            </a:pPr>
            <a:endParaRPr lang="en-NZ" sz="2600">
              <a:solidFill>
                <a:schemeClr val="tx2"/>
              </a:solidFill>
            </a:endParaRPr>
          </a:p>
        </p:txBody>
      </p:sp>
      <p:sp>
        <p:nvSpPr>
          <p:cNvPr id="15" name="Right Arrow 14"/>
          <p:cNvSpPr>
            <a:spLocks noChangeArrowheads="1"/>
          </p:cNvSpPr>
          <p:nvPr/>
        </p:nvSpPr>
        <p:spPr bwMode="auto">
          <a:xfrm rot="8407505">
            <a:off x="2282825" y="3414713"/>
            <a:ext cx="660400" cy="277812"/>
          </a:xfrm>
          <a:prstGeom prst="rightArrow">
            <a:avLst>
              <a:gd name="adj1" fmla="val 50000"/>
              <a:gd name="adj2" fmla="val 5004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en-NZ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358775" y="4040188"/>
            <a:ext cx="27670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690D"/>
              </a:buClr>
              <a:buFont typeface="Wingdings" pitchFamily="2" charset="2"/>
              <a:buChar char="§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−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marL="360000" eaLnBrk="1" hangingPunct="1">
              <a:spcBef>
                <a:spcPts val="0"/>
              </a:spcBef>
              <a:buFontTx/>
              <a:buNone/>
              <a:defRPr/>
            </a:pPr>
            <a:r>
              <a:rPr lang="en-NZ" sz="2400" dirty="0" smtClean="0"/>
              <a:t>Speed of car</a:t>
            </a:r>
          </a:p>
          <a:p>
            <a:pPr eaLnBrk="1" hangingPunct="1">
              <a:defRPr/>
            </a:pPr>
            <a:endParaRPr lang="en-NZ" sz="2600" dirty="0" smtClean="0"/>
          </a:p>
          <a:p>
            <a:pPr eaLnBrk="1" hangingPunct="1">
              <a:buFontTx/>
              <a:buNone/>
              <a:defRPr/>
            </a:pPr>
            <a:endParaRPr lang="en-NZ" sz="2600" dirty="0" smtClean="0"/>
          </a:p>
          <a:p>
            <a:pPr eaLnBrk="1" hangingPunct="1">
              <a:defRPr/>
            </a:pPr>
            <a:endParaRPr lang="en-NZ" sz="2600" dirty="0" smtClean="0"/>
          </a:p>
          <a:p>
            <a:pPr marL="0" indent="0" eaLnBrk="1" hangingPunct="1">
              <a:buFontTx/>
              <a:buNone/>
              <a:defRPr/>
            </a:pPr>
            <a:endParaRPr lang="en-NZ" sz="2600" dirty="0" smtClean="0"/>
          </a:p>
        </p:txBody>
      </p:sp>
      <p:sp>
        <p:nvSpPr>
          <p:cNvPr id="17" name="Right Arrow 16"/>
          <p:cNvSpPr>
            <a:spLocks noChangeArrowheads="1"/>
          </p:cNvSpPr>
          <p:nvPr/>
        </p:nvSpPr>
        <p:spPr bwMode="auto">
          <a:xfrm rot="5400000">
            <a:off x="3959226" y="3436937"/>
            <a:ext cx="658812" cy="277813"/>
          </a:xfrm>
          <a:prstGeom prst="rightArrow">
            <a:avLst>
              <a:gd name="adj1" fmla="val 50000"/>
              <a:gd name="adj2" fmla="val 4992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en-NZ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3173413" y="4067175"/>
            <a:ext cx="297338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690D"/>
              </a:buClr>
              <a:buFont typeface="Wingdings" pitchFamily="2" charset="2"/>
              <a:buChar char="§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−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marL="360000" eaLnBrk="1" hangingPunct="1">
              <a:spcBef>
                <a:spcPts val="0"/>
              </a:spcBef>
              <a:spcAft>
                <a:spcPts val="300"/>
              </a:spcAft>
              <a:buFontTx/>
              <a:buNone/>
              <a:defRPr/>
            </a:pPr>
            <a:r>
              <a:rPr lang="en-NZ" sz="2400" dirty="0" smtClean="0"/>
              <a:t>Road surface</a:t>
            </a:r>
            <a:endParaRPr lang="en-NZ" sz="2600" dirty="0" smtClean="0"/>
          </a:p>
          <a:p>
            <a:pPr eaLnBrk="1" hangingPunct="1">
              <a:buFontTx/>
              <a:buNone/>
              <a:defRPr/>
            </a:pPr>
            <a:endParaRPr lang="en-NZ" sz="2600" dirty="0" smtClean="0"/>
          </a:p>
          <a:p>
            <a:pPr eaLnBrk="1" hangingPunct="1">
              <a:defRPr/>
            </a:pPr>
            <a:endParaRPr lang="en-NZ" sz="2600" dirty="0" smtClean="0"/>
          </a:p>
          <a:p>
            <a:pPr marL="0" indent="0" eaLnBrk="1" hangingPunct="1">
              <a:buFontTx/>
              <a:buNone/>
              <a:defRPr/>
            </a:pPr>
            <a:endParaRPr lang="en-NZ" sz="2600" dirty="0" smtClean="0"/>
          </a:p>
        </p:txBody>
      </p:sp>
      <p:sp>
        <p:nvSpPr>
          <p:cNvPr id="19" name="Right Arrow 18"/>
          <p:cNvSpPr>
            <a:spLocks noChangeArrowheads="1"/>
          </p:cNvSpPr>
          <p:nvPr/>
        </p:nvSpPr>
        <p:spPr bwMode="auto">
          <a:xfrm rot="2540795">
            <a:off x="5468938" y="3432175"/>
            <a:ext cx="660400" cy="277813"/>
          </a:xfrm>
          <a:prstGeom prst="rightArrow">
            <a:avLst>
              <a:gd name="adj1" fmla="val 50000"/>
              <a:gd name="adj2" fmla="val 5004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en-NZ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5848350" y="3905250"/>
            <a:ext cx="32956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690D"/>
              </a:buClr>
              <a:buFont typeface="Wingdings" pitchFamily="2" charset="2"/>
              <a:buChar char="§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−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marL="360000" eaLnBrk="1" hangingPunct="1">
              <a:spcBef>
                <a:spcPts val="0"/>
              </a:spcBef>
              <a:spcAft>
                <a:spcPts val="300"/>
              </a:spcAft>
              <a:buFontTx/>
              <a:buNone/>
              <a:defRPr/>
            </a:pPr>
            <a:r>
              <a:rPr lang="en-NZ" sz="2400" dirty="0" smtClean="0"/>
              <a:t>Vehicle features</a:t>
            </a:r>
          </a:p>
          <a:p>
            <a:pPr marL="0" indent="0" eaLnBrk="1" hangingPunct="1">
              <a:buFontTx/>
              <a:buNone/>
              <a:defRPr/>
            </a:pPr>
            <a:endParaRPr lang="en-NZ" sz="2600" dirty="0" smtClean="0"/>
          </a:p>
          <a:p>
            <a:pPr eaLnBrk="1" hangingPunct="1">
              <a:buFontTx/>
              <a:buNone/>
              <a:defRPr/>
            </a:pPr>
            <a:endParaRPr lang="en-NZ" sz="2600" dirty="0" smtClean="0"/>
          </a:p>
          <a:p>
            <a:pPr marL="0" indent="0" eaLnBrk="1" hangingPunct="1">
              <a:buFontTx/>
              <a:buNone/>
              <a:defRPr/>
            </a:pPr>
            <a:endParaRPr lang="en-NZ" sz="2600" dirty="0" smtClean="0"/>
          </a:p>
          <a:p>
            <a:pPr marL="0" indent="0" eaLnBrk="1" hangingPunct="1">
              <a:buFontTx/>
              <a:buNone/>
              <a:defRPr/>
            </a:pPr>
            <a:endParaRPr lang="en-NZ" sz="2600" dirty="0" smtClean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360363" y="4943475"/>
            <a:ext cx="2767012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690D"/>
              </a:buClr>
              <a:buFont typeface="Wingdings" pitchFamily="2" charset="2"/>
              <a:buChar char="§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−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marL="360000" defTabSz="890588" eaLnBrk="1" hangingPunct="1">
              <a:spcBef>
                <a:spcPts val="0"/>
              </a:spcBef>
              <a:buFontTx/>
              <a:buNone/>
              <a:defRPr/>
            </a:pPr>
            <a:r>
              <a:rPr lang="en-NZ" sz="2400" dirty="0" smtClean="0"/>
              <a:t>Weather</a:t>
            </a:r>
            <a:br>
              <a:rPr lang="en-NZ" sz="2400" dirty="0" smtClean="0"/>
            </a:br>
            <a:r>
              <a:rPr lang="en-NZ" sz="2400" dirty="0" err="1" smtClean="0"/>
              <a:t>eg</a:t>
            </a:r>
            <a:r>
              <a:rPr lang="en-NZ" sz="2400" dirty="0" smtClean="0"/>
              <a:t> </a:t>
            </a:r>
            <a:r>
              <a:rPr lang="en-NZ" sz="2400" i="1" dirty="0" smtClean="0"/>
              <a:t>wet or dry</a:t>
            </a:r>
            <a:endParaRPr lang="en-NZ" sz="2400" dirty="0" smtClean="0"/>
          </a:p>
          <a:p>
            <a:pPr eaLnBrk="1" hangingPunct="1">
              <a:defRPr/>
            </a:pPr>
            <a:endParaRPr lang="en-NZ" sz="2600" dirty="0" smtClean="0"/>
          </a:p>
          <a:p>
            <a:pPr eaLnBrk="1" hangingPunct="1">
              <a:buFontTx/>
              <a:buNone/>
              <a:defRPr/>
            </a:pPr>
            <a:endParaRPr lang="en-NZ" sz="2600" dirty="0" smtClean="0"/>
          </a:p>
          <a:p>
            <a:pPr eaLnBrk="1" hangingPunct="1">
              <a:defRPr/>
            </a:pPr>
            <a:endParaRPr lang="en-NZ" sz="2600" dirty="0" smtClean="0"/>
          </a:p>
          <a:p>
            <a:pPr marL="0" indent="0" eaLnBrk="1" hangingPunct="1">
              <a:buFontTx/>
              <a:buNone/>
              <a:defRPr/>
            </a:pPr>
            <a:endParaRPr lang="en-NZ" sz="2600" dirty="0" smtClean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2955490" y="4500563"/>
            <a:ext cx="3099235" cy="258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690D"/>
              </a:buClr>
              <a:buFont typeface="Wingdings" pitchFamily="2" charset="2"/>
              <a:buChar char="§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−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marL="360000" eaLnBrk="1" hangingPunct="1">
              <a:spcBef>
                <a:spcPts val="0"/>
              </a:spcBef>
              <a:buClr>
                <a:schemeClr val="tx1"/>
              </a:buClr>
              <a:defRPr/>
            </a:pPr>
            <a:r>
              <a:rPr lang="en-NZ" sz="2200" dirty="0" smtClean="0"/>
              <a:t>chip</a:t>
            </a:r>
          </a:p>
          <a:p>
            <a:pPr marL="360000" eaLnBrk="1" hangingPunct="1">
              <a:spcBef>
                <a:spcPts val="0"/>
              </a:spcBef>
              <a:buClr>
                <a:schemeClr val="tx1"/>
              </a:buClr>
              <a:defRPr/>
            </a:pPr>
            <a:r>
              <a:rPr lang="en-NZ" sz="2200" dirty="0" smtClean="0"/>
              <a:t>asphalt</a:t>
            </a:r>
          </a:p>
          <a:p>
            <a:pPr marL="360000" eaLnBrk="1" hangingPunct="1">
              <a:spcBef>
                <a:spcPts val="0"/>
              </a:spcBef>
              <a:buClr>
                <a:schemeClr val="tx1"/>
              </a:buClr>
              <a:defRPr/>
            </a:pPr>
            <a:r>
              <a:rPr lang="en-NZ" sz="2200" dirty="0" smtClean="0"/>
              <a:t>gravel</a:t>
            </a:r>
          </a:p>
          <a:p>
            <a:pPr marL="360000" eaLnBrk="1" hangingPunct="1">
              <a:spcBef>
                <a:spcPts val="0"/>
              </a:spcBef>
              <a:buClr>
                <a:schemeClr val="tx1"/>
              </a:buClr>
              <a:defRPr/>
            </a:pPr>
            <a:r>
              <a:rPr lang="en-NZ" sz="2200" dirty="0" smtClean="0"/>
              <a:t>grass</a:t>
            </a:r>
          </a:p>
          <a:p>
            <a:pPr marL="360000" eaLnBrk="1" hangingPunct="1">
              <a:spcBef>
                <a:spcPts val="0"/>
              </a:spcBef>
              <a:buClr>
                <a:schemeClr val="tx1"/>
              </a:buClr>
              <a:defRPr/>
            </a:pPr>
            <a:r>
              <a:rPr lang="en-NZ" sz="2200" dirty="0"/>
              <a:t>d</a:t>
            </a:r>
            <a:r>
              <a:rPr lang="en-NZ" sz="2200" dirty="0" smtClean="0"/>
              <a:t>ownhill, flat, uphill</a:t>
            </a:r>
          </a:p>
          <a:p>
            <a:pPr eaLnBrk="1" hangingPunct="1">
              <a:buFontTx/>
              <a:buNone/>
              <a:defRPr/>
            </a:pPr>
            <a:endParaRPr lang="en-NZ" sz="2200" dirty="0" smtClean="0"/>
          </a:p>
          <a:p>
            <a:pPr eaLnBrk="1" hangingPunct="1">
              <a:defRPr/>
            </a:pPr>
            <a:endParaRPr lang="en-NZ" sz="2200" dirty="0" smtClean="0"/>
          </a:p>
          <a:p>
            <a:pPr marL="0" indent="0" eaLnBrk="1" hangingPunct="1">
              <a:buFontTx/>
              <a:buNone/>
              <a:defRPr/>
            </a:pPr>
            <a:endParaRPr lang="en-NZ" sz="2200" dirty="0" smtClean="0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5848350" y="4288182"/>
            <a:ext cx="3295650" cy="258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58775" indent="-342900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FontTx/>
              <a:buChar char="•"/>
            </a:pPr>
            <a:r>
              <a:rPr lang="en-NZ" sz="2200" dirty="0">
                <a:solidFill>
                  <a:schemeClr val="tx2"/>
                </a:solidFill>
                <a:latin typeface="+mn-lt"/>
              </a:rPr>
              <a:t>condition of tyres</a:t>
            </a:r>
          </a:p>
          <a:p>
            <a:pPr eaLnBrk="1" hangingPunct="1">
              <a:buClr>
                <a:schemeClr val="tx1"/>
              </a:buClr>
              <a:buFontTx/>
              <a:buChar char="•"/>
            </a:pPr>
            <a:r>
              <a:rPr lang="en-NZ" sz="2200" dirty="0">
                <a:solidFill>
                  <a:schemeClr val="tx2"/>
                </a:solidFill>
                <a:latin typeface="+mn-lt"/>
              </a:rPr>
              <a:t>brakes – new, 	worn, ABS</a:t>
            </a:r>
          </a:p>
          <a:p>
            <a:pPr eaLnBrk="1" hangingPunct="1">
              <a:buClr>
                <a:schemeClr val="tx1"/>
              </a:buClr>
              <a:buFontTx/>
              <a:buChar char="•"/>
            </a:pPr>
            <a:r>
              <a:rPr lang="en-NZ" sz="2200" dirty="0">
                <a:solidFill>
                  <a:schemeClr val="tx2"/>
                </a:solidFill>
                <a:latin typeface="+mn-lt"/>
              </a:rPr>
              <a:t>new or late model</a:t>
            </a:r>
          </a:p>
          <a:p>
            <a:pPr eaLnBrk="1" hangingPunct="1">
              <a:buClr>
                <a:schemeClr val="tx1"/>
              </a:buClr>
              <a:buFontTx/>
              <a:buChar char="•"/>
            </a:pPr>
            <a:r>
              <a:rPr lang="en-NZ" sz="2200" dirty="0">
                <a:solidFill>
                  <a:schemeClr val="tx2"/>
                </a:solidFill>
                <a:latin typeface="+mn-lt"/>
              </a:rPr>
              <a:t>weight, balance, </a:t>
            </a:r>
            <a:r>
              <a:rPr lang="en-NZ" sz="2200" dirty="0" smtClean="0">
                <a:solidFill>
                  <a:schemeClr val="tx2"/>
                </a:solidFill>
                <a:latin typeface="+mn-lt"/>
              </a:rPr>
              <a:t>suspension</a:t>
            </a:r>
            <a:r>
              <a:rPr lang="en-NZ" sz="2200" dirty="0">
                <a:solidFill>
                  <a:schemeClr val="tx2"/>
                </a:solidFill>
                <a:latin typeface="+mn-lt"/>
              </a:rPr>
              <a:t>….</a:t>
            </a:r>
            <a:r>
              <a:rPr lang="en-NZ" sz="2200" dirty="0" err="1">
                <a:solidFill>
                  <a:schemeClr val="tx2"/>
                </a:solidFill>
                <a:latin typeface="+mn-lt"/>
              </a:rPr>
              <a:t>etc</a:t>
            </a:r>
            <a:endParaRPr lang="en-NZ" sz="2200" i="1" dirty="0">
              <a:solidFill>
                <a:schemeClr val="tx2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rgbClr val="CC3300"/>
              </a:buClr>
              <a:buFontTx/>
              <a:buChar char="•"/>
            </a:pPr>
            <a:endParaRPr lang="en-NZ" sz="2200" dirty="0">
              <a:solidFill>
                <a:schemeClr val="tx2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rgbClr val="CC3300"/>
              </a:buClr>
            </a:pPr>
            <a:endParaRPr lang="en-NZ" sz="2200" dirty="0">
              <a:solidFill>
                <a:schemeClr val="tx2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rgbClr val="CC3300"/>
              </a:buClr>
            </a:pPr>
            <a:endParaRPr lang="en-NZ" sz="2200" dirty="0">
              <a:solidFill>
                <a:schemeClr val="tx2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rgbClr val="CC3300"/>
              </a:buClr>
            </a:pPr>
            <a:endParaRPr lang="en-NZ" sz="2200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78261E-6 L -0.32205 4.78261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  <p:bldP spid="4099" grpId="1" animBg="1"/>
      <p:bldP spid="5" grpId="0" animBg="1"/>
      <p:bldP spid="6" grpId="0" animBg="1"/>
      <p:bldP spid="7" grpId="0"/>
      <p:bldP spid="7" grpId="1"/>
      <p:bldP spid="8" grpId="0"/>
      <p:bldP spid="8" grpId="1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952500" y="460375"/>
            <a:ext cx="7202488" cy="1001713"/>
          </a:xfrm>
        </p:spPr>
        <p:txBody>
          <a:bodyPr/>
          <a:lstStyle/>
          <a:p>
            <a:pPr eaLnBrk="1" hangingPunct="1"/>
            <a:r>
              <a:rPr lang="en-NZ" dirty="0" smtClean="0"/>
              <a:t>What students are given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75" y="3787775"/>
            <a:ext cx="8639175" cy="2714625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NZ" sz="2000" dirty="0" smtClean="0"/>
              <a:t>Conditions  =  Road conditions  (</a:t>
            </a:r>
            <a:r>
              <a:rPr lang="en-NZ" sz="2000" i="1" dirty="0" smtClean="0">
                <a:latin typeface="Arial Narrow" pitchFamily="34" charset="0"/>
              </a:rPr>
              <a:t>Wet or Dry</a:t>
            </a:r>
            <a:r>
              <a:rPr lang="en-NZ" sz="2000" dirty="0" smtClean="0"/>
              <a:t>)</a:t>
            </a:r>
          </a:p>
          <a:p>
            <a:pPr eaLnBrk="1" hangingPunct="1">
              <a:spcBef>
                <a:spcPts val="600"/>
              </a:spcBef>
              <a:buClr>
                <a:schemeClr val="tx1"/>
              </a:buClr>
            </a:pPr>
            <a:r>
              <a:rPr lang="en-NZ" sz="2000" dirty="0" smtClean="0"/>
              <a:t>Speed  =  Initial speed before braking  (</a:t>
            </a:r>
            <a:r>
              <a:rPr lang="en-NZ" sz="2000" i="1" dirty="0" smtClean="0">
                <a:latin typeface="Arial Narrow" pitchFamily="34" charset="0"/>
              </a:rPr>
              <a:t>km/h</a:t>
            </a:r>
            <a:r>
              <a:rPr lang="en-NZ" sz="2000" dirty="0" smtClean="0"/>
              <a:t>)</a:t>
            </a:r>
          </a:p>
          <a:p>
            <a:pPr eaLnBrk="1" hangingPunct="1">
              <a:spcBef>
                <a:spcPts val="600"/>
              </a:spcBef>
              <a:buClr>
                <a:schemeClr val="tx1"/>
              </a:buClr>
            </a:pPr>
            <a:r>
              <a:rPr lang="en-NZ" sz="2000" dirty="0" smtClean="0"/>
              <a:t>Reaction distance  =  The distance travelled before the brakes 			 	 </a:t>
            </a:r>
            <a:r>
              <a:rPr lang="en-NZ" dirty="0"/>
              <a:t> </a:t>
            </a:r>
            <a:r>
              <a:rPr lang="en-NZ" dirty="0" smtClean="0"/>
              <a:t>      </a:t>
            </a:r>
            <a:r>
              <a:rPr lang="en-NZ" sz="2000" dirty="0" smtClean="0"/>
              <a:t>are applied  (</a:t>
            </a:r>
            <a:r>
              <a:rPr lang="en-NZ" sz="2000" i="1" dirty="0" smtClean="0">
                <a:latin typeface="Arial Narrow" pitchFamily="34" charset="0"/>
              </a:rPr>
              <a:t>metres</a:t>
            </a:r>
            <a:r>
              <a:rPr lang="en-NZ" sz="2000" dirty="0" smtClean="0"/>
              <a:t>)</a:t>
            </a:r>
          </a:p>
          <a:p>
            <a:pPr eaLnBrk="1" hangingPunct="1">
              <a:spcBef>
                <a:spcPts val="600"/>
              </a:spcBef>
              <a:buClr>
                <a:schemeClr val="tx1"/>
              </a:buClr>
            </a:pPr>
            <a:r>
              <a:rPr lang="en-NZ" sz="2000" dirty="0" smtClean="0"/>
              <a:t>Braking distance  =  The distance travelled from applying the brakes 		           	                      until stopping completely  (</a:t>
            </a:r>
            <a:r>
              <a:rPr lang="en-NZ" sz="2000" i="1" dirty="0" smtClean="0">
                <a:latin typeface="Arial Narrow" pitchFamily="34" charset="0"/>
              </a:rPr>
              <a:t>metres</a:t>
            </a:r>
            <a:r>
              <a:rPr lang="en-NZ" sz="2000" dirty="0" smtClean="0"/>
              <a:t>)</a:t>
            </a:r>
          </a:p>
          <a:p>
            <a:pPr eaLnBrk="1" hangingPunct="1">
              <a:spcBef>
                <a:spcPts val="600"/>
              </a:spcBef>
              <a:buClr>
                <a:schemeClr val="tx1"/>
              </a:buClr>
            </a:pPr>
            <a:r>
              <a:rPr lang="en-NZ" sz="2000" dirty="0" smtClean="0"/>
              <a:t>Total stopping distance  =  Reaction distance + Braking distance (</a:t>
            </a:r>
            <a:r>
              <a:rPr lang="en-NZ" sz="2000" i="1" dirty="0" smtClean="0">
                <a:latin typeface="Arial Narrow" pitchFamily="34" charset="0"/>
              </a:rPr>
              <a:t>metres</a:t>
            </a:r>
            <a:r>
              <a:rPr lang="en-NZ" sz="2000" dirty="0" smtClean="0"/>
              <a:t>)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33375" y="1527175"/>
          <a:ext cx="8201025" cy="20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5421"/>
                <a:gridCol w="1130840"/>
                <a:gridCol w="1596659"/>
                <a:gridCol w="1712780"/>
                <a:gridCol w="2235325"/>
              </a:tblGrid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GB" sz="1800" b="1" dirty="0">
                          <a:solidFill>
                            <a:schemeClr val="tx2"/>
                          </a:solidFill>
                          <a:latin typeface="Arial"/>
                          <a:ea typeface="Calibri"/>
                        </a:rPr>
                        <a:t>Conditions</a:t>
                      </a:r>
                      <a:endParaRPr lang="en-NZ" sz="1800" dirty="0">
                        <a:solidFill>
                          <a:schemeClr val="tx2"/>
                        </a:solidFill>
                        <a:latin typeface="Arial"/>
                        <a:ea typeface="Calibri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GB" sz="1800" b="1" kern="1200" dirty="0">
                          <a:solidFill>
                            <a:schemeClr val="tx2"/>
                          </a:solidFill>
                          <a:latin typeface="Arial"/>
                          <a:ea typeface="Calibri"/>
                          <a:cs typeface="+mn-cs"/>
                        </a:rPr>
                        <a:t>Speed</a:t>
                      </a:r>
                      <a:endParaRPr lang="en-NZ" sz="1800" b="1" kern="1200" dirty="0">
                        <a:solidFill>
                          <a:schemeClr val="tx2"/>
                        </a:solidFill>
                        <a:latin typeface="Arial"/>
                        <a:ea typeface="Calibri"/>
                        <a:cs typeface="+mn-cs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GB" sz="1800" b="1" dirty="0">
                          <a:solidFill>
                            <a:schemeClr val="tx2"/>
                          </a:solidFill>
                          <a:latin typeface="Arial"/>
                          <a:ea typeface="Calibri"/>
                        </a:rPr>
                        <a:t>Reaction distance</a:t>
                      </a:r>
                      <a:endParaRPr lang="en-NZ" sz="1800" dirty="0">
                        <a:solidFill>
                          <a:schemeClr val="tx2"/>
                        </a:solidFill>
                        <a:latin typeface="Arial"/>
                        <a:ea typeface="Calibri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GB" sz="1800" b="1" dirty="0">
                          <a:solidFill>
                            <a:schemeClr val="tx2"/>
                          </a:solidFill>
                          <a:latin typeface="Arial"/>
                          <a:ea typeface="Calibri"/>
                        </a:rPr>
                        <a:t>Braking distance</a:t>
                      </a:r>
                      <a:endParaRPr lang="en-NZ" sz="1800" dirty="0">
                        <a:solidFill>
                          <a:schemeClr val="tx2"/>
                        </a:solidFill>
                        <a:latin typeface="Arial"/>
                        <a:ea typeface="Calibri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GB" sz="1800" b="1" dirty="0">
                          <a:solidFill>
                            <a:schemeClr val="tx2"/>
                          </a:solidFill>
                          <a:latin typeface="Arial"/>
                          <a:ea typeface="Calibri"/>
                        </a:rPr>
                        <a:t>Total stopping distance</a:t>
                      </a:r>
                      <a:endParaRPr lang="en-NZ" sz="1800" dirty="0">
                        <a:solidFill>
                          <a:schemeClr val="tx2"/>
                        </a:solidFill>
                        <a:latin typeface="Arial"/>
                        <a:ea typeface="Calibri"/>
                      </a:endParaRPr>
                    </a:p>
                  </a:txBody>
                  <a:tcPr marL="68584" marR="68584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>
                          <a:latin typeface="Arial"/>
                          <a:ea typeface="Times New Roman"/>
                          <a:cs typeface="Vrinda"/>
                        </a:rPr>
                        <a:t>Dry</a:t>
                      </a:r>
                      <a:endParaRPr lang="en-NZ" sz="1800"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68584" marR="6858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>
                          <a:latin typeface="Arial"/>
                          <a:ea typeface="Times New Roman"/>
                          <a:cs typeface="Vrinda"/>
                        </a:rPr>
                        <a:t>40</a:t>
                      </a:r>
                      <a:endParaRPr lang="en-NZ" sz="1800"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68584" marR="6858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dirty="0">
                          <a:latin typeface="Arial"/>
                          <a:ea typeface="Times New Roman"/>
                          <a:cs typeface="Vrinda"/>
                        </a:rPr>
                        <a:t>8.6</a:t>
                      </a:r>
                      <a:endParaRPr lang="en-NZ" sz="1800" dirty="0"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68584" marR="6858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>
                          <a:latin typeface="Arial"/>
                          <a:ea typeface="Times New Roman"/>
                          <a:cs typeface="Vrinda"/>
                        </a:rPr>
                        <a:t>7.2</a:t>
                      </a:r>
                      <a:endParaRPr lang="en-NZ" sz="1800"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68584" marR="6858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>
                          <a:latin typeface="Arial"/>
                          <a:ea typeface="Times New Roman"/>
                          <a:cs typeface="Vrinda"/>
                        </a:rPr>
                        <a:t>15.8</a:t>
                      </a:r>
                      <a:endParaRPr lang="en-NZ" sz="1800"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68584" marR="68584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>
                          <a:latin typeface="Arial"/>
                          <a:ea typeface="Times New Roman"/>
                          <a:cs typeface="Vrinda"/>
                        </a:rPr>
                        <a:t>Dry</a:t>
                      </a:r>
                      <a:endParaRPr lang="en-NZ" sz="1800"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68584" marR="6858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>
                          <a:latin typeface="Arial"/>
                          <a:ea typeface="Times New Roman"/>
                          <a:cs typeface="Vrinda"/>
                        </a:rPr>
                        <a:t>50</a:t>
                      </a:r>
                      <a:endParaRPr lang="en-NZ" sz="1800"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68584" marR="6858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>
                          <a:latin typeface="Arial"/>
                          <a:ea typeface="Times New Roman"/>
                          <a:cs typeface="Vrinda"/>
                        </a:rPr>
                        <a:t>8.1</a:t>
                      </a:r>
                      <a:endParaRPr lang="en-NZ" sz="1800"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68584" marR="6858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>
                          <a:latin typeface="Arial"/>
                          <a:ea typeface="Times New Roman"/>
                          <a:cs typeface="Vrinda"/>
                        </a:rPr>
                        <a:t>14.3</a:t>
                      </a:r>
                      <a:endParaRPr lang="en-NZ" sz="1800"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68584" marR="6858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>
                          <a:latin typeface="Arial"/>
                          <a:ea typeface="Times New Roman"/>
                          <a:cs typeface="Vrinda"/>
                        </a:rPr>
                        <a:t>22.4</a:t>
                      </a:r>
                      <a:endParaRPr lang="en-NZ" sz="1800"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68584" marR="68584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>
                          <a:latin typeface="Arial"/>
                          <a:ea typeface="Times New Roman"/>
                          <a:cs typeface="Vrinda"/>
                        </a:rPr>
                        <a:t>Wet</a:t>
                      </a:r>
                      <a:endParaRPr lang="en-NZ" sz="1800"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68584" marR="6858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>
                          <a:latin typeface="Arial"/>
                          <a:ea typeface="Times New Roman"/>
                          <a:cs typeface="Vrinda"/>
                        </a:rPr>
                        <a:t>40</a:t>
                      </a:r>
                      <a:endParaRPr lang="en-NZ" sz="1800"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68584" marR="6858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>
                          <a:latin typeface="Arial"/>
                          <a:ea typeface="Times New Roman"/>
                          <a:cs typeface="Vrinda"/>
                        </a:rPr>
                        <a:t>7.8</a:t>
                      </a:r>
                      <a:endParaRPr lang="en-NZ" sz="1800"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68584" marR="6858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dirty="0">
                          <a:latin typeface="Arial"/>
                          <a:ea typeface="Times New Roman"/>
                          <a:cs typeface="Vrinda"/>
                        </a:rPr>
                        <a:t>14.0</a:t>
                      </a:r>
                      <a:endParaRPr lang="en-NZ" sz="1800" dirty="0"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68584" marR="6858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>
                          <a:latin typeface="Arial"/>
                          <a:ea typeface="Times New Roman"/>
                          <a:cs typeface="Vrinda"/>
                        </a:rPr>
                        <a:t>21.8</a:t>
                      </a:r>
                      <a:endParaRPr lang="en-NZ" sz="1800"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68584" marR="68584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>
                          <a:latin typeface="Arial"/>
                          <a:ea typeface="Times New Roman"/>
                          <a:cs typeface="Vrinda"/>
                        </a:rPr>
                        <a:t>Dry</a:t>
                      </a:r>
                      <a:endParaRPr lang="en-NZ" sz="1800"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68584" marR="6858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>
                          <a:latin typeface="Arial"/>
                          <a:ea typeface="Times New Roman"/>
                          <a:cs typeface="Vrinda"/>
                        </a:rPr>
                        <a:t>50</a:t>
                      </a:r>
                      <a:endParaRPr lang="en-NZ" sz="1800"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68584" marR="6858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>
                          <a:latin typeface="Arial"/>
                          <a:ea typeface="Times New Roman"/>
                          <a:cs typeface="Vrinda"/>
                        </a:rPr>
                        <a:t>8.2</a:t>
                      </a:r>
                      <a:endParaRPr lang="en-NZ" sz="1800"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68584" marR="6858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dirty="0">
                          <a:latin typeface="Arial"/>
                          <a:ea typeface="Times New Roman"/>
                          <a:cs typeface="Vrinda"/>
                        </a:rPr>
                        <a:t>12.3</a:t>
                      </a:r>
                      <a:endParaRPr lang="en-NZ" sz="1800" dirty="0"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68584" marR="6858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dirty="0">
                          <a:latin typeface="Arial"/>
                          <a:ea typeface="Times New Roman"/>
                          <a:cs typeface="Vrinda"/>
                        </a:rPr>
                        <a:t>20.5</a:t>
                      </a:r>
                      <a:endParaRPr lang="en-NZ" sz="1800" dirty="0"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68584" marR="68584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Dataset – disclaimer!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NZ" sz="2600" dirty="0" smtClean="0"/>
              <a:t>Fictional dataset</a:t>
            </a:r>
          </a:p>
          <a:p>
            <a:r>
              <a:rPr lang="en-NZ" sz="2600" dirty="0" smtClean="0"/>
              <a:t>But… it was created after research. Averages are consistent with what would be expected for road conditions and speed.</a:t>
            </a:r>
          </a:p>
          <a:p>
            <a:r>
              <a:rPr lang="en-NZ" sz="2600" dirty="0" smtClean="0"/>
              <a:t>Reaction distances based on ‘typical’ reaction times and a linear relationship with speed.</a:t>
            </a:r>
          </a:p>
          <a:p>
            <a:r>
              <a:rPr lang="en-NZ" sz="2600" dirty="0" smtClean="0"/>
              <a:t>Braking distances obey the quadratic relationship</a:t>
            </a:r>
          </a:p>
          <a:p>
            <a:r>
              <a:rPr lang="en-NZ" sz="2600" dirty="0" smtClean="0"/>
              <a:t>Tidy, usable data without ‘distractions’</a:t>
            </a:r>
          </a:p>
          <a:p>
            <a:endParaRPr lang="en-NZ" sz="2600" dirty="0"/>
          </a:p>
        </p:txBody>
      </p:sp>
    </p:spTree>
    <p:extLst>
      <p:ext uri="{BB962C8B-B14F-4D97-AF65-F5344CB8AC3E}">
        <p14:creationId xmlns:p14="http://schemas.microsoft.com/office/powerpoint/2010/main" val="46584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 smtClean="0"/>
              <a:t>Problem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Z" sz="2400" dirty="0"/>
              <a:t>Pose two investigative questions about the data collected from a New Zealand study on stopping distances. Your investigative questions must be comparison questions. </a:t>
            </a:r>
            <a:endParaRPr lang="en-NZ" sz="2400" dirty="0" smtClean="0"/>
          </a:p>
          <a:p>
            <a:endParaRPr lang="en-NZ" sz="2400" dirty="0" smtClean="0"/>
          </a:p>
          <a:p>
            <a:r>
              <a:rPr lang="en-NZ" sz="2400" i="1" dirty="0" smtClean="0"/>
              <a:t>A </a:t>
            </a:r>
            <a:r>
              <a:rPr lang="en-NZ" sz="2400" i="1" dirty="0"/>
              <a:t>suitable comparison investigative question is one that reflects the </a:t>
            </a:r>
            <a:r>
              <a:rPr lang="en-NZ" sz="2400" b="1" i="1" dirty="0" smtClean="0"/>
              <a:t>POPULATION</a:t>
            </a:r>
            <a:r>
              <a:rPr lang="en-NZ" sz="2400" i="1" dirty="0" smtClean="0"/>
              <a:t>, </a:t>
            </a:r>
            <a:r>
              <a:rPr lang="en-NZ" sz="2400" i="1" dirty="0"/>
              <a:t>has a clear variable to investigate, compares the values of a continuous variable across different categories, and can be answered with the data</a:t>
            </a:r>
            <a:r>
              <a:rPr lang="en-NZ" sz="2400" i="1" dirty="0" smtClean="0"/>
              <a:t>.</a:t>
            </a:r>
          </a:p>
          <a:p>
            <a:endParaRPr lang="mi-NZ" sz="2400" i="1" dirty="0"/>
          </a:p>
          <a:p>
            <a:r>
              <a:rPr lang="mi-NZ" sz="2400" dirty="0" smtClean="0"/>
              <a:t>Have someone critique your question.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63935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 smtClean="0"/>
              <a:t>Problem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mi-NZ" sz="2600" smtClean="0"/>
              <a:t>Need an example </a:t>
            </a:r>
            <a:r>
              <a:rPr lang="mi-NZ" sz="2600" dirty="0" smtClean="0"/>
              <a:t>of a question?</a:t>
            </a:r>
          </a:p>
          <a:p>
            <a:r>
              <a:rPr lang="mi-NZ" sz="2600" i="1" dirty="0" smtClean="0"/>
              <a:t>At Te Horo High School in 2016, does the number of text messages sent per day by Senior students (Y11-13) tend to be more than the number of text messages sent per day by the  Junior students (Y9-10)?</a:t>
            </a:r>
            <a:endParaRPr lang="mi-NZ" sz="2600" i="1" dirty="0"/>
          </a:p>
          <a:p>
            <a:endParaRPr lang="mi-NZ" sz="2600" dirty="0" smtClean="0"/>
          </a:p>
          <a:p>
            <a:endParaRPr lang="en-NZ" sz="2600" dirty="0"/>
          </a:p>
        </p:txBody>
      </p:sp>
    </p:spTree>
    <p:extLst>
      <p:ext uri="{BB962C8B-B14F-4D97-AF65-F5344CB8AC3E}">
        <p14:creationId xmlns:p14="http://schemas.microsoft.com/office/powerpoint/2010/main" val="266295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What the students did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NZ" sz="2600" dirty="0" smtClean="0"/>
              <a:t>Posed a question</a:t>
            </a:r>
          </a:p>
          <a:p>
            <a:pPr lvl="1">
              <a:buClr>
                <a:schemeClr val="tx1"/>
              </a:buClr>
            </a:pPr>
            <a:r>
              <a:rPr lang="en-NZ" sz="2600" dirty="0" smtClean="0"/>
              <a:t>Students found the population challenging to identify</a:t>
            </a:r>
          </a:p>
          <a:p>
            <a:pPr lvl="1">
              <a:buClr>
                <a:schemeClr val="tx1"/>
              </a:buClr>
            </a:pPr>
            <a:r>
              <a:rPr lang="en-NZ" sz="2600" dirty="0" smtClean="0"/>
              <a:t>Population: NZ road and vehicle safety study</a:t>
            </a:r>
          </a:p>
          <a:p>
            <a:pPr>
              <a:buClr>
                <a:schemeClr val="tx1"/>
              </a:buClr>
            </a:pPr>
            <a:r>
              <a:rPr lang="en-NZ" sz="2600" dirty="0" smtClean="0"/>
              <a:t>“In the NZ road and vehicle safety study, do total stopping distances for wet conditions tend to be further than total stopping distances for dry conditions?”</a:t>
            </a:r>
            <a:endParaRPr lang="en-NZ" sz="2600" dirty="0"/>
          </a:p>
        </p:txBody>
      </p:sp>
    </p:spTree>
    <p:extLst>
      <p:ext uri="{BB962C8B-B14F-4D97-AF65-F5344CB8AC3E}">
        <p14:creationId xmlns:p14="http://schemas.microsoft.com/office/powerpoint/2010/main" val="64354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Group activity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NZ" sz="2400" dirty="0" smtClean="0"/>
              <a:t>In groups</a:t>
            </a:r>
            <a:r>
              <a:rPr lang="en-NZ" sz="2400" dirty="0"/>
              <a:t> </a:t>
            </a:r>
            <a:r>
              <a:rPr lang="en-NZ" sz="2400" dirty="0" smtClean="0"/>
              <a:t>brainstorm the following:</a:t>
            </a:r>
          </a:p>
          <a:p>
            <a:pPr lvl="1">
              <a:buClr>
                <a:schemeClr val="tx1"/>
              </a:buClr>
            </a:pPr>
            <a:r>
              <a:rPr lang="en-NZ" sz="2400" dirty="0" smtClean="0"/>
              <a:t>What are the interesting features of the distributions?</a:t>
            </a:r>
          </a:p>
          <a:p>
            <a:pPr lvl="1">
              <a:buClr>
                <a:schemeClr val="tx1"/>
              </a:buClr>
            </a:pPr>
            <a:r>
              <a:rPr lang="en-NZ" sz="2400" dirty="0" smtClean="0"/>
              <a:t>How can you link this to the context?</a:t>
            </a:r>
          </a:p>
          <a:p>
            <a:pPr lvl="1">
              <a:buClr>
                <a:schemeClr val="tx1"/>
              </a:buClr>
            </a:pPr>
            <a:endParaRPr lang="mi-NZ" sz="2400" dirty="0"/>
          </a:p>
          <a:p>
            <a:pPr lvl="1">
              <a:buClr>
                <a:schemeClr val="tx1"/>
              </a:buClr>
            </a:pPr>
            <a:endParaRPr lang="mi-NZ" sz="2400" dirty="0" smtClean="0"/>
          </a:p>
          <a:p>
            <a:pPr lvl="1">
              <a:buClr>
                <a:schemeClr val="tx1"/>
              </a:buClr>
            </a:pPr>
            <a:endParaRPr lang="mi-NZ" sz="2400" dirty="0"/>
          </a:p>
          <a:p>
            <a:pPr lvl="1">
              <a:buClr>
                <a:schemeClr val="tx1"/>
              </a:buClr>
            </a:pPr>
            <a:endParaRPr lang="mi-NZ" sz="2400" dirty="0" smtClean="0"/>
          </a:p>
          <a:p>
            <a:pPr lvl="1">
              <a:buClr>
                <a:schemeClr val="tx1"/>
              </a:buClr>
            </a:pPr>
            <a:endParaRPr lang="mi-NZ" sz="2400" dirty="0"/>
          </a:p>
          <a:p>
            <a:pPr marL="201168" lvl="1" indent="0">
              <a:buClr>
                <a:schemeClr val="tx1"/>
              </a:buClr>
              <a:buNone/>
            </a:pPr>
            <a:r>
              <a:rPr lang="mi-NZ" sz="2300" dirty="0" smtClean="0"/>
              <a:t>education.nzta.govt.nz/resources/secondary/mathematics</a:t>
            </a:r>
            <a:r>
              <a:rPr lang="mi-NZ" sz="2300" dirty="0"/>
              <a:t>#</a:t>
            </a:r>
          </a:p>
          <a:p>
            <a:pPr marL="201168" lvl="1" indent="0">
              <a:buClr>
                <a:schemeClr val="tx1"/>
              </a:buClr>
              <a:buNone/>
            </a:pPr>
            <a:endParaRPr lang="en-NZ" sz="2400" dirty="0" smtClean="0"/>
          </a:p>
        </p:txBody>
      </p:sp>
    </p:spTree>
    <p:extLst>
      <p:ext uri="{BB962C8B-B14F-4D97-AF65-F5344CB8AC3E}">
        <p14:creationId xmlns:p14="http://schemas.microsoft.com/office/powerpoint/2010/main" val="41391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i-NZ" dirty="0" smtClean="0"/>
              <a:t>Fold a piece of A3 paper in half</a:t>
            </a:r>
          </a:p>
          <a:p>
            <a:endParaRPr lang="mi-NZ" dirty="0"/>
          </a:p>
          <a:p>
            <a:r>
              <a:rPr lang="mi-NZ" dirty="0" smtClean="0"/>
              <a:t>On one half write a ‘bad’ analysis statement.</a:t>
            </a:r>
          </a:p>
          <a:p>
            <a:r>
              <a:rPr lang="mi-NZ" dirty="0" smtClean="0"/>
              <a:t>E.g. </a:t>
            </a:r>
            <a:r>
              <a:rPr lang="mi-NZ" i="1" dirty="0" smtClean="0"/>
              <a:t>The box for the dots for the wet is longer than the box for the dots for the dry.</a:t>
            </a:r>
            <a:endParaRPr lang="mi-NZ" i="1" dirty="0"/>
          </a:p>
          <a:p>
            <a:endParaRPr lang="mi-NZ" dirty="0" smtClean="0"/>
          </a:p>
          <a:p>
            <a:r>
              <a:rPr lang="mi-NZ" dirty="0" smtClean="0"/>
              <a:t>On the other half write a ‘good’ analysis statement.</a:t>
            </a:r>
          </a:p>
          <a:p>
            <a:r>
              <a:rPr lang="mi-NZ" dirty="0" smtClean="0"/>
              <a:t>E.g. </a:t>
            </a:r>
            <a:r>
              <a:rPr lang="mi-NZ" i="1" dirty="0" smtClean="0"/>
              <a:t>In the </a:t>
            </a:r>
            <a:r>
              <a:rPr lang="mi-NZ" b="1" i="1" dirty="0" smtClean="0"/>
              <a:t>SAMPLE</a:t>
            </a:r>
            <a:r>
              <a:rPr lang="mi-NZ" i="1" dirty="0" smtClean="0"/>
              <a:t>, the middle 50% of total stopping distances for wet conditions is more spread with an IQR of 18.9 m, than the middle 50% of total stopping distances for dry conditions (IQR = 7.34).</a:t>
            </a:r>
            <a:endParaRPr lang="mi-NZ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 smtClean="0"/>
              <a:t>Writing analysis statements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8035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12" y="72008"/>
            <a:ext cx="5229200" cy="52292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316502"/>
              </p:ext>
            </p:extLst>
          </p:nvPr>
        </p:nvGraphicFramePr>
        <p:xfrm>
          <a:off x="1569743" y="5340816"/>
          <a:ext cx="639193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5309"/>
                <a:gridCol w="870857"/>
                <a:gridCol w="870857"/>
                <a:gridCol w="962343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>
                          <a:solidFill>
                            <a:schemeClr val="tx1"/>
                          </a:solidFill>
                        </a:rPr>
                        <a:t>Category</a:t>
                      </a:r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>
                          <a:solidFill>
                            <a:schemeClr val="tx1"/>
                          </a:solidFill>
                        </a:rPr>
                        <a:t>Min</a:t>
                      </a:r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>
                          <a:solidFill>
                            <a:schemeClr val="tx1"/>
                          </a:solidFill>
                        </a:rPr>
                        <a:t>LQ</a:t>
                      </a:r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>
                          <a:solidFill>
                            <a:schemeClr val="tx1"/>
                          </a:solidFill>
                        </a:rPr>
                        <a:t>Median</a:t>
                      </a:r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>
                          <a:solidFill>
                            <a:schemeClr val="tx1"/>
                          </a:solidFill>
                        </a:rPr>
                        <a:t>Mean</a:t>
                      </a:r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>
                          <a:solidFill>
                            <a:schemeClr val="tx1"/>
                          </a:solidFill>
                        </a:rPr>
                        <a:t>UQ</a:t>
                      </a:r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>
                          <a:solidFill>
                            <a:schemeClr val="tx1"/>
                          </a:solidFill>
                        </a:rPr>
                        <a:t>Max</a:t>
                      </a:r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b="1" dirty="0" smtClean="0"/>
                        <a:t>Dry</a:t>
                      </a:r>
                      <a:endParaRPr lang="en-N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13.7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16.88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21.15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20.98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24.22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35.3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b="1" dirty="0" smtClean="0"/>
                        <a:t>Wet</a:t>
                      </a:r>
                      <a:endParaRPr lang="en-N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19.7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23.72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29.10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29.96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35.78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48.9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4076700" y="526018"/>
            <a:ext cx="1360169" cy="1102757"/>
            <a:chOff x="4076700" y="526018"/>
            <a:chExt cx="1360169" cy="1102757"/>
          </a:xfrm>
        </p:grpSpPr>
        <p:sp>
          <p:nvSpPr>
            <p:cNvPr id="3" name="Down Arrow 2"/>
            <p:cNvSpPr/>
            <p:nvPr/>
          </p:nvSpPr>
          <p:spPr>
            <a:xfrm>
              <a:off x="4076700" y="895350"/>
              <a:ext cx="45719" cy="581025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" name="Down Arrow 6"/>
            <p:cNvSpPr/>
            <p:nvPr/>
          </p:nvSpPr>
          <p:spPr>
            <a:xfrm>
              <a:off x="5391150" y="1047750"/>
              <a:ext cx="45719" cy="581025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275648" y="526018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800" dirty="0" smtClean="0"/>
                <a:t>Bimodal</a:t>
              </a:r>
              <a:endParaRPr lang="en-NZ" sz="18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228212" y="2686608"/>
            <a:ext cx="1544067" cy="961467"/>
            <a:chOff x="5228212" y="2686608"/>
            <a:chExt cx="1544067" cy="961467"/>
          </a:xfrm>
        </p:grpSpPr>
        <p:sp>
          <p:nvSpPr>
            <p:cNvPr id="10" name="Down Arrow 9"/>
            <p:cNvSpPr/>
            <p:nvPr/>
          </p:nvSpPr>
          <p:spPr>
            <a:xfrm>
              <a:off x="5228212" y="3095625"/>
              <a:ext cx="131325" cy="552450"/>
            </a:xfrm>
            <a:prstGeom prst="downArrow">
              <a:avLst/>
            </a:prstGeom>
            <a:scene3d>
              <a:camera prst="orthographicFront">
                <a:rot lat="0" lon="0" rev="19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46275" y="2686608"/>
              <a:ext cx="13260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800" dirty="0" smtClean="0"/>
                <a:t>Right-skew</a:t>
              </a:r>
              <a:endParaRPr lang="en-NZ" sz="18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437572" y="2559365"/>
            <a:ext cx="1976437" cy="811533"/>
            <a:chOff x="3437572" y="2559365"/>
            <a:chExt cx="1976437" cy="811533"/>
          </a:xfrm>
        </p:grpSpPr>
        <p:sp>
          <p:nvSpPr>
            <p:cNvPr id="13" name="Left Brace 12"/>
            <p:cNvSpPr/>
            <p:nvPr/>
          </p:nvSpPr>
          <p:spPr>
            <a:xfrm rot="16200000">
              <a:off x="4635815" y="2059303"/>
              <a:ext cx="278131" cy="1278256"/>
            </a:xfrm>
            <a:prstGeom prst="leftBrac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4" name="Left Brace 13"/>
            <p:cNvSpPr/>
            <p:nvPr/>
          </p:nvSpPr>
          <p:spPr>
            <a:xfrm rot="5400000">
              <a:off x="3709802" y="2868740"/>
              <a:ext cx="229928" cy="774388"/>
            </a:xfrm>
            <a:prstGeom prst="leftBrac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97230" y="2837497"/>
              <a:ext cx="1556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800" dirty="0" smtClean="0"/>
                <a:t>Spread (IQR)</a:t>
              </a:r>
              <a:endParaRPr lang="en-NZ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0646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845627"/>
              </p:ext>
            </p:extLst>
          </p:nvPr>
        </p:nvGraphicFramePr>
        <p:xfrm>
          <a:off x="1569743" y="5340816"/>
          <a:ext cx="639193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5309"/>
                <a:gridCol w="870857"/>
                <a:gridCol w="870857"/>
                <a:gridCol w="962343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>
                          <a:solidFill>
                            <a:schemeClr val="tx1"/>
                          </a:solidFill>
                        </a:rPr>
                        <a:t>Category</a:t>
                      </a:r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>
                          <a:solidFill>
                            <a:schemeClr val="tx1"/>
                          </a:solidFill>
                        </a:rPr>
                        <a:t>Min</a:t>
                      </a:r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>
                          <a:solidFill>
                            <a:schemeClr val="tx1"/>
                          </a:solidFill>
                        </a:rPr>
                        <a:t>LQ</a:t>
                      </a:r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>
                          <a:solidFill>
                            <a:schemeClr val="tx1"/>
                          </a:solidFill>
                        </a:rPr>
                        <a:t>Median</a:t>
                      </a:r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>
                          <a:solidFill>
                            <a:schemeClr val="tx1"/>
                          </a:solidFill>
                        </a:rPr>
                        <a:t>Mean</a:t>
                      </a:r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>
                          <a:solidFill>
                            <a:schemeClr val="tx1"/>
                          </a:solidFill>
                        </a:rPr>
                        <a:t>UQ</a:t>
                      </a:r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>
                          <a:solidFill>
                            <a:schemeClr val="tx1"/>
                          </a:solidFill>
                        </a:rPr>
                        <a:t>Max</a:t>
                      </a:r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b="1" dirty="0" smtClean="0"/>
                        <a:t>40 km/h</a:t>
                      </a:r>
                      <a:endParaRPr lang="en-N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13.7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16.88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21.05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20.92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24.02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31.7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b="1" dirty="0" smtClean="0"/>
                        <a:t>50 km/h</a:t>
                      </a:r>
                      <a:endParaRPr lang="en-N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19.8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23.83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28.90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30.02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35.78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48.9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85463"/>
            <a:ext cx="5143737" cy="514373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095750" y="449818"/>
            <a:ext cx="1360169" cy="1102757"/>
            <a:chOff x="4076700" y="526018"/>
            <a:chExt cx="1360169" cy="1102757"/>
          </a:xfrm>
        </p:grpSpPr>
        <p:sp>
          <p:nvSpPr>
            <p:cNvPr id="6" name="Down Arrow 5"/>
            <p:cNvSpPr/>
            <p:nvPr/>
          </p:nvSpPr>
          <p:spPr>
            <a:xfrm>
              <a:off x="4076700" y="895350"/>
              <a:ext cx="45719" cy="581025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" name="Down Arrow 6"/>
            <p:cNvSpPr/>
            <p:nvPr/>
          </p:nvSpPr>
          <p:spPr>
            <a:xfrm>
              <a:off x="5391150" y="1047750"/>
              <a:ext cx="45719" cy="581025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275648" y="526018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800" dirty="0" smtClean="0"/>
                <a:t>Bimodal</a:t>
              </a:r>
              <a:endParaRPr lang="en-NZ" sz="18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419600" y="2657331"/>
            <a:ext cx="2598882" cy="733569"/>
            <a:chOff x="4419600" y="2657331"/>
            <a:chExt cx="2598882" cy="733569"/>
          </a:xfrm>
        </p:grpSpPr>
        <p:sp>
          <p:nvSpPr>
            <p:cNvPr id="3" name="Down Arrow 2"/>
            <p:cNvSpPr/>
            <p:nvPr/>
          </p:nvSpPr>
          <p:spPr>
            <a:xfrm>
              <a:off x="4419600" y="2809875"/>
              <a:ext cx="180975" cy="581025"/>
            </a:xfrm>
            <a:prstGeom prst="downArrow">
              <a:avLst/>
            </a:prstGeom>
            <a:scene3d>
              <a:camera prst="orthographicFront">
                <a:rot lat="0" lon="0" rev="189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07620" y="2657331"/>
              <a:ext cx="2210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800" dirty="0" smtClean="0"/>
                <a:t>Uniform/rectangular</a:t>
              </a:r>
              <a:endParaRPr lang="en-NZ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0692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857250" y="588963"/>
            <a:ext cx="7615238" cy="10017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NZ" dirty="0" smtClean="0"/>
              <a:t>The purpose of the unit </a:t>
            </a:r>
            <a:r>
              <a:rPr lang="en-NZ" i="1" dirty="0" smtClean="0"/>
              <a:t>How far until it stops?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79425" y="1773238"/>
            <a:ext cx="7808913" cy="4732337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NZ" sz="2600" dirty="0" smtClean="0"/>
              <a:t>To guide Year 10 students (and teachers)</a:t>
            </a:r>
            <a:r>
              <a:rPr lang="en-NZ" sz="2600" dirty="0"/>
              <a:t> </a:t>
            </a:r>
            <a:r>
              <a:rPr lang="en-NZ" sz="2600" dirty="0" smtClean="0"/>
              <a:t>through a PPDAC statistical investigation in the context of stopping distances</a:t>
            </a:r>
          </a:p>
          <a:p>
            <a:pPr eaLnBrk="1" hangingPunct="1">
              <a:buClr>
                <a:schemeClr val="tx1"/>
              </a:buClr>
            </a:pPr>
            <a:r>
              <a:rPr lang="en-NZ" sz="2600" dirty="0" smtClean="0"/>
              <a:t>Prepare students for AS 1.10</a:t>
            </a:r>
          </a:p>
          <a:p>
            <a:pPr eaLnBrk="1" hangingPunct="1"/>
            <a:endParaRPr lang="en-NZ" sz="2600" dirty="0" smtClean="0"/>
          </a:p>
          <a:p>
            <a:pPr eaLnBrk="1" hangingPunct="1"/>
            <a:endParaRPr lang="en-NZ" sz="2600" dirty="0" smtClean="0"/>
          </a:p>
          <a:p>
            <a:pPr eaLnBrk="1" hangingPunct="1">
              <a:buFontTx/>
              <a:buNone/>
            </a:pPr>
            <a:endParaRPr lang="en-NZ" sz="2600" dirty="0" smtClean="0"/>
          </a:p>
          <a:p>
            <a:pPr eaLnBrk="1" hangingPunct="1"/>
            <a:endParaRPr lang="en-NZ" sz="2600" dirty="0" smtClean="0"/>
          </a:p>
          <a:p>
            <a:pPr eaLnBrk="1" hangingPunct="1"/>
            <a:endParaRPr lang="en-NZ" sz="2600" dirty="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3" t="14854" r="7001" b="9904"/>
          <a:stretch>
            <a:fillRect/>
          </a:stretch>
        </p:blipFill>
        <p:spPr bwMode="auto">
          <a:xfrm>
            <a:off x="2714172" y="3715658"/>
            <a:ext cx="4004745" cy="258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718898"/>
              </p:ext>
            </p:extLst>
          </p:nvPr>
        </p:nvGraphicFramePr>
        <p:xfrm>
          <a:off x="1569743" y="5340816"/>
          <a:ext cx="639193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5309"/>
                <a:gridCol w="870857"/>
                <a:gridCol w="870857"/>
                <a:gridCol w="962343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>
                          <a:solidFill>
                            <a:schemeClr val="tx1"/>
                          </a:solidFill>
                        </a:rPr>
                        <a:t>Category</a:t>
                      </a:r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>
                          <a:solidFill>
                            <a:schemeClr val="tx1"/>
                          </a:solidFill>
                        </a:rPr>
                        <a:t>Min</a:t>
                      </a:r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>
                          <a:solidFill>
                            <a:schemeClr val="tx1"/>
                          </a:solidFill>
                        </a:rPr>
                        <a:t>LQ</a:t>
                      </a:r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>
                          <a:solidFill>
                            <a:schemeClr val="tx1"/>
                          </a:solidFill>
                        </a:rPr>
                        <a:t>Median</a:t>
                      </a:r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>
                          <a:solidFill>
                            <a:schemeClr val="tx1"/>
                          </a:solidFill>
                        </a:rPr>
                        <a:t>Mean</a:t>
                      </a:r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>
                          <a:solidFill>
                            <a:schemeClr val="tx1"/>
                          </a:solidFill>
                        </a:rPr>
                        <a:t>UQ</a:t>
                      </a:r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>
                          <a:solidFill>
                            <a:schemeClr val="tx1"/>
                          </a:solidFill>
                        </a:rPr>
                        <a:t>Max</a:t>
                      </a:r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b="1" dirty="0" smtClean="0"/>
                        <a:t>40 km/h</a:t>
                      </a:r>
                      <a:endParaRPr lang="en-N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6.6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9.30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12.4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13.08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16.62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23.6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b="1" dirty="0" smtClean="0"/>
                        <a:t>50 km/h</a:t>
                      </a:r>
                      <a:endParaRPr lang="en-N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11.9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14.78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17.2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20.09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26.00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32.2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80" y="236984"/>
            <a:ext cx="4992216" cy="499221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505325" y="634484"/>
            <a:ext cx="1360169" cy="1102757"/>
            <a:chOff x="4076700" y="526018"/>
            <a:chExt cx="1360169" cy="1102757"/>
          </a:xfrm>
        </p:grpSpPr>
        <p:sp>
          <p:nvSpPr>
            <p:cNvPr id="6" name="Down Arrow 5"/>
            <p:cNvSpPr/>
            <p:nvPr/>
          </p:nvSpPr>
          <p:spPr>
            <a:xfrm>
              <a:off x="4076700" y="895350"/>
              <a:ext cx="45719" cy="581025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" name="Down Arrow 6"/>
            <p:cNvSpPr/>
            <p:nvPr/>
          </p:nvSpPr>
          <p:spPr>
            <a:xfrm>
              <a:off x="5391150" y="1047750"/>
              <a:ext cx="45719" cy="581025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275648" y="526018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800" dirty="0" smtClean="0"/>
                <a:t>Clusters</a:t>
              </a:r>
              <a:endParaRPr lang="en-NZ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8221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164522"/>
              </p:ext>
            </p:extLst>
          </p:nvPr>
        </p:nvGraphicFramePr>
        <p:xfrm>
          <a:off x="1569743" y="5340816"/>
          <a:ext cx="639193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5309"/>
                <a:gridCol w="870857"/>
                <a:gridCol w="870857"/>
                <a:gridCol w="962343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>
                          <a:solidFill>
                            <a:schemeClr val="tx1"/>
                          </a:solidFill>
                        </a:rPr>
                        <a:t>Category</a:t>
                      </a:r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>
                          <a:solidFill>
                            <a:schemeClr val="tx1"/>
                          </a:solidFill>
                        </a:rPr>
                        <a:t>Min</a:t>
                      </a:r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>
                          <a:solidFill>
                            <a:schemeClr val="tx1"/>
                          </a:solidFill>
                        </a:rPr>
                        <a:t>LQ</a:t>
                      </a:r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>
                          <a:solidFill>
                            <a:schemeClr val="tx1"/>
                          </a:solidFill>
                        </a:rPr>
                        <a:t>Median</a:t>
                      </a:r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>
                          <a:solidFill>
                            <a:schemeClr val="tx1"/>
                          </a:solidFill>
                        </a:rPr>
                        <a:t>Mean</a:t>
                      </a:r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>
                          <a:solidFill>
                            <a:schemeClr val="tx1"/>
                          </a:solidFill>
                        </a:rPr>
                        <a:t>UQ</a:t>
                      </a:r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>
                          <a:solidFill>
                            <a:schemeClr val="tx1"/>
                          </a:solidFill>
                        </a:rPr>
                        <a:t>Max</a:t>
                      </a:r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b="1" dirty="0" smtClean="0"/>
                        <a:t>40 km/h</a:t>
                      </a:r>
                      <a:endParaRPr lang="en-N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5.2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6.275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7.35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7.843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8.60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14.6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b="1" dirty="0" smtClean="0"/>
                        <a:t>50 km/h</a:t>
                      </a:r>
                      <a:endParaRPr lang="en-N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6.1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7.500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9.25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9.928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11.12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18.9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6632"/>
            <a:ext cx="5184576" cy="518457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028187" y="2575206"/>
            <a:ext cx="1544067" cy="961467"/>
            <a:chOff x="5228212" y="2686608"/>
            <a:chExt cx="1544067" cy="961467"/>
          </a:xfrm>
        </p:grpSpPr>
        <p:sp>
          <p:nvSpPr>
            <p:cNvPr id="6" name="Down Arrow 5"/>
            <p:cNvSpPr/>
            <p:nvPr/>
          </p:nvSpPr>
          <p:spPr>
            <a:xfrm>
              <a:off x="5228212" y="3095625"/>
              <a:ext cx="131325" cy="552450"/>
            </a:xfrm>
            <a:prstGeom prst="downArrow">
              <a:avLst/>
            </a:prstGeom>
            <a:scene3d>
              <a:camera prst="orthographicFront">
                <a:rot lat="0" lon="0" rev="19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46275" y="2686608"/>
              <a:ext cx="13260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800" dirty="0" smtClean="0"/>
                <a:t>Right-skew</a:t>
              </a:r>
              <a:endParaRPr lang="en-NZ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9806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055508"/>
              </p:ext>
            </p:extLst>
          </p:nvPr>
        </p:nvGraphicFramePr>
        <p:xfrm>
          <a:off x="1569743" y="5340816"/>
          <a:ext cx="639193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5309"/>
                <a:gridCol w="870857"/>
                <a:gridCol w="870857"/>
                <a:gridCol w="962343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>
                          <a:solidFill>
                            <a:schemeClr val="tx1"/>
                          </a:solidFill>
                        </a:rPr>
                        <a:t>Category</a:t>
                      </a:r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>
                          <a:solidFill>
                            <a:schemeClr val="tx1"/>
                          </a:solidFill>
                        </a:rPr>
                        <a:t>Min</a:t>
                      </a:r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>
                          <a:solidFill>
                            <a:schemeClr val="tx1"/>
                          </a:solidFill>
                        </a:rPr>
                        <a:t>LQ</a:t>
                      </a:r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>
                          <a:solidFill>
                            <a:schemeClr val="tx1"/>
                          </a:solidFill>
                        </a:rPr>
                        <a:t>Median</a:t>
                      </a:r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>
                          <a:solidFill>
                            <a:schemeClr val="tx1"/>
                          </a:solidFill>
                        </a:rPr>
                        <a:t>Mean</a:t>
                      </a:r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>
                          <a:solidFill>
                            <a:schemeClr val="tx1"/>
                          </a:solidFill>
                        </a:rPr>
                        <a:t>UQ</a:t>
                      </a:r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>
                          <a:solidFill>
                            <a:schemeClr val="tx1"/>
                          </a:solidFill>
                        </a:rPr>
                        <a:t>Max</a:t>
                      </a:r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b="1" dirty="0" smtClean="0"/>
                        <a:t>Dry</a:t>
                      </a:r>
                      <a:endParaRPr lang="en-N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5.4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6.675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7.90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8.898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9.975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18.9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b="1" dirty="0" smtClean="0"/>
                        <a:t>Wet</a:t>
                      </a:r>
                      <a:endParaRPr lang="en-N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5.2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6.775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8.05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8.873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9.750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18.3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88640"/>
            <a:ext cx="5040560" cy="504056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028187" y="2575206"/>
            <a:ext cx="1544067" cy="961467"/>
            <a:chOff x="5228212" y="2686608"/>
            <a:chExt cx="1544067" cy="961467"/>
          </a:xfrm>
        </p:grpSpPr>
        <p:sp>
          <p:nvSpPr>
            <p:cNvPr id="13" name="Down Arrow 12"/>
            <p:cNvSpPr/>
            <p:nvPr/>
          </p:nvSpPr>
          <p:spPr>
            <a:xfrm>
              <a:off x="5228212" y="3095625"/>
              <a:ext cx="131325" cy="552450"/>
            </a:xfrm>
            <a:prstGeom prst="downArrow">
              <a:avLst/>
            </a:prstGeom>
            <a:scene3d>
              <a:camera prst="orthographicFront">
                <a:rot lat="0" lon="0" rev="19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446275" y="2686608"/>
              <a:ext cx="13260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800" dirty="0" smtClean="0"/>
                <a:t>Right-skew</a:t>
              </a:r>
              <a:endParaRPr lang="en-NZ" sz="18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352037" y="791133"/>
            <a:ext cx="1544067" cy="961467"/>
            <a:chOff x="5228212" y="2686608"/>
            <a:chExt cx="1544067" cy="961467"/>
          </a:xfrm>
        </p:grpSpPr>
        <p:sp>
          <p:nvSpPr>
            <p:cNvPr id="16" name="Down Arrow 15"/>
            <p:cNvSpPr/>
            <p:nvPr/>
          </p:nvSpPr>
          <p:spPr>
            <a:xfrm>
              <a:off x="5228212" y="3095625"/>
              <a:ext cx="131325" cy="552450"/>
            </a:xfrm>
            <a:prstGeom prst="downArrow">
              <a:avLst/>
            </a:prstGeom>
            <a:scene3d>
              <a:camera prst="orthographicFront">
                <a:rot lat="0" lon="0" rev="19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46275" y="2686608"/>
              <a:ext cx="13260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800" dirty="0" smtClean="0"/>
                <a:t>Right-skew</a:t>
              </a:r>
              <a:endParaRPr lang="en-NZ" sz="18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351911" y="4900856"/>
            <a:ext cx="2788167" cy="1757118"/>
            <a:chOff x="4390011" y="4900856"/>
            <a:chExt cx="2788167" cy="1757118"/>
          </a:xfrm>
        </p:grpSpPr>
        <p:sp>
          <p:nvSpPr>
            <p:cNvPr id="18" name="Oval 17"/>
            <p:cNvSpPr/>
            <p:nvPr/>
          </p:nvSpPr>
          <p:spPr>
            <a:xfrm>
              <a:off x="4390011" y="5143499"/>
              <a:ext cx="1026675" cy="151447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352037" y="4900856"/>
              <a:ext cx="18261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NZ" sz="1800" dirty="0" smtClean="0"/>
                <a:t>Similar medians</a:t>
              </a:r>
              <a:endParaRPr lang="en-NZ" sz="18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00050" y="1619250"/>
            <a:ext cx="1939702" cy="2609850"/>
            <a:chOff x="400050" y="1619250"/>
            <a:chExt cx="1939702" cy="2609850"/>
          </a:xfrm>
        </p:grpSpPr>
        <p:sp>
          <p:nvSpPr>
            <p:cNvPr id="21" name="TextBox 20"/>
            <p:cNvSpPr txBox="1"/>
            <p:nvPr/>
          </p:nvSpPr>
          <p:spPr>
            <a:xfrm>
              <a:off x="400050" y="2661057"/>
              <a:ext cx="14157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800" dirty="0" smtClean="0"/>
                <a:t>Similar</a:t>
              </a:r>
            </a:p>
            <a:p>
              <a:r>
                <a:rPr lang="en-NZ" sz="1800" dirty="0" smtClean="0"/>
                <a:t>distributions</a:t>
              </a:r>
              <a:endParaRPr lang="en-NZ" sz="1800" dirty="0"/>
            </a:p>
          </p:txBody>
        </p:sp>
        <p:sp>
          <p:nvSpPr>
            <p:cNvPr id="22" name="Left Brace 21"/>
            <p:cNvSpPr/>
            <p:nvPr/>
          </p:nvSpPr>
          <p:spPr>
            <a:xfrm>
              <a:off x="1981200" y="1619250"/>
              <a:ext cx="358552" cy="2609850"/>
            </a:xfrm>
            <a:prstGeom prst="leftBrac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</p:spTree>
    <p:extLst>
      <p:ext uri="{BB962C8B-B14F-4D97-AF65-F5344CB8AC3E}">
        <p14:creationId xmlns:p14="http://schemas.microsoft.com/office/powerpoint/2010/main" val="131984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Conclusion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714375" y="1789113"/>
            <a:ext cx="7315200" cy="4344987"/>
          </a:xfrm>
        </p:spPr>
        <p:txBody>
          <a:bodyPr/>
          <a:lstStyle/>
          <a:p>
            <a:r>
              <a:rPr lang="mi-NZ" sz="2800" dirty="0"/>
              <a:t>Rewrite the question </a:t>
            </a:r>
            <a:r>
              <a:rPr lang="mi-NZ" sz="2800" dirty="0" smtClean="0"/>
              <a:t>you posed and </a:t>
            </a:r>
            <a:r>
              <a:rPr lang="mi-NZ" sz="2800" dirty="0"/>
              <a:t>then answer it.</a:t>
            </a:r>
          </a:p>
          <a:p>
            <a:r>
              <a:rPr lang="mi-NZ" sz="2800" dirty="0" smtClean="0"/>
              <a:t>Use the position of the median of each group relative to the middle 50% of the other group to answer the question.</a:t>
            </a:r>
          </a:p>
          <a:p>
            <a:r>
              <a:rPr lang="mi-NZ" sz="2800" dirty="0" smtClean="0"/>
              <a:t>The conclusion is about the </a:t>
            </a:r>
            <a:r>
              <a:rPr lang="mi-NZ" sz="2800" b="1" dirty="0" smtClean="0"/>
              <a:t>POPULATION</a:t>
            </a:r>
            <a:r>
              <a:rPr lang="mi-NZ" sz="2800" dirty="0" smtClean="0"/>
              <a:t>.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331260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 smtClean="0"/>
              <a:t>Two options for a conclusion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08" y="1935196"/>
            <a:ext cx="3797389" cy="37973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954" y="1890973"/>
            <a:ext cx="3841612" cy="384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41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/>
              <a:t>What the students did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714375" y="1789113"/>
            <a:ext cx="7315200" cy="4344987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NZ" sz="2600" dirty="0" smtClean="0"/>
              <a:t>As part of their conclusion the students discussed the context of their investigation and answered questions such as:</a:t>
            </a:r>
          </a:p>
          <a:p>
            <a:pPr lvl="1">
              <a:spcBef>
                <a:spcPts val="1200"/>
              </a:spcBef>
              <a:buClr>
                <a:schemeClr val="tx1"/>
              </a:buClr>
            </a:pPr>
            <a:r>
              <a:rPr lang="en-NZ" sz="2400" dirty="0" smtClean="0"/>
              <a:t>What pieces of evidence support the conclusion?</a:t>
            </a:r>
          </a:p>
          <a:p>
            <a:pPr lvl="1">
              <a:spcBef>
                <a:spcPts val="1200"/>
              </a:spcBef>
              <a:buClr>
                <a:schemeClr val="tx1"/>
              </a:buClr>
            </a:pPr>
            <a:r>
              <a:rPr lang="en-NZ" sz="2400" dirty="0" smtClean="0"/>
              <a:t>How reasonable do you think your findings are, based on your knowledge of stopping distances?</a:t>
            </a:r>
          </a:p>
          <a:p>
            <a:pPr lvl="1">
              <a:spcBef>
                <a:spcPts val="1200"/>
              </a:spcBef>
              <a:buClr>
                <a:schemeClr val="tx1"/>
              </a:buClr>
            </a:pPr>
            <a:r>
              <a:rPr lang="en-NZ" sz="2400" dirty="0" smtClean="0"/>
              <a:t>What would happen if you repeated this sampling process?</a:t>
            </a:r>
          </a:p>
          <a:p>
            <a:pPr lvl="1"/>
            <a:endParaRPr lang="en-NZ" sz="2600" dirty="0" smtClean="0"/>
          </a:p>
          <a:p>
            <a:pPr lvl="1"/>
            <a:endParaRPr lang="en-NZ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/>
              <a:t>What the students did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714375" y="1789113"/>
            <a:ext cx="7315200" cy="4344987"/>
          </a:xfrm>
        </p:spPr>
        <p:txBody>
          <a:bodyPr/>
          <a:lstStyle/>
          <a:p>
            <a:pPr>
              <a:buClr>
                <a:schemeClr val="tx1"/>
              </a:buClr>
              <a:defRPr/>
            </a:pPr>
            <a:r>
              <a:rPr lang="en-NZ" sz="2600" dirty="0" smtClean="0"/>
              <a:t>As part of their conclusion the students discussed the context of their investigation and answered questions such as:</a:t>
            </a:r>
          </a:p>
          <a:p>
            <a:pPr lvl="1">
              <a:spcBef>
                <a:spcPts val="1200"/>
              </a:spcBef>
              <a:buClr>
                <a:schemeClr val="tx1"/>
              </a:buClr>
              <a:defRPr/>
            </a:pPr>
            <a:r>
              <a:rPr lang="en-AU" sz="2400" dirty="0"/>
              <a:t>Explain why your friends who are learning to drive might be interested in these results</a:t>
            </a:r>
            <a:r>
              <a:rPr lang="en-AU" sz="2400" dirty="0" smtClean="0"/>
              <a:t>.</a:t>
            </a:r>
            <a:endParaRPr lang="en-GB" sz="2400" dirty="0" smtClean="0"/>
          </a:p>
          <a:p>
            <a:pPr lvl="1">
              <a:spcBef>
                <a:spcPts val="1200"/>
              </a:spcBef>
              <a:buClr>
                <a:schemeClr val="tx1"/>
              </a:buClr>
              <a:defRPr/>
            </a:pPr>
            <a:r>
              <a:rPr lang="en-GB" sz="2400" dirty="0" smtClean="0"/>
              <a:t>Explain </a:t>
            </a:r>
            <a:r>
              <a:rPr lang="en-GB" sz="2400" dirty="0"/>
              <a:t>why other drivers might be interested in these results.</a:t>
            </a:r>
          </a:p>
          <a:p>
            <a:pPr lvl="1">
              <a:spcBef>
                <a:spcPts val="1200"/>
              </a:spcBef>
              <a:buClr>
                <a:schemeClr val="tx1"/>
              </a:buClr>
              <a:defRPr/>
            </a:pPr>
            <a:r>
              <a:rPr lang="en-GB" sz="2400" dirty="0"/>
              <a:t>Which organisations or other groups of people might be interested in these results, and why?</a:t>
            </a:r>
          </a:p>
          <a:p>
            <a:pPr lvl="1">
              <a:spcBef>
                <a:spcPts val="1200"/>
              </a:spcBef>
              <a:buClr>
                <a:schemeClr val="tx1"/>
              </a:buClr>
              <a:defRPr/>
            </a:pPr>
            <a:r>
              <a:rPr lang="en-AU" sz="2400" dirty="0"/>
              <a:t>What other questions has this investigation generated?</a:t>
            </a:r>
            <a:endParaRPr lang="en-GB" sz="2400" dirty="0"/>
          </a:p>
          <a:p>
            <a:pPr marL="457200" lvl="1" indent="0">
              <a:buFont typeface="Wingdings" pitchFamily="2" charset="2"/>
              <a:buNone/>
              <a:defRPr/>
            </a:pPr>
            <a:endParaRPr lang="en-NZ" sz="2600" dirty="0" smtClean="0"/>
          </a:p>
          <a:p>
            <a:pPr lvl="1">
              <a:defRPr/>
            </a:pPr>
            <a:endParaRPr lang="en-NZ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What did the students come up with?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43100"/>
            <a:ext cx="7315200" cy="38862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NZ" sz="2600" dirty="0" smtClean="0"/>
              <a:t>Intended outcomes:</a:t>
            </a:r>
          </a:p>
          <a:p>
            <a:pPr lvl="1">
              <a:buClr>
                <a:schemeClr val="tx1"/>
              </a:buClr>
            </a:pPr>
            <a:r>
              <a:rPr lang="en-NZ" sz="2200" dirty="0" smtClean="0"/>
              <a:t>Students developed their own meaning about vehicle stopping distances at different speeds and for different road conditions</a:t>
            </a:r>
          </a:p>
          <a:p>
            <a:pPr lvl="1">
              <a:buClr>
                <a:schemeClr val="tx1"/>
              </a:buClr>
            </a:pPr>
            <a:r>
              <a:rPr lang="en-NZ" sz="2200" dirty="0" smtClean="0"/>
              <a:t>Students linked their findings to the 2-second and 4-second rules</a:t>
            </a:r>
          </a:p>
          <a:p>
            <a:pPr lvl="1">
              <a:buClr>
                <a:schemeClr val="tx1"/>
              </a:buClr>
            </a:pPr>
            <a:r>
              <a:rPr lang="en-NZ" sz="2200" dirty="0" smtClean="0"/>
              <a:t>Students found out just how much of a difference 10 km/h makes to stopping distances</a:t>
            </a:r>
          </a:p>
          <a:p>
            <a:pPr lvl="1">
              <a:buClr>
                <a:schemeClr val="tx1"/>
              </a:buClr>
            </a:pPr>
            <a:r>
              <a:rPr lang="en-NZ" sz="2200" dirty="0" smtClean="0"/>
              <a:t>Students identify factors affecting stopping distances</a:t>
            </a:r>
          </a:p>
          <a:p>
            <a:pPr lvl="1">
              <a:buClr>
                <a:schemeClr val="tx1"/>
              </a:buClr>
            </a:pPr>
            <a:r>
              <a:rPr lang="en-NZ" sz="2200" dirty="0" smtClean="0"/>
              <a:t>Students pooled their separate analyses to discuss the collective meaning of what they have found</a:t>
            </a:r>
          </a:p>
          <a:p>
            <a:pPr lvl="1"/>
            <a:endParaRPr lang="en-NZ" sz="2200" dirty="0" smtClean="0"/>
          </a:p>
          <a:p>
            <a:endParaRPr lang="en-NZ" sz="2600" dirty="0" smtClean="0"/>
          </a:p>
          <a:p>
            <a:endParaRPr lang="en-NZ" sz="2600" dirty="0"/>
          </a:p>
        </p:txBody>
      </p:sp>
    </p:spTree>
    <p:extLst>
      <p:ext uri="{BB962C8B-B14F-4D97-AF65-F5344CB8AC3E}">
        <p14:creationId xmlns:p14="http://schemas.microsoft.com/office/powerpoint/2010/main" val="46584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dirty="0" smtClean="0"/>
              <a:t>What did the students come up with?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93713" y="1827213"/>
            <a:ext cx="7808912" cy="4732337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NZ" sz="2800" dirty="0" smtClean="0"/>
              <a:t>Unintended outcomes</a:t>
            </a:r>
          </a:p>
          <a:p>
            <a:pPr lvl="1" eaLnBrk="1" hangingPunct="1">
              <a:buClr>
                <a:schemeClr val="tx1"/>
              </a:buClr>
            </a:pPr>
            <a:r>
              <a:rPr lang="en-NZ" sz="2400" dirty="0" smtClean="0"/>
              <a:t>Students linked their findings to their world in ways that we didn’t anticipate, </a:t>
            </a:r>
            <a:r>
              <a:rPr lang="en-NZ" sz="2400" dirty="0" err="1" smtClean="0"/>
              <a:t>eg</a:t>
            </a:r>
            <a:r>
              <a:rPr lang="en-NZ" sz="2400" dirty="0" smtClean="0"/>
              <a:t>.</a:t>
            </a:r>
          </a:p>
          <a:p>
            <a:pPr lvl="2" eaLnBrk="1" hangingPunct="1">
              <a:spcBef>
                <a:spcPts val="1200"/>
              </a:spcBef>
              <a:buClr>
                <a:schemeClr val="tx1"/>
              </a:buClr>
            </a:pPr>
            <a:r>
              <a:rPr lang="en-NZ" sz="2000" dirty="0" smtClean="0"/>
              <a:t>discussing the lowering of the speed limit specific to their home suburb of Miramar</a:t>
            </a:r>
          </a:p>
          <a:p>
            <a:pPr lvl="2" eaLnBrk="1" hangingPunct="1">
              <a:spcBef>
                <a:spcPts val="1200"/>
              </a:spcBef>
              <a:buClr>
                <a:schemeClr val="tx1"/>
              </a:buClr>
            </a:pPr>
            <a:r>
              <a:rPr lang="en-NZ" sz="2000" dirty="0" smtClean="0"/>
              <a:t>discussing the effect modified cars with lowered suspension had on braking distances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Resources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18248"/>
            <a:ext cx="7315200" cy="4305300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</a:pPr>
            <a:r>
              <a:rPr lang="en-NZ" sz="2500" dirty="0" smtClean="0"/>
              <a:t>education.nzta.govt.nz/resources/secondary-school-curriculum-resources/mathematics#</a:t>
            </a:r>
          </a:p>
          <a:p>
            <a:pPr lvl="1">
              <a:buClr>
                <a:schemeClr val="tx1"/>
              </a:buClr>
            </a:pPr>
            <a:r>
              <a:rPr lang="en-NZ" sz="2200" dirty="0" smtClean="0"/>
              <a:t>Unit overview</a:t>
            </a:r>
          </a:p>
          <a:p>
            <a:pPr lvl="1">
              <a:buClr>
                <a:schemeClr val="tx1"/>
              </a:buClr>
            </a:pPr>
            <a:r>
              <a:rPr lang="en-NZ" sz="2200" dirty="0" smtClean="0"/>
              <a:t>Full lesson plans</a:t>
            </a:r>
          </a:p>
          <a:p>
            <a:pPr lvl="1">
              <a:buClr>
                <a:schemeClr val="tx1"/>
              </a:buClr>
            </a:pPr>
            <a:r>
              <a:rPr lang="en-NZ" sz="2200" dirty="0" smtClean="0"/>
              <a:t>ICT links (helpful websites, </a:t>
            </a:r>
            <a:r>
              <a:rPr lang="en-NZ" sz="2200" dirty="0" err="1" smtClean="0"/>
              <a:t>Youtube</a:t>
            </a:r>
            <a:r>
              <a:rPr lang="en-NZ" sz="2200" dirty="0" smtClean="0"/>
              <a:t> videos)</a:t>
            </a:r>
          </a:p>
          <a:p>
            <a:pPr lvl="1">
              <a:buClr>
                <a:schemeClr val="tx1"/>
              </a:buClr>
            </a:pPr>
            <a:r>
              <a:rPr lang="en-NZ" sz="2200" dirty="0" smtClean="0"/>
              <a:t>Student task – worksheet</a:t>
            </a:r>
          </a:p>
          <a:p>
            <a:pPr lvl="1">
              <a:buClr>
                <a:schemeClr val="tx1"/>
              </a:buClr>
            </a:pPr>
            <a:r>
              <a:rPr lang="en-NZ" sz="2200" dirty="0" smtClean="0"/>
              <a:t>Dataset</a:t>
            </a:r>
          </a:p>
          <a:p>
            <a:pPr lvl="1">
              <a:buClr>
                <a:schemeClr val="tx1"/>
              </a:buClr>
            </a:pPr>
            <a:r>
              <a:rPr lang="en-NZ" sz="2200" dirty="0" smtClean="0"/>
              <a:t>Year 10 assessment schedule</a:t>
            </a:r>
          </a:p>
          <a:p>
            <a:pPr lvl="1">
              <a:buClr>
                <a:schemeClr val="tx1"/>
              </a:buClr>
            </a:pPr>
            <a:r>
              <a:rPr lang="en-NZ" sz="2200" dirty="0" smtClean="0"/>
              <a:t>Student self-review</a:t>
            </a:r>
          </a:p>
          <a:p>
            <a:pPr>
              <a:buClr>
                <a:schemeClr val="tx1"/>
              </a:buClr>
            </a:pPr>
            <a:r>
              <a:rPr lang="en-NZ" sz="2600" dirty="0" smtClean="0"/>
              <a:t>All resources are adaptable to suit the needs of teachers and their students</a:t>
            </a:r>
          </a:p>
          <a:p>
            <a:pPr lvl="1"/>
            <a:endParaRPr lang="en-NZ" sz="2200" dirty="0"/>
          </a:p>
        </p:txBody>
      </p:sp>
    </p:spTree>
    <p:extLst>
      <p:ext uri="{BB962C8B-B14F-4D97-AF65-F5344CB8AC3E}">
        <p14:creationId xmlns:p14="http://schemas.microsoft.com/office/powerpoint/2010/main" val="233688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Outcomes for students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93713" y="1770063"/>
            <a:ext cx="7808912" cy="4732337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NZ" sz="2600" dirty="0" smtClean="0"/>
              <a:t>Carry out a statistical analysis using the Problem, Plan, Data, Analysis and Conclusion (PPDAC) statistical enquiry cycle…..</a:t>
            </a:r>
            <a:br>
              <a:rPr lang="en-NZ" sz="2600" dirty="0" smtClean="0"/>
            </a:br>
            <a:r>
              <a:rPr lang="en-NZ" sz="2600" dirty="0" smtClean="0"/>
              <a:t>…..in a meaningful context.</a:t>
            </a:r>
          </a:p>
          <a:p>
            <a:pPr eaLnBrk="1" hangingPunct="1">
              <a:spcBef>
                <a:spcPts val="1800"/>
              </a:spcBef>
              <a:buClr>
                <a:schemeClr val="tx1"/>
              </a:buClr>
            </a:pPr>
            <a:r>
              <a:rPr lang="en-NZ" sz="2600" dirty="0" smtClean="0"/>
              <a:t>Create meaning for themselves about stopping distances from raw data.</a:t>
            </a:r>
          </a:p>
          <a:p>
            <a:pPr eaLnBrk="1" hangingPunct="1">
              <a:spcBef>
                <a:spcPts val="1800"/>
              </a:spcBef>
              <a:buClr>
                <a:schemeClr val="tx1"/>
              </a:buClr>
            </a:pPr>
            <a:r>
              <a:rPr lang="en-NZ" sz="2600" dirty="0" smtClean="0"/>
              <a:t>Develop in all areas of the key competencies, with a particular emphasis on </a:t>
            </a:r>
            <a:r>
              <a:rPr lang="en-NZ" sz="2600" i="1" dirty="0" smtClean="0">
                <a:solidFill>
                  <a:schemeClr val="tx1"/>
                </a:solidFill>
              </a:rPr>
              <a:t>using language</a:t>
            </a:r>
            <a:r>
              <a:rPr lang="en-NZ" sz="2600" i="1" dirty="0" smtClean="0"/>
              <a:t>, </a:t>
            </a:r>
            <a:r>
              <a:rPr lang="en-NZ" sz="2600" i="1" dirty="0" smtClean="0">
                <a:solidFill>
                  <a:schemeClr val="tx1"/>
                </a:solidFill>
              </a:rPr>
              <a:t>symbols and text</a:t>
            </a:r>
            <a:r>
              <a:rPr lang="en-NZ" sz="2600" dirty="0" smtClean="0"/>
              <a:t> and </a:t>
            </a:r>
            <a:r>
              <a:rPr lang="en-NZ" sz="2600" i="1" dirty="0" smtClean="0">
                <a:solidFill>
                  <a:schemeClr val="tx1"/>
                </a:solidFill>
              </a:rPr>
              <a:t>participating and contributing</a:t>
            </a:r>
            <a:r>
              <a:rPr lang="en-NZ" sz="2600" i="1" dirty="0" smtClean="0"/>
              <a:t>.</a:t>
            </a:r>
            <a:endParaRPr lang="en-NZ" sz="2600" dirty="0" smtClean="0"/>
          </a:p>
          <a:p>
            <a:pPr eaLnBrk="1" hangingPunct="1"/>
            <a:endParaRPr lang="en-NZ" sz="2600" dirty="0" smtClean="0"/>
          </a:p>
          <a:p>
            <a:pPr eaLnBrk="1" hangingPunct="1">
              <a:buFontTx/>
              <a:buNone/>
            </a:pPr>
            <a:endParaRPr lang="en-NZ" sz="2600" dirty="0" smtClean="0"/>
          </a:p>
          <a:p>
            <a:pPr eaLnBrk="1" hangingPunct="1"/>
            <a:endParaRPr lang="en-NZ" sz="2600" dirty="0" smtClean="0"/>
          </a:p>
          <a:p>
            <a:pPr eaLnBrk="1" hangingPunct="1"/>
            <a:endParaRPr lang="en-NZ" sz="2600" dirty="0" smtClean="0"/>
          </a:p>
        </p:txBody>
      </p:sp>
    </p:spTree>
    <p:extLst>
      <p:ext uri="{BB962C8B-B14F-4D97-AF65-F5344CB8AC3E}">
        <p14:creationId xmlns:p14="http://schemas.microsoft.com/office/powerpoint/2010/main" val="116067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8208" t="9570" r="18302" b="14583"/>
          <a:stretch>
            <a:fillRect/>
          </a:stretch>
        </p:blipFill>
        <p:spPr bwMode="auto">
          <a:xfrm>
            <a:off x="484908" y="303623"/>
            <a:ext cx="8260773" cy="554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46000" y="5689929"/>
            <a:ext cx="8199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education.nzta.govt.nz/resources/secondary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6716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Maths and Stats </a:t>
            </a:r>
            <a:r>
              <a:rPr lang="en-NZ" dirty="0"/>
              <a:t>r</a:t>
            </a:r>
            <a:r>
              <a:rPr lang="en-NZ" dirty="0" smtClean="0"/>
              <a:t>esources from NZ Transport Agency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2800" dirty="0" smtClean="0"/>
              <a:t>How far until it stops? (Year 10 statistics)</a:t>
            </a:r>
          </a:p>
          <a:p>
            <a:r>
              <a:rPr lang="en-NZ" sz="2800" dirty="0" smtClean="0"/>
              <a:t>Crossing the centre line (Year 10 trigonometry)</a:t>
            </a:r>
          </a:p>
          <a:p>
            <a:r>
              <a:rPr lang="en-NZ" sz="2800" dirty="0" smtClean="0"/>
              <a:t>Driven to distraction (Year 11 statistics AS1.10)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204287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/>
              <a:t>Acknowledgements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NZ" sz="2800" dirty="0" smtClean="0"/>
              <a:t>	Raewyn Baldwin (NZTA), Martin Vaughan (Wellington College), Mathematics department and Year 10 students (2011, 2012) at Wellington College</a:t>
            </a:r>
          </a:p>
          <a:p>
            <a:pPr>
              <a:buFontTx/>
              <a:buNone/>
            </a:pPr>
            <a:endParaRPr lang="en-NZ" sz="2800" dirty="0"/>
          </a:p>
          <a:p>
            <a:pPr>
              <a:buFontTx/>
              <a:buNone/>
            </a:pPr>
            <a:r>
              <a:rPr lang="en-NZ" sz="2800" dirty="0"/>
              <a:t>	</a:t>
            </a:r>
            <a:r>
              <a:rPr lang="en-NZ" sz="2800" dirty="0" smtClean="0"/>
              <a:t>For further info contact me at sarah.howell@tekura.school.nz</a:t>
            </a:r>
          </a:p>
          <a:p>
            <a:pPr>
              <a:buFontTx/>
              <a:buNone/>
            </a:pPr>
            <a:r>
              <a:rPr lang="en-NZ" sz="2800" dirty="0" smtClean="0"/>
              <a:t>@</a:t>
            </a:r>
            <a:r>
              <a:rPr lang="en-NZ" sz="2800" dirty="0" err="1" smtClean="0"/>
              <a:t>Sarah_StatsAko</a:t>
            </a:r>
            <a:endParaRPr lang="en-NZ" sz="2800" dirty="0" smtClean="0"/>
          </a:p>
        </p:txBody>
      </p:sp>
    </p:spTree>
    <p:extLst>
      <p:ext uri="{BB962C8B-B14F-4D97-AF65-F5344CB8AC3E}">
        <p14:creationId xmlns:p14="http://schemas.microsoft.com/office/powerpoint/2010/main" val="89097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Why does choice of context matter?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2400" dirty="0" smtClean="0"/>
              <a:t>“In a range of meaningful contexts, students will be engaged in thinking mathematically and statistically” (NZC)</a:t>
            </a:r>
          </a:p>
          <a:p>
            <a:r>
              <a:rPr lang="en-NZ" sz="2400" dirty="0" smtClean="0"/>
              <a:t>Student engagement</a:t>
            </a:r>
          </a:p>
          <a:p>
            <a:r>
              <a:rPr lang="en-NZ" sz="2400" dirty="0" smtClean="0"/>
              <a:t>Promoting other values from the curriculum: key competencies, citizenship</a:t>
            </a:r>
          </a:p>
          <a:p>
            <a:r>
              <a:rPr lang="en-NZ" sz="2400" dirty="0" smtClean="0"/>
              <a:t>Can give students who don’t usually participate a voice in the maths classroom</a:t>
            </a:r>
          </a:p>
        </p:txBody>
      </p:sp>
    </p:spTree>
    <p:extLst>
      <p:ext uri="{BB962C8B-B14F-4D97-AF65-F5344CB8AC3E}">
        <p14:creationId xmlns:p14="http://schemas.microsoft.com/office/powerpoint/2010/main" val="125308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So why choose road safety as a context?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3"/>
            <a:ext cx="7811590" cy="4332997"/>
          </a:xfrm>
        </p:spPr>
        <p:txBody>
          <a:bodyPr>
            <a:normAutofit fontScale="92500" lnSpcReduction="10000"/>
          </a:bodyPr>
          <a:lstStyle/>
          <a:p>
            <a:r>
              <a:rPr lang="en-NZ" sz="2400" dirty="0" smtClean="0"/>
              <a:t>Relevant to students</a:t>
            </a:r>
          </a:p>
          <a:p>
            <a:r>
              <a:rPr lang="en-NZ" sz="2400" dirty="0" smtClean="0"/>
              <a:t>Accessible context</a:t>
            </a:r>
          </a:p>
          <a:p>
            <a:r>
              <a:rPr lang="en-NZ" sz="2400" dirty="0" smtClean="0"/>
              <a:t>Engaging context</a:t>
            </a:r>
          </a:p>
          <a:p>
            <a:r>
              <a:rPr lang="en-NZ" sz="2400" dirty="0" smtClean="0"/>
              <a:t>Citizenship</a:t>
            </a:r>
          </a:p>
          <a:p>
            <a:r>
              <a:rPr lang="en-NZ" sz="2400" dirty="0" smtClean="0"/>
              <a:t>Participating and contributing</a:t>
            </a:r>
          </a:p>
          <a:p>
            <a:r>
              <a:rPr lang="mi-NZ" sz="2400" dirty="0"/>
              <a:t>Help them make sense for themselves about their world</a:t>
            </a:r>
          </a:p>
          <a:p>
            <a:r>
              <a:rPr lang="mi-NZ" sz="2400" dirty="0"/>
              <a:t>Empower them to make decisions using knowledge</a:t>
            </a:r>
            <a:endParaRPr lang="en-NZ" sz="2400" dirty="0"/>
          </a:p>
          <a:p>
            <a:r>
              <a:rPr lang="en-NZ" sz="2400" dirty="0" smtClean="0"/>
              <a:t>Potential for cross-curricular themes</a:t>
            </a:r>
          </a:p>
          <a:p>
            <a:r>
              <a:rPr lang="en-NZ" sz="2400" dirty="0" err="1" smtClean="0"/>
              <a:t>Whanaungatanga</a:t>
            </a:r>
            <a:r>
              <a:rPr lang="en-NZ" sz="2400" dirty="0" smtClean="0"/>
              <a:t> – Build relationships by showing students that you care about what happens to them outside of the classroom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177606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857250"/>
            <a:ext cx="7202488" cy="1001713"/>
          </a:xfrm>
        </p:spPr>
        <p:txBody>
          <a:bodyPr>
            <a:noAutofit/>
          </a:bodyPr>
          <a:lstStyle/>
          <a:p>
            <a:r>
              <a:rPr lang="en-NZ" sz="3600" dirty="0" smtClean="0"/>
              <a:t>AS 1.10 </a:t>
            </a:r>
            <a:r>
              <a:rPr lang="en-AU" sz="3600" dirty="0"/>
              <a:t>Investigate a given multivariate data set using the statistical enquiry cycle</a:t>
            </a:r>
            <a:endParaRPr lang="en-NZ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76475"/>
            <a:ext cx="7315200" cy="38862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NZ" sz="2600" dirty="0" smtClean="0"/>
              <a:t>Use to scaffold the learning during the teaching of AS 1.10</a:t>
            </a:r>
          </a:p>
          <a:p>
            <a:pPr>
              <a:buClr>
                <a:schemeClr val="tx1"/>
              </a:buClr>
            </a:pPr>
            <a:r>
              <a:rPr lang="en-NZ" sz="2600" dirty="0" smtClean="0"/>
              <a:t>Use as a practice assessment</a:t>
            </a:r>
          </a:p>
          <a:p>
            <a:pPr lvl="1">
              <a:buClr>
                <a:schemeClr val="tx1"/>
              </a:buClr>
            </a:pPr>
            <a:r>
              <a:rPr lang="en-NZ" sz="2200" dirty="0" smtClean="0"/>
              <a:t>Use the intro and dataset and add the standard questions</a:t>
            </a:r>
          </a:p>
          <a:p>
            <a:pPr lvl="1">
              <a:buClr>
                <a:schemeClr val="tx1"/>
              </a:buClr>
            </a:pPr>
            <a:r>
              <a:rPr lang="en-NZ" sz="2200" dirty="0" smtClean="0"/>
              <a:t>Adjust marking schedule from NZ Transport Agency website (this is aimed at a Year 10 level)</a:t>
            </a:r>
            <a:endParaRPr lang="en-NZ" sz="2200" dirty="0"/>
          </a:p>
        </p:txBody>
      </p:sp>
    </p:spTree>
    <p:extLst>
      <p:ext uri="{BB962C8B-B14F-4D97-AF65-F5344CB8AC3E}">
        <p14:creationId xmlns:p14="http://schemas.microsoft.com/office/powerpoint/2010/main" val="158965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AS 2.9 Use statistical methods to make an inference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93" y="1885950"/>
            <a:ext cx="5476874" cy="38862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NZ" sz="2600" dirty="0" smtClean="0"/>
              <a:t>Sample size is only 120</a:t>
            </a:r>
          </a:p>
          <a:p>
            <a:pPr>
              <a:buClr>
                <a:schemeClr val="tx1"/>
              </a:buClr>
            </a:pPr>
            <a:r>
              <a:rPr lang="en-NZ" sz="2600" dirty="0" smtClean="0"/>
              <a:t>Can still be used to practise skills</a:t>
            </a:r>
          </a:p>
          <a:p>
            <a:pPr lvl="2">
              <a:buClr>
                <a:schemeClr val="tx1"/>
              </a:buClr>
            </a:pPr>
            <a:r>
              <a:rPr lang="en-NZ" sz="2600" dirty="0" smtClean="0"/>
              <a:t>Posing a question</a:t>
            </a:r>
          </a:p>
          <a:p>
            <a:pPr lvl="2">
              <a:buClr>
                <a:schemeClr val="tx1"/>
              </a:buClr>
            </a:pPr>
            <a:r>
              <a:rPr lang="mi-NZ" sz="2600" dirty="0" smtClean="0"/>
              <a:t>Taking a random sample</a:t>
            </a:r>
            <a:endParaRPr lang="en-NZ" sz="2600" dirty="0" smtClean="0"/>
          </a:p>
          <a:p>
            <a:pPr lvl="2">
              <a:buClr>
                <a:schemeClr val="tx1"/>
              </a:buClr>
            </a:pPr>
            <a:r>
              <a:rPr lang="en-NZ" sz="2600" dirty="0" smtClean="0"/>
              <a:t>Describing distributions comparatively</a:t>
            </a:r>
          </a:p>
          <a:p>
            <a:pPr lvl="2">
              <a:buClr>
                <a:schemeClr val="tx1"/>
              </a:buClr>
            </a:pPr>
            <a:r>
              <a:rPr lang="en-NZ" sz="2600" dirty="0" smtClean="0"/>
              <a:t>Interpreting informal confidence intervals</a:t>
            </a:r>
          </a:p>
          <a:p>
            <a:pPr lvl="2">
              <a:buClr>
                <a:schemeClr val="tx1"/>
              </a:buClr>
            </a:pPr>
            <a:r>
              <a:rPr lang="en-NZ" sz="2600" dirty="0" smtClean="0"/>
              <a:t>Making conclusions</a:t>
            </a:r>
            <a:endParaRPr lang="en-NZ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" t="27031" r="9062" b="2031"/>
          <a:stretch/>
        </p:blipFill>
        <p:spPr>
          <a:xfrm>
            <a:off x="5505617" y="2962274"/>
            <a:ext cx="3484492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37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499" y="762000"/>
            <a:ext cx="7362825" cy="1001713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AS 3.10 Use statistical methods to make a formal inference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85950"/>
            <a:ext cx="4705349" cy="38862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NZ" sz="2500" dirty="0" smtClean="0"/>
              <a:t>Data isn’t real but can be used as a practice task with the standard questions</a:t>
            </a:r>
          </a:p>
          <a:p>
            <a:pPr>
              <a:buClr>
                <a:schemeClr val="tx1"/>
              </a:buClr>
            </a:pPr>
            <a:r>
              <a:rPr lang="en-NZ" sz="2500" dirty="0" smtClean="0"/>
              <a:t>Distributions show many different features which can be discussed and meaningful links to context possible through some basic fact finding.</a:t>
            </a:r>
          </a:p>
          <a:p>
            <a:pPr>
              <a:buClr>
                <a:schemeClr val="tx1"/>
              </a:buClr>
            </a:pPr>
            <a:r>
              <a:rPr lang="en-NZ" sz="2500" dirty="0" smtClean="0"/>
              <a:t>Interpretation of bootstrap confidence intervals</a:t>
            </a:r>
            <a:endParaRPr lang="en-NZ" sz="25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91"/>
          <a:stretch/>
        </p:blipFill>
        <p:spPr>
          <a:xfrm>
            <a:off x="5302566" y="2381249"/>
            <a:ext cx="3574733" cy="365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0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6" t="-3223" r="17825" b="7084"/>
          <a:stretch/>
        </p:blipFill>
        <p:spPr bwMode="auto">
          <a:xfrm>
            <a:off x="114300" y="0"/>
            <a:ext cx="8901352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157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 smtClean="0"/>
              <a:t>Primary/intermediate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mi-NZ" sz="2800" dirty="0" smtClean="0"/>
              <a:t>How would you adapt this resource for a Year 7 or 8 Maths class?</a:t>
            </a:r>
            <a:endParaRPr lang="en-N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Outcomes for students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93713" y="1770063"/>
            <a:ext cx="7932737" cy="4732337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NZ" sz="2600" dirty="0" smtClean="0"/>
              <a:t>Wider social outcomes of this unit include their future participation as responsible road-users who will actively contribute to their own safety and the safety of others when driving.</a:t>
            </a:r>
          </a:p>
          <a:p>
            <a:pPr eaLnBrk="1" hangingPunct="1"/>
            <a:endParaRPr lang="en-NZ" sz="2600" dirty="0" smtClean="0"/>
          </a:p>
          <a:p>
            <a:pPr eaLnBrk="1" hangingPunct="1">
              <a:buFontTx/>
              <a:buNone/>
            </a:pPr>
            <a:endParaRPr lang="en-NZ" sz="2600" dirty="0" smtClean="0"/>
          </a:p>
          <a:p>
            <a:pPr eaLnBrk="1" hangingPunct="1"/>
            <a:endParaRPr lang="en-NZ" sz="2600" dirty="0" smtClean="0"/>
          </a:p>
          <a:p>
            <a:pPr eaLnBrk="1" hangingPunct="1"/>
            <a:endParaRPr lang="en-NZ" sz="2600" dirty="0" smtClean="0"/>
          </a:p>
        </p:txBody>
      </p:sp>
    </p:spTree>
    <p:extLst>
      <p:ext uri="{BB962C8B-B14F-4D97-AF65-F5344CB8AC3E}">
        <p14:creationId xmlns:p14="http://schemas.microsoft.com/office/powerpoint/2010/main" val="291613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Crossing the centre line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685800" y="1791784"/>
            <a:ext cx="7315200" cy="38862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NZ" sz="2800" dirty="0" smtClean="0"/>
              <a:t>A series of short trigonometry investigations which looks at the effect of lapses in concentration and veering at a slight angle while driving</a:t>
            </a:r>
          </a:p>
          <a:p>
            <a:pPr>
              <a:buClr>
                <a:schemeClr val="tx1"/>
              </a:buClr>
            </a:pPr>
            <a:r>
              <a:rPr lang="en-NZ" sz="2800" dirty="0" smtClean="0"/>
              <a:t>Aimed at Year 10 but can be used with Year 11</a:t>
            </a:r>
          </a:p>
        </p:txBody>
      </p:sp>
      <p:pic>
        <p:nvPicPr>
          <p:cNvPr id="1026" name="Picture 2" descr="C:\Users\ava\Desktop\Sarah\NZTA\Trigonometry - crossing the centre line\diagrams\Diagram Effect of Speed.jpg"/>
          <p:cNvPicPr>
            <a:picLocks noChangeAspect="1" noChangeArrowheads="1"/>
          </p:cNvPicPr>
          <p:nvPr/>
        </p:nvPicPr>
        <p:blipFill>
          <a:blip r:embed="rId2" cstate="print"/>
          <a:srcRect l="2176" t="6782" r="3081" b="9107"/>
          <a:stretch>
            <a:fillRect/>
          </a:stretch>
        </p:blipFill>
        <p:spPr bwMode="auto">
          <a:xfrm>
            <a:off x="1214843" y="4098899"/>
            <a:ext cx="6704152" cy="21973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13508" y="857885"/>
            <a:ext cx="8268789" cy="5464538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NZ" sz="2600" dirty="0" smtClean="0"/>
              <a:t>	A car is travelling at 50 km/h on a straight road. Positioned in the centre of the lane, the right edge of the car is 1 meter from the centre line. It starts veering to the right at an angle of 5</a:t>
            </a:r>
            <a:r>
              <a:rPr lang="en-NZ" sz="2600" baseline="30000" dirty="0" smtClean="0"/>
              <a:t>o</a:t>
            </a:r>
            <a:r>
              <a:rPr lang="en-NZ" sz="2600" dirty="0" smtClean="0"/>
              <a:t>. Below is a diagram which represents the situation.</a:t>
            </a:r>
          </a:p>
          <a:p>
            <a:pPr lvl="0">
              <a:buNone/>
            </a:pPr>
            <a:endParaRPr lang="en-NZ" sz="2600" b="1" i="1" dirty="0" smtClean="0"/>
          </a:p>
          <a:p>
            <a:pPr lvl="0">
              <a:buNone/>
            </a:pPr>
            <a:endParaRPr lang="en-NZ" sz="2600" b="1" i="1" dirty="0" smtClean="0"/>
          </a:p>
          <a:p>
            <a:pPr lvl="0">
              <a:buNone/>
            </a:pPr>
            <a:endParaRPr lang="en-NZ" sz="2600" b="1" i="1" dirty="0" smtClean="0"/>
          </a:p>
          <a:p>
            <a:pPr lvl="0">
              <a:buNone/>
            </a:pPr>
            <a:endParaRPr lang="en-NZ" sz="2600" b="1" i="1" dirty="0" smtClean="0"/>
          </a:p>
          <a:p>
            <a:pPr lvl="0">
              <a:buNone/>
            </a:pPr>
            <a:r>
              <a:rPr lang="en-NZ" sz="2600" dirty="0" smtClean="0"/>
              <a:t>(a) </a:t>
            </a:r>
            <a:r>
              <a:rPr lang="en-NZ" sz="2400" dirty="0" smtClean="0"/>
              <a:t>How far has it travelled when it starts to cross the centre line?</a:t>
            </a:r>
            <a:endParaRPr lang="en-NZ" sz="2400" b="1" i="1" dirty="0" smtClean="0"/>
          </a:p>
          <a:p>
            <a:pPr lvl="0">
              <a:buNone/>
            </a:pPr>
            <a:r>
              <a:rPr lang="en-NZ" sz="2400" dirty="0" smtClean="0"/>
              <a:t>	</a:t>
            </a:r>
          </a:p>
          <a:p>
            <a:pPr lvl="0">
              <a:buNone/>
            </a:pPr>
            <a:r>
              <a:rPr lang="en-NZ" sz="2600" dirty="0" smtClean="0"/>
              <a:t>(b) </a:t>
            </a:r>
            <a:r>
              <a:rPr lang="en-NZ" sz="2400" dirty="0" smtClean="0"/>
              <a:t>How long would it take before it starts to cross the centre line?</a:t>
            </a:r>
            <a:endParaRPr lang="en-NZ" sz="2400" b="1" i="1" dirty="0" smtClean="0"/>
          </a:p>
          <a:p>
            <a:pPr lvl="0">
              <a:buNone/>
            </a:pPr>
            <a:endParaRPr lang="en-NZ" sz="2600" b="1" i="1" dirty="0" smtClean="0"/>
          </a:p>
          <a:p>
            <a:endParaRPr lang="en-NZ" sz="2600" dirty="0"/>
          </a:p>
        </p:txBody>
      </p:sp>
      <p:pic>
        <p:nvPicPr>
          <p:cNvPr id="4" name="Picture 3" descr="Practise Calculation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6908" y="2430895"/>
            <a:ext cx="5721022" cy="20824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54285" y="5135686"/>
            <a:ext cx="1181029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600" dirty="0" smtClean="0"/>
              <a:t>11.5 m</a:t>
            </a:r>
          </a:p>
          <a:p>
            <a:endParaRPr lang="en-NZ" sz="2600" dirty="0" smtClean="0"/>
          </a:p>
          <a:p>
            <a:r>
              <a:rPr lang="en-NZ" sz="2600" dirty="0" smtClean="0"/>
              <a:t>0.83 s</a:t>
            </a:r>
            <a:endParaRPr lang="en-NZ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Driven to distraction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627017" y="2142308"/>
            <a:ext cx="8059783" cy="3953691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1"/>
              </a:buClr>
            </a:pPr>
            <a:r>
              <a:rPr lang="en-NZ" sz="2600" dirty="0" smtClean="0"/>
              <a:t>Resources for AS 1.10</a:t>
            </a:r>
          </a:p>
          <a:p>
            <a:pPr>
              <a:buClr>
                <a:schemeClr val="tx1"/>
              </a:buClr>
            </a:pPr>
            <a:r>
              <a:rPr lang="en-NZ" sz="2600" dirty="0" smtClean="0"/>
              <a:t>Task investigating reaction times, accuracy and speed, comparing groups of students who are tired/not tired and texting/not texting</a:t>
            </a:r>
          </a:p>
          <a:p>
            <a:pPr lvl="1">
              <a:buClr>
                <a:schemeClr val="tx1"/>
              </a:buClr>
            </a:pPr>
            <a:r>
              <a:rPr lang="en-NZ" sz="2600" dirty="0" smtClean="0"/>
              <a:t>Practice assessment and schedule (QAAM)</a:t>
            </a:r>
          </a:p>
          <a:p>
            <a:pPr lvl="1">
              <a:buClr>
                <a:schemeClr val="tx1"/>
              </a:buClr>
            </a:pPr>
            <a:r>
              <a:rPr lang="en-NZ" sz="2600" dirty="0" smtClean="0"/>
              <a:t>Dataset (which can be used for other standards)</a:t>
            </a:r>
          </a:p>
          <a:p>
            <a:pPr lvl="1">
              <a:buClr>
                <a:schemeClr val="tx1"/>
              </a:buClr>
            </a:pPr>
            <a:r>
              <a:rPr lang="en-NZ" sz="2600" dirty="0" smtClean="0"/>
              <a:t>PowerPoints on posing questions, writing analysis statements and making conclusions</a:t>
            </a:r>
          </a:p>
          <a:p>
            <a:pPr lvl="1">
              <a:buClr>
                <a:schemeClr val="tx1"/>
              </a:buClr>
            </a:pPr>
            <a:r>
              <a:rPr lang="en-NZ" sz="2600" dirty="0" smtClean="0"/>
              <a:t>Suggestions for discussion starters, websites and interactive games for introducing the context and establishing prior knowledge</a:t>
            </a:r>
          </a:p>
          <a:p>
            <a:pPr lvl="1"/>
            <a:endParaRPr lang="en-NZ" sz="2600" dirty="0" smtClean="0"/>
          </a:p>
          <a:p>
            <a:pPr lvl="1"/>
            <a:endParaRPr lang="en-NZ" sz="2600" dirty="0" smtClean="0"/>
          </a:p>
        </p:txBody>
      </p:sp>
    </p:spTree>
    <p:extLst>
      <p:ext uri="{BB962C8B-B14F-4D97-AF65-F5344CB8AC3E}">
        <p14:creationId xmlns:p14="http://schemas.microsoft.com/office/powerpoint/2010/main" val="24923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How far until it stops? - the context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143" y="1969546"/>
            <a:ext cx="8579202" cy="422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65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857250" y="588963"/>
            <a:ext cx="7615238" cy="10017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NZ" dirty="0" smtClean="0"/>
              <a:t>How far until it stops? - the context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49238" y="1773238"/>
            <a:ext cx="2125662" cy="1455737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NZ" sz="2600" smtClean="0"/>
              <a:t>Total</a:t>
            </a:r>
          </a:p>
          <a:p>
            <a:pPr algn="ctr" eaLnBrk="1" hangingPunct="1">
              <a:spcBef>
                <a:spcPts val="300"/>
              </a:spcBef>
              <a:buFontTx/>
              <a:buNone/>
            </a:pPr>
            <a:r>
              <a:rPr lang="en-NZ" sz="2600" smtClean="0"/>
              <a:t>Stopping</a:t>
            </a:r>
          </a:p>
          <a:p>
            <a:pPr algn="ctr" eaLnBrk="1" hangingPunct="1">
              <a:spcBef>
                <a:spcPts val="300"/>
              </a:spcBef>
              <a:buFontTx/>
              <a:buNone/>
            </a:pPr>
            <a:r>
              <a:rPr lang="en-NZ" sz="2600" smtClean="0"/>
              <a:t>distance</a:t>
            </a:r>
          </a:p>
          <a:p>
            <a:pPr algn="ctr" eaLnBrk="1" hangingPunct="1">
              <a:buFontTx/>
              <a:buNone/>
            </a:pPr>
            <a:endParaRPr lang="en-NZ" sz="2600" smtClean="0"/>
          </a:p>
          <a:p>
            <a:pPr eaLnBrk="1" hangingPunct="1"/>
            <a:endParaRPr lang="en-NZ" sz="2600" smtClean="0"/>
          </a:p>
          <a:p>
            <a:pPr eaLnBrk="1" hangingPunct="1">
              <a:buFontTx/>
              <a:buNone/>
            </a:pPr>
            <a:endParaRPr lang="en-NZ" sz="2600" smtClean="0"/>
          </a:p>
          <a:p>
            <a:pPr eaLnBrk="1" hangingPunct="1"/>
            <a:endParaRPr lang="en-NZ" sz="2600" smtClean="0"/>
          </a:p>
          <a:p>
            <a:pPr eaLnBrk="1" hangingPunct="1"/>
            <a:endParaRPr lang="en-NZ" sz="260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228975" y="2014538"/>
            <a:ext cx="2014538" cy="104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690D"/>
              </a:buClr>
              <a:buFont typeface="Wingdings" pitchFamily="2" charset="2"/>
              <a:buChar char="§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−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marL="360000" algn="ctr" eaLnBrk="1" hangingPunct="1">
              <a:spcBef>
                <a:spcPts val="0"/>
              </a:spcBef>
              <a:buFontTx/>
              <a:buNone/>
              <a:defRPr/>
            </a:pPr>
            <a:r>
              <a:rPr lang="en-NZ" sz="2600" dirty="0" smtClean="0"/>
              <a:t>Reaction</a:t>
            </a:r>
          </a:p>
          <a:p>
            <a:pPr algn="ctr" eaLnBrk="1" hangingPunct="1">
              <a:spcBef>
                <a:spcPts val="300"/>
              </a:spcBef>
              <a:buFontTx/>
              <a:buNone/>
              <a:defRPr/>
            </a:pPr>
            <a:r>
              <a:rPr lang="en-NZ" sz="2600" dirty="0" smtClean="0"/>
              <a:t>distance</a:t>
            </a:r>
          </a:p>
          <a:p>
            <a:pPr eaLnBrk="1" hangingPunct="1">
              <a:defRPr/>
            </a:pPr>
            <a:endParaRPr lang="en-NZ" sz="2600" dirty="0" smtClean="0"/>
          </a:p>
          <a:p>
            <a:pPr eaLnBrk="1" hangingPunct="1">
              <a:buFontTx/>
              <a:buNone/>
              <a:defRPr/>
            </a:pPr>
            <a:endParaRPr lang="en-NZ" sz="2600" dirty="0" smtClean="0"/>
          </a:p>
          <a:p>
            <a:pPr eaLnBrk="1" hangingPunct="1">
              <a:defRPr/>
            </a:pPr>
            <a:endParaRPr lang="en-NZ" sz="2600" dirty="0" smtClean="0"/>
          </a:p>
          <a:p>
            <a:pPr marL="0" indent="0" eaLnBrk="1" hangingPunct="1">
              <a:buFontTx/>
              <a:buNone/>
              <a:defRPr/>
            </a:pPr>
            <a:endParaRPr lang="en-NZ" sz="26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180138" y="2017713"/>
            <a:ext cx="2025650" cy="10382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3300"/>
              </a:buClr>
            </a:pPr>
            <a:r>
              <a:rPr lang="en-NZ" sz="2600">
                <a:solidFill>
                  <a:schemeClr val="tx2"/>
                </a:solidFill>
              </a:rPr>
              <a:t>Braking</a:t>
            </a:r>
          </a:p>
          <a:p>
            <a:pPr algn="ctr" eaLnBrk="1" hangingPunct="1">
              <a:spcBef>
                <a:spcPts val="300"/>
              </a:spcBef>
              <a:buClr>
                <a:srgbClr val="CC3300"/>
              </a:buClr>
            </a:pPr>
            <a:r>
              <a:rPr lang="en-NZ" sz="2600">
                <a:solidFill>
                  <a:schemeClr val="tx2"/>
                </a:solidFill>
              </a:rPr>
              <a:t>distance</a:t>
            </a:r>
          </a:p>
          <a:p>
            <a:pPr eaLnBrk="1" hangingPunct="1">
              <a:spcBef>
                <a:spcPct val="20000"/>
              </a:spcBef>
              <a:buClr>
                <a:srgbClr val="CC3300"/>
              </a:buClr>
              <a:buFontTx/>
              <a:buChar char="•"/>
            </a:pPr>
            <a:endParaRPr lang="en-NZ" sz="260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CC3300"/>
              </a:buClr>
            </a:pPr>
            <a:endParaRPr lang="en-NZ" sz="260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CC3300"/>
              </a:buClr>
              <a:buFontTx/>
              <a:buChar char="•"/>
            </a:pPr>
            <a:endParaRPr lang="en-NZ" sz="260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CC3300"/>
              </a:buClr>
              <a:buFontTx/>
              <a:buChar char="•"/>
            </a:pPr>
            <a:endParaRPr lang="en-NZ" sz="2600">
              <a:solidFill>
                <a:schemeClr val="tx2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432050" y="2190750"/>
            <a:ext cx="71755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3300"/>
              </a:buClr>
            </a:pPr>
            <a:r>
              <a:rPr lang="en-NZ" sz="2800">
                <a:solidFill>
                  <a:schemeClr val="tx2"/>
                </a:solidFill>
              </a:rPr>
              <a:t>=</a:t>
            </a:r>
          </a:p>
          <a:p>
            <a:pPr algn="ctr" eaLnBrk="1" hangingPunct="1">
              <a:spcBef>
                <a:spcPct val="20000"/>
              </a:spcBef>
              <a:buClr>
                <a:srgbClr val="CC3300"/>
              </a:buClr>
            </a:pPr>
            <a:endParaRPr lang="en-NZ" sz="260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CC3300"/>
              </a:buClr>
              <a:buFontTx/>
              <a:buChar char="•"/>
            </a:pPr>
            <a:endParaRPr lang="en-NZ" sz="260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CC3300"/>
              </a:buClr>
            </a:pPr>
            <a:endParaRPr lang="en-NZ" sz="260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CC3300"/>
              </a:buClr>
              <a:buFontTx/>
              <a:buChar char="•"/>
            </a:pPr>
            <a:endParaRPr lang="en-NZ" sz="260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CC3300"/>
              </a:buClr>
              <a:buFontTx/>
              <a:buChar char="•"/>
            </a:pPr>
            <a:endParaRPr lang="en-NZ" sz="2600">
              <a:solidFill>
                <a:schemeClr val="tx2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337175" y="2182813"/>
            <a:ext cx="7175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3300"/>
              </a:buClr>
            </a:pPr>
            <a:r>
              <a:rPr lang="en-NZ" sz="2800">
                <a:solidFill>
                  <a:schemeClr val="tx2"/>
                </a:solidFill>
              </a:rPr>
              <a:t>+</a:t>
            </a:r>
          </a:p>
          <a:p>
            <a:pPr algn="ctr" eaLnBrk="1" hangingPunct="1">
              <a:spcBef>
                <a:spcPct val="20000"/>
              </a:spcBef>
              <a:buClr>
                <a:srgbClr val="CC3300"/>
              </a:buClr>
            </a:pPr>
            <a:endParaRPr lang="en-NZ" sz="260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CC3300"/>
              </a:buClr>
              <a:buFontTx/>
              <a:buChar char="•"/>
            </a:pPr>
            <a:endParaRPr lang="en-NZ" sz="260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CC3300"/>
              </a:buClr>
            </a:pPr>
            <a:endParaRPr lang="en-NZ" sz="260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CC3300"/>
              </a:buClr>
              <a:buFontTx/>
              <a:buChar char="•"/>
            </a:pPr>
            <a:endParaRPr lang="en-NZ" sz="260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CC3300"/>
              </a:buClr>
              <a:buFontTx/>
              <a:buChar char="•"/>
            </a:pPr>
            <a:endParaRPr lang="en-NZ" sz="2600">
              <a:solidFill>
                <a:schemeClr val="tx2"/>
              </a:solidFill>
            </a:endParaRPr>
          </a:p>
        </p:txBody>
      </p:sp>
      <p:sp>
        <p:nvSpPr>
          <p:cNvPr id="9" name="Right Arrow 8"/>
          <p:cNvSpPr>
            <a:spLocks noChangeArrowheads="1"/>
          </p:cNvSpPr>
          <p:nvPr/>
        </p:nvSpPr>
        <p:spPr bwMode="auto">
          <a:xfrm rot="7342313">
            <a:off x="3118644" y="3555207"/>
            <a:ext cx="660400" cy="277812"/>
          </a:xfrm>
          <a:prstGeom prst="rightArrow">
            <a:avLst>
              <a:gd name="adj1" fmla="val 50000"/>
              <a:gd name="adj2" fmla="val 5004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en-NZ"/>
          </a:p>
        </p:txBody>
      </p:sp>
      <p:sp>
        <p:nvSpPr>
          <p:cNvPr id="13" name="Right Arrow 12"/>
          <p:cNvSpPr>
            <a:spLocks noChangeArrowheads="1"/>
          </p:cNvSpPr>
          <p:nvPr/>
        </p:nvSpPr>
        <p:spPr bwMode="auto">
          <a:xfrm rot="5400000">
            <a:off x="6736557" y="3485356"/>
            <a:ext cx="660400" cy="277813"/>
          </a:xfrm>
          <a:prstGeom prst="rightArrow">
            <a:avLst>
              <a:gd name="adj1" fmla="val 50000"/>
              <a:gd name="adj2" fmla="val 5004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en-NZ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876301" y="4308475"/>
            <a:ext cx="312420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690D"/>
              </a:buClr>
              <a:buFont typeface="Wingdings" pitchFamily="2" charset="2"/>
              <a:buChar char="§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−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marL="360000" algn="ctr" eaLnBrk="1" hangingPunct="1">
              <a:spcBef>
                <a:spcPts val="0"/>
              </a:spcBef>
              <a:buFontTx/>
              <a:buNone/>
              <a:defRPr/>
            </a:pPr>
            <a:r>
              <a:rPr lang="en-NZ" sz="2600" dirty="0" smtClean="0"/>
              <a:t>Linear  relationship</a:t>
            </a:r>
          </a:p>
          <a:p>
            <a:pPr eaLnBrk="1" hangingPunct="1">
              <a:defRPr/>
            </a:pPr>
            <a:endParaRPr lang="en-NZ" sz="2600" dirty="0" smtClean="0"/>
          </a:p>
          <a:p>
            <a:pPr eaLnBrk="1" hangingPunct="1">
              <a:buFontTx/>
              <a:buNone/>
              <a:defRPr/>
            </a:pPr>
            <a:endParaRPr lang="en-NZ" sz="2600" dirty="0" smtClean="0"/>
          </a:p>
          <a:p>
            <a:pPr eaLnBrk="1" hangingPunct="1">
              <a:defRPr/>
            </a:pPr>
            <a:endParaRPr lang="en-NZ" sz="2600" dirty="0" smtClean="0"/>
          </a:p>
          <a:p>
            <a:pPr marL="0" indent="0" eaLnBrk="1" hangingPunct="1">
              <a:buFontTx/>
              <a:buNone/>
              <a:defRPr/>
            </a:pPr>
            <a:endParaRPr lang="en-NZ" sz="2600" dirty="0" smtClean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5213350" y="4321175"/>
            <a:ext cx="3595688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690D"/>
              </a:buClr>
              <a:buFont typeface="Wingdings" pitchFamily="2" charset="2"/>
              <a:buChar char="§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−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marL="360000" algn="ctr" eaLnBrk="1" hangingPunct="1">
              <a:spcBef>
                <a:spcPts val="0"/>
              </a:spcBef>
              <a:buFontTx/>
              <a:buNone/>
              <a:defRPr/>
            </a:pPr>
            <a:r>
              <a:rPr lang="en-NZ" sz="2600" dirty="0" smtClean="0"/>
              <a:t>Quadratic relationship </a:t>
            </a:r>
          </a:p>
          <a:p>
            <a:pPr eaLnBrk="1" hangingPunct="1">
              <a:defRPr/>
            </a:pPr>
            <a:endParaRPr lang="en-NZ" sz="2600" dirty="0" smtClean="0"/>
          </a:p>
          <a:p>
            <a:pPr eaLnBrk="1" hangingPunct="1">
              <a:buFontTx/>
              <a:buNone/>
              <a:defRPr/>
            </a:pPr>
            <a:endParaRPr lang="en-NZ" sz="2600" dirty="0" smtClean="0"/>
          </a:p>
          <a:p>
            <a:pPr eaLnBrk="1" hangingPunct="1">
              <a:defRPr/>
            </a:pPr>
            <a:endParaRPr lang="en-NZ" sz="2600" dirty="0" smtClean="0"/>
          </a:p>
          <a:p>
            <a:pPr marL="0" indent="0" eaLnBrk="1" hangingPunct="1">
              <a:buFontTx/>
              <a:buNone/>
              <a:defRPr/>
            </a:pPr>
            <a:endParaRPr lang="en-NZ" sz="2600" dirty="0" smtClean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369888" y="4876800"/>
            <a:ext cx="405130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690D"/>
              </a:buClr>
              <a:buFont typeface="Wingdings" pitchFamily="2" charset="2"/>
              <a:buChar char="§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−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marL="360000" algn="ctr" eaLnBrk="1" hangingPunct="1">
              <a:spcBef>
                <a:spcPts val="0"/>
              </a:spcBef>
              <a:buFontTx/>
              <a:buNone/>
              <a:defRPr/>
            </a:pPr>
            <a:r>
              <a:rPr lang="en-NZ" sz="2600" dirty="0" err="1" smtClean="0"/>
              <a:t>ie</a:t>
            </a:r>
            <a:endParaRPr lang="en-NZ" sz="2600" dirty="0" smtClean="0"/>
          </a:p>
          <a:p>
            <a:pPr marL="360000" algn="ctr" eaLnBrk="1" hangingPunct="1">
              <a:spcBef>
                <a:spcPts val="600"/>
              </a:spcBef>
              <a:buFontTx/>
              <a:buNone/>
              <a:defRPr/>
            </a:pPr>
            <a:r>
              <a:rPr lang="en-NZ" sz="2800" b="1" i="1" dirty="0" smtClean="0">
                <a:solidFill>
                  <a:schemeClr val="tx1"/>
                </a:solidFill>
                <a:latin typeface="Arial Narrow" pitchFamily="34" charset="0"/>
              </a:rPr>
              <a:t>2 x speed  =  2 x distance  </a:t>
            </a:r>
          </a:p>
          <a:p>
            <a:pPr eaLnBrk="1" hangingPunct="1">
              <a:defRPr/>
            </a:pPr>
            <a:endParaRPr lang="en-NZ" sz="2600" dirty="0" smtClean="0"/>
          </a:p>
          <a:p>
            <a:pPr eaLnBrk="1" hangingPunct="1">
              <a:buFontTx/>
              <a:buNone/>
              <a:defRPr/>
            </a:pPr>
            <a:endParaRPr lang="en-NZ" sz="2600" dirty="0" smtClean="0"/>
          </a:p>
          <a:p>
            <a:pPr eaLnBrk="1" hangingPunct="1">
              <a:defRPr/>
            </a:pPr>
            <a:endParaRPr lang="en-NZ" sz="2600" dirty="0" smtClean="0"/>
          </a:p>
          <a:p>
            <a:pPr marL="0" indent="0" eaLnBrk="1" hangingPunct="1">
              <a:buFontTx/>
              <a:buNone/>
              <a:defRPr/>
            </a:pPr>
            <a:endParaRPr lang="en-NZ" sz="2600" dirty="0" smtClean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946650" y="4886325"/>
            <a:ext cx="405130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690D"/>
              </a:buClr>
              <a:buFont typeface="Wingdings" pitchFamily="2" charset="2"/>
              <a:buChar char="§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−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marL="360000" algn="ctr" eaLnBrk="1" hangingPunct="1">
              <a:spcBef>
                <a:spcPts val="0"/>
              </a:spcBef>
              <a:buFontTx/>
              <a:buNone/>
              <a:defRPr/>
            </a:pPr>
            <a:r>
              <a:rPr lang="en-NZ" sz="2600" dirty="0" err="1" smtClean="0"/>
              <a:t>ie</a:t>
            </a:r>
            <a:endParaRPr lang="en-NZ" sz="2600" dirty="0" smtClean="0"/>
          </a:p>
          <a:p>
            <a:pPr marL="360000" algn="ctr" eaLnBrk="1" hangingPunct="1">
              <a:spcBef>
                <a:spcPts val="600"/>
              </a:spcBef>
              <a:buFontTx/>
              <a:buNone/>
              <a:defRPr/>
            </a:pPr>
            <a:r>
              <a:rPr lang="en-NZ" sz="2800" b="1" i="1" dirty="0" smtClean="0">
                <a:solidFill>
                  <a:schemeClr val="tx1"/>
                </a:solidFill>
                <a:latin typeface="Arial Narrow" pitchFamily="34" charset="0"/>
              </a:rPr>
              <a:t>2 x speed  =  4 x distance  </a:t>
            </a:r>
          </a:p>
          <a:p>
            <a:pPr eaLnBrk="1" hangingPunct="1">
              <a:defRPr/>
            </a:pPr>
            <a:endParaRPr lang="en-NZ" sz="2600" dirty="0" smtClean="0"/>
          </a:p>
          <a:p>
            <a:pPr eaLnBrk="1" hangingPunct="1">
              <a:buFontTx/>
              <a:buNone/>
              <a:defRPr/>
            </a:pPr>
            <a:endParaRPr lang="en-NZ" sz="2600" dirty="0" smtClean="0"/>
          </a:p>
          <a:p>
            <a:pPr eaLnBrk="1" hangingPunct="1">
              <a:defRPr/>
            </a:pPr>
            <a:endParaRPr lang="en-NZ" sz="2600" dirty="0" smtClean="0"/>
          </a:p>
          <a:p>
            <a:pPr marL="0" indent="0" eaLnBrk="1" hangingPunct="1">
              <a:buFontTx/>
              <a:buNone/>
              <a:defRPr/>
            </a:pPr>
            <a:endParaRPr lang="en-NZ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  <p:bldP spid="5" grpId="0" animBg="1"/>
      <p:bldP spid="6" grpId="0" animBg="1"/>
      <p:bldP spid="7" grpId="0" build="p"/>
      <p:bldP spid="8" grpId="0" build="p"/>
      <p:bldP spid="9" grpId="0" animBg="1"/>
      <p:bldP spid="13" grpId="0" animBg="1"/>
      <p:bldP spid="14" grpId="0" build="p"/>
      <p:bldP spid="15" grpId="0" build="p"/>
      <p:bldP spid="16" grpId="0" build="p"/>
      <p:bldP spid="1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857250" y="588963"/>
            <a:ext cx="7615238" cy="1001712"/>
          </a:xfrm>
        </p:spPr>
        <p:txBody>
          <a:bodyPr/>
          <a:lstStyle/>
          <a:p>
            <a:pPr algn="ctr" eaLnBrk="1" hangingPunct="1"/>
            <a:r>
              <a:rPr lang="en-NZ" smtClean="0"/>
              <a:t>The Context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49238" y="1773238"/>
            <a:ext cx="2125662" cy="1455737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NZ" sz="2600" smtClean="0"/>
              <a:t>Total</a:t>
            </a:r>
          </a:p>
          <a:p>
            <a:pPr algn="ctr" eaLnBrk="1" hangingPunct="1">
              <a:spcBef>
                <a:spcPts val="300"/>
              </a:spcBef>
              <a:buFontTx/>
              <a:buNone/>
            </a:pPr>
            <a:r>
              <a:rPr lang="en-NZ" sz="2600" smtClean="0"/>
              <a:t>Stopping</a:t>
            </a:r>
          </a:p>
          <a:p>
            <a:pPr algn="ctr" eaLnBrk="1" hangingPunct="1">
              <a:spcBef>
                <a:spcPts val="300"/>
              </a:spcBef>
              <a:buFontTx/>
              <a:buNone/>
            </a:pPr>
            <a:r>
              <a:rPr lang="en-NZ" sz="2600" smtClean="0"/>
              <a:t>distance</a:t>
            </a:r>
          </a:p>
          <a:p>
            <a:pPr algn="ctr" eaLnBrk="1" hangingPunct="1">
              <a:buFontTx/>
              <a:buNone/>
            </a:pPr>
            <a:endParaRPr lang="en-NZ" sz="2600" smtClean="0"/>
          </a:p>
          <a:p>
            <a:pPr eaLnBrk="1" hangingPunct="1"/>
            <a:endParaRPr lang="en-NZ" sz="2600" smtClean="0"/>
          </a:p>
          <a:p>
            <a:pPr eaLnBrk="1" hangingPunct="1">
              <a:buFontTx/>
              <a:buNone/>
            </a:pPr>
            <a:endParaRPr lang="en-NZ" sz="2600" smtClean="0"/>
          </a:p>
          <a:p>
            <a:pPr eaLnBrk="1" hangingPunct="1"/>
            <a:endParaRPr lang="en-NZ" sz="2600" smtClean="0"/>
          </a:p>
          <a:p>
            <a:pPr eaLnBrk="1" hangingPunct="1"/>
            <a:endParaRPr lang="en-NZ" sz="260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228975" y="2014538"/>
            <a:ext cx="2014538" cy="104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690D"/>
              </a:buClr>
              <a:buFont typeface="Wingdings" pitchFamily="2" charset="2"/>
              <a:buChar char="§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−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marL="360000" algn="ctr" eaLnBrk="1" hangingPunct="1">
              <a:spcBef>
                <a:spcPts val="0"/>
              </a:spcBef>
              <a:buFontTx/>
              <a:buNone/>
              <a:defRPr/>
            </a:pPr>
            <a:r>
              <a:rPr lang="en-NZ" sz="2600" dirty="0" smtClean="0"/>
              <a:t>Reaction</a:t>
            </a:r>
          </a:p>
          <a:p>
            <a:pPr algn="ctr" eaLnBrk="1" hangingPunct="1">
              <a:spcBef>
                <a:spcPts val="300"/>
              </a:spcBef>
              <a:buFontTx/>
              <a:buNone/>
              <a:defRPr/>
            </a:pPr>
            <a:r>
              <a:rPr lang="en-NZ" sz="2600" dirty="0" smtClean="0"/>
              <a:t>distance</a:t>
            </a:r>
          </a:p>
          <a:p>
            <a:pPr eaLnBrk="1" hangingPunct="1">
              <a:defRPr/>
            </a:pPr>
            <a:endParaRPr lang="en-NZ" sz="2600" dirty="0" smtClean="0"/>
          </a:p>
          <a:p>
            <a:pPr eaLnBrk="1" hangingPunct="1">
              <a:buFontTx/>
              <a:buNone/>
              <a:defRPr/>
            </a:pPr>
            <a:endParaRPr lang="en-NZ" sz="2600" dirty="0" smtClean="0"/>
          </a:p>
          <a:p>
            <a:pPr eaLnBrk="1" hangingPunct="1">
              <a:defRPr/>
            </a:pPr>
            <a:endParaRPr lang="en-NZ" sz="2600" dirty="0" smtClean="0"/>
          </a:p>
          <a:p>
            <a:pPr marL="0" indent="0" eaLnBrk="1" hangingPunct="1">
              <a:buFontTx/>
              <a:buNone/>
              <a:defRPr/>
            </a:pPr>
            <a:endParaRPr lang="en-NZ" sz="26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180138" y="2017713"/>
            <a:ext cx="2025650" cy="10382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3300"/>
              </a:buClr>
            </a:pPr>
            <a:r>
              <a:rPr lang="en-NZ" sz="2600">
                <a:solidFill>
                  <a:schemeClr val="tx2"/>
                </a:solidFill>
              </a:rPr>
              <a:t>Braking</a:t>
            </a:r>
          </a:p>
          <a:p>
            <a:pPr algn="ctr" eaLnBrk="1" hangingPunct="1">
              <a:spcBef>
                <a:spcPts val="300"/>
              </a:spcBef>
              <a:buClr>
                <a:srgbClr val="CC3300"/>
              </a:buClr>
            </a:pPr>
            <a:r>
              <a:rPr lang="en-NZ" sz="2600">
                <a:solidFill>
                  <a:schemeClr val="tx2"/>
                </a:solidFill>
              </a:rPr>
              <a:t>distance</a:t>
            </a:r>
          </a:p>
          <a:p>
            <a:pPr eaLnBrk="1" hangingPunct="1">
              <a:spcBef>
                <a:spcPct val="20000"/>
              </a:spcBef>
              <a:buClr>
                <a:srgbClr val="CC3300"/>
              </a:buClr>
              <a:buFontTx/>
              <a:buChar char="•"/>
            </a:pPr>
            <a:endParaRPr lang="en-NZ" sz="260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CC3300"/>
              </a:buClr>
            </a:pPr>
            <a:endParaRPr lang="en-NZ" sz="260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CC3300"/>
              </a:buClr>
              <a:buFontTx/>
              <a:buChar char="•"/>
            </a:pPr>
            <a:endParaRPr lang="en-NZ" sz="260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CC3300"/>
              </a:buClr>
              <a:buFontTx/>
              <a:buChar char="•"/>
            </a:pPr>
            <a:endParaRPr lang="en-NZ" sz="2600">
              <a:solidFill>
                <a:schemeClr val="tx2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432050" y="2190750"/>
            <a:ext cx="71755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3300"/>
              </a:buClr>
            </a:pPr>
            <a:r>
              <a:rPr lang="en-NZ" sz="2800">
                <a:solidFill>
                  <a:schemeClr val="tx2"/>
                </a:solidFill>
              </a:rPr>
              <a:t>=</a:t>
            </a:r>
          </a:p>
          <a:p>
            <a:pPr algn="ctr" eaLnBrk="1" hangingPunct="1">
              <a:spcBef>
                <a:spcPct val="20000"/>
              </a:spcBef>
              <a:buClr>
                <a:srgbClr val="CC3300"/>
              </a:buClr>
            </a:pPr>
            <a:endParaRPr lang="en-NZ" sz="260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CC3300"/>
              </a:buClr>
              <a:buFontTx/>
              <a:buChar char="•"/>
            </a:pPr>
            <a:endParaRPr lang="en-NZ" sz="260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CC3300"/>
              </a:buClr>
            </a:pPr>
            <a:endParaRPr lang="en-NZ" sz="260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CC3300"/>
              </a:buClr>
              <a:buFontTx/>
              <a:buChar char="•"/>
            </a:pPr>
            <a:endParaRPr lang="en-NZ" sz="260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CC3300"/>
              </a:buClr>
              <a:buFontTx/>
              <a:buChar char="•"/>
            </a:pPr>
            <a:endParaRPr lang="en-NZ" sz="2600">
              <a:solidFill>
                <a:schemeClr val="tx2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337175" y="2182813"/>
            <a:ext cx="7175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3300"/>
              </a:buClr>
            </a:pPr>
            <a:r>
              <a:rPr lang="en-NZ" sz="2800">
                <a:solidFill>
                  <a:schemeClr val="tx2"/>
                </a:solidFill>
              </a:rPr>
              <a:t>+</a:t>
            </a:r>
          </a:p>
          <a:p>
            <a:pPr algn="ctr" eaLnBrk="1" hangingPunct="1">
              <a:spcBef>
                <a:spcPct val="20000"/>
              </a:spcBef>
              <a:buClr>
                <a:srgbClr val="CC3300"/>
              </a:buClr>
            </a:pPr>
            <a:endParaRPr lang="en-NZ" sz="260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CC3300"/>
              </a:buClr>
              <a:buFontTx/>
              <a:buChar char="•"/>
            </a:pPr>
            <a:endParaRPr lang="en-NZ" sz="260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CC3300"/>
              </a:buClr>
            </a:pPr>
            <a:endParaRPr lang="en-NZ" sz="260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CC3300"/>
              </a:buClr>
              <a:buFontTx/>
              <a:buChar char="•"/>
            </a:pPr>
            <a:endParaRPr lang="en-NZ" sz="260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CC3300"/>
              </a:buClr>
              <a:buFontTx/>
              <a:buChar char="•"/>
            </a:pPr>
            <a:endParaRPr lang="en-NZ" sz="2600">
              <a:solidFill>
                <a:schemeClr val="tx2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1493838" y="3743325"/>
            <a:ext cx="60991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690D"/>
              </a:buClr>
              <a:buFont typeface="Wingdings" pitchFamily="2" charset="2"/>
              <a:buChar char="§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−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marL="360000" algn="ctr" eaLnBrk="1" hangingPunct="1">
              <a:spcBef>
                <a:spcPts val="0"/>
              </a:spcBef>
              <a:buFontTx/>
              <a:buNone/>
              <a:defRPr/>
            </a:pPr>
            <a:r>
              <a:rPr lang="en-NZ" sz="2400" i="1" dirty="0" smtClean="0"/>
              <a:t>This context is rich with a number of further factors that need to be appreciated and considered for their potential influence on stopping distances </a:t>
            </a:r>
          </a:p>
          <a:p>
            <a:pPr eaLnBrk="1" hangingPunct="1">
              <a:defRPr/>
            </a:pPr>
            <a:endParaRPr lang="en-NZ" sz="2600" dirty="0" smtClean="0"/>
          </a:p>
          <a:p>
            <a:pPr eaLnBrk="1" hangingPunct="1">
              <a:buFontTx/>
              <a:buNone/>
              <a:defRPr/>
            </a:pPr>
            <a:endParaRPr lang="en-NZ" sz="2600" dirty="0" smtClean="0"/>
          </a:p>
          <a:p>
            <a:pPr eaLnBrk="1" hangingPunct="1">
              <a:defRPr/>
            </a:pPr>
            <a:endParaRPr lang="en-NZ" sz="2600" dirty="0" smtClean="0"/>
          </a:p>
          <a:p>
            <a:pPr marL="0" indent="0" eaLnBrk="1" hangingPunct="1">
              <a:buFontTx/>
              <a:buNone/>
              <a:defRPr/>
            </a:pPr>
            <a:endParaRPr lang="en-NZ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  <p:bldP spid="5" grpId="0" animBg="1"/>
      <p:bldP spid="6" grpId="0" animBg="1"/>
      <p:bldP spid="7" grpId="0" build="p"/>
      <p:bldP spid="8" grpId="0" build="p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857250" y="588963"/>
            <a:ext cx="7615238" cy="1001712"/>
          </a:xfrm>
        </p:spPr>
        <p:txBody>
          <a:bodyPr/>
          <a:lstStyle/>
          <a:p>
            <a:pPr algn="ctr" eaLnBrk="1" hangingPunct="1"/>
            <a:r>
              <a:rPr lang="en-NZ" smtClean="0"/>
              <a:t>The Context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49238" y="1773238"/>
            <a:ext cx="2125662" cy="1455737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NZ" sz="2600" smtClean="0"/>
              <a:t>Total</a:t>
            </a:r>
          </a:p>
          <a:p>
            <a:pPr algn="ctr" eaLnBrk="1" hangingPunct="1">
              <a:spcBef>
                <a:spcPts val="300"/>
              </a:spcBef>
              <a:buFontTx/>
              <a:buNone/>
            </a:pPr>
            <a:r>
              <a:rPr lang="en-NZ" sz="2600" smtClean="0"/>
              <a:t>Stopping</a:t>
            </a:r>
          </a:p>
          <a:p>
            <a:pPr algn="ctr" eaLnBrk="1" hangingPunct="1">
              <a:spcBef>
                <a:spcPts val="300"/>
              </a:spcBef>
              <a:buFontTx/>
              <a:buNone/>
            </a:pPr>
            <a:r>
              <a:rPr lang="en-NZ" sz="2600" smtClean="0"/>
              <a:t>distance</a:t>
            </a:r>
          </a:p>
          <a:p>
            <a:pPr algn="ctr" eaLnBrk="1" hangingPunct="1">
              <a:buFontTx/>
              <a:buNone/>
            </a:pPr>
            <a:endParaRPr lang="en-NZ" sz="2600" smtClean="0"/>
          </a:p>
          <a:p>
            <a:pPr eaLnBrk="1" hangingPunct="1"/>
            <a:endParaRPr lang="en-NZ" sz="2600" smtClean="0"/>
          </a:p>
          <a:p>
            <a:pPr eaLnBrk="1" hangingPunct="1">
              <a:buFontTx/>
              <a:buNone/>
            </a:pPr>
            <a:endParaRPr lang="en-NZ" sz="2600" smtClean="0"/>
          </a:p>
          <a:p>
            <a:pPr eaLnBrk="1" hangingPunct="1"/>
            <a:endParaRPr lang="en-NZ" sz="2600" smtClean="0"/>
          </a:p>
          <a:p>
            <a:pPr eaLnBrk="1" hangingPunct="1"/>
            <a:endParaRPr lang="en-NZ" sz="260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228975" y="2014538"/>
            <a:ext cx="2014538" cy="104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690D"/>
              </a:buClr>
              <a:buFont typeface="Wingdings" pitchFamily="2" charset="2"/>
              <a:buChar char="§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−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marL="360000" algn="ctr" eaLnBrk="1" hangingPunct="1">
              <a:spcBef>
                <a:spcPts val="0"/>
              </a:spcBef>
              <a:buFontTx/>
              <a:buNone/>
              <a:defRPr/>
            </a:pPr>
            <a:r>
              <a:rPr lang="en-NZ" sz="2600" dirty="0" smtClean="0"/>
              <a:t>Reaction</a:t>
            </a:r>
          </a:p>
          <a:p>
            <a:pPr algn="ctr" eaLnBrk="1" hangingPunct="1">
              <a:spcBef>
                <a:spcPts val="300"/>
              </a:spcBef>
              <a:buFontTx/>
              <a:buNone/>
              <a:defRPr/>
            </a:pPr>
            <a:r>
              <a:rPr lang="en-NZ" sz="2600" dirty="0" smtClean="0"/>
              <a:t>distance</a:t>
            </a:r>
          </a:p>
          <a:p>
            <a:pPr eaLnBrk="1" hangingPunct="1">
              <a:defRPr/>
            </a:pPr>
            <a:endParaRPr lang="en-NZ" sz="2600" dirty="0" smtClean="0"/>
          </a:p>
          <a:p>
            <a:pPr eaLnBrk="1" hangingPunct="1">
              <a:buFontTx/>
              <a:buNone/>
              <a:defRPr/>
            </a:pPr>
            <a:endParaRPr lang="en-NZ" sz="2600" dirty="0" smtClean="0"/>
          </a:p>
          <a:p>
            <a:pPr eaLnBrk="1" hangingPunct="1">
              <a:defRPr/>
            </a:pPr>
            <a:endParaRPr lang="en-NZ" sz="2600" dirty="0" smtClean="0"/>
          </a:p>
          <a:p>
            <a:pPr marL="0" indent="0" eaLnBrk="1" hangingPunct="1">
              <a:buFontTx/>
              <a:buNone/>
              <a:defRPr/>
            </a:pPr>
            <a:endParaRPr lang="en-NZ" sz="26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180138" y="2017713"/>
            <a:ext cx="2025650" cy="10382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3300"/>
              </a:buClr>
            </a:pPr>
            <a:r>
              <a:rPr lang="en-NZ" sz="2600">
                <a:solidFill>
                  <a:schemeClr val="tx2"/>
                </a:solidFill>
              </a:rPr>
              <a:t>Braking</a:t>
            </a:r>
          </a:p>
          <a:p>
            <a:pPr algn="ctr" eaLnBrk="1" hangingPunct="1">
              <a:spcBef>
                <a:spcPts val="300"/>
              </a:spcBef>
              <a:buClr>
                <a:srgbClr val="CC3300"/>
              </a:buClr>
            </a:pPr>
            <a:r>
              <a:rPr lang="en-NZ" sz="2600">
                <a:solidFill>
                  <a:schemeClr val="tx2"/>
                </a:solidFill>
              </a:rPr>
              <a:t>distance</a:t>
            </a:r>
          </a:p>
          <a:p>
            <a:pPr eaLnBrk="1" hangingPunct="1">
              <a:spcBef>
                <a:spcPct val="20000"/>
              </a:spcBef>
              <a:buClr>
                <a:srgbClr val="CC3300"/>
              </a:buClr>
              <a:buFontTx/>
              <a:buChar char="•"/>
            </a:pPr>
            <a:endParaRPr lang="en-NZ" sz="260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CC3300"/>
              </a:buClr>
            </a:pPr>
            <a:endParaRPr lang="en-NZ" sz="260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CC3300"/>
              </a:buClr>
              <a:buFontTx/>
              <a:buChar char="•"/>
            </a:pPr>
            <a:endParaRPr lang="en-NZ" sz="260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CC3300"/>
              </a:buClr>
              <a:buFontTx/>
              <a:buChar char="•"/>
            </a:pPr>
            <a:endParaRPr lang="en-NZ" sz="2600">
              <a:solidFill>
                <a:schemeClr val="tx2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432050" y="2190750"/>
            <a:ext cx="71755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3300"/>
              </a:buClr>
            </a:pPr>
            <a:r>
              <a:rPr lang="en-NZ" sz="2800">
                <a:solidFill>
                  <a:schemeClr val="tx2"/>
                </a:solidFill>
              </a:rPr>
              <a:t>=</a:t>
            </a:r>
          </a:p>
          <a:p>
            <a:pPr algn="ctr" eaLnBrk="1" hangingPunct="1">
              <a:spcBef>
                <a:spcPct val="20000"/>
              </a:spcBef>
              <a:buClr>
                <a:srgbClr val="CC3300"/>
              </a:buClr>
            </a:pPr>
            <a:endParaRPr lang="en-NZ" sz="260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CC3300"/>
              </a:buClr>
              <a:buFontTx/>
              <a:buChar char="•"/>
            </a:pPr>
            <a:endParaRPr lang="en-NZ" sz="260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CC3300"/>
              </a:buClr>
            </a:pPr>
            <a:endParaRPr lang="en-NZ" sz="260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CC3300"/>
              </a:buClr>
              <a:buFontTx/>
              <a:buChar char="•"/>
            </a:pPr>
            <a:endParaRPr lang="en-NZ" sz="260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CC3300"/>
              </a:buClr>
              <a:buFontTx/>
              <a:buChar char="•"/>
            </a:pPr>
            <a:endParaRPr lang="en-NZ" sz="2600">
              <a:solidFill>
                <a:schemeClr val="tx2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337175" y="2182813"/>
            <a:ext cx="7175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3300"/>
              </a:buClr>
            </a:pPr>
            <a:r>
              <a:rPr lang="en-NZ" sz="2800">
                <a:solidFill>
                  <a:schemeClr val="tx2"/>
                </a:solidFill>
              </a:rPr>
              <a:t>+</a:t>
            </a:r>
          </a:p>
          <a:p>
            <a:pPr algn="ctr" eaLnBrk="1" hangingPunct="1">
              <a:spcBef>
                <a:spcPct val="20000"/>
              </a:spcBef>
              <a:buClr>
                <a:srgbClr val="CC3300"/>
              </a:buClr>
            </a:pPr>
            <a:endParaRPr lang="en-NZ" sz="260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CC3300"/>
              </a:buClr>
              <a:buFontTx/>
              <a:buChar char="•"/>
            </a:pPr>
            <a:endParaRPr lang="en-NZ" sz="260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CC3300"/>
              </a:buClr>
            </a:pPr>
            <a:endParaRPr lang="en-NZ" sz="260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CC3300"/>
              </a:buClr>
              <a:buFontTx/>
              <a:buChar char="•"/>
            </a:pPr>
            <a:endParaRPr lang="en-NZ" sz="260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CC3300"/>
              </a:buClr>
              <a:buFontTx/>
              <a:buChar char="•"/>
            </a:pPr>
            <a:endParaRPr lang="en-NZ" sz="260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5589" y="3970638"/>
            <a:ext cx="7702750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600" i="1" dirty="0" smtClean="0">
                <a:solidFill>
                  <a:schemeClr val="tx2"/>
                </a:solidFill>
              </a:rPr>
              <a:t>Think</a:t>
            </a:r>
            <a:r>
              <a:rPr lang="en-NZ" sz="2600" dirty="0" smtClean="0">
                <a:solidFill>
                  <a:schemeClr val="tx2"/>
                </a:solidFill>
              </a:rPr>
              <a:t>: What factors influences stopping distances?</a:t>
            </a:r>
          </a:p>
          <a:p>
            <a:endParaRPr lang="en-NZ" sz="2600" i="1" dirty="0" smtClean="0">
              <a:solidFill>
                <a:schemeClr val="tx2"/>
              </a:solidFill>
            </a:endParaRPr>
          </a:p>
          <a:p>
            <a:r>
              <a:rPr lang="en-NZ" sz="2600" i="1" dirty="0" smtClean="0">
                <a:solidFill>
                  <a:schemeClr val="tx2"/>
                </a:solidFill>
              </a:rPr>
              <a:t>Pair</a:t>
            </a:r>
            <a:r>
              <a:rPr lang="en-NZ" sz="2600" dirty="0" smtClean="0">
                <a:solidFill>
                  <a:schemeClr val="tx2"/>
                </a:solidFill>
              </a:rPr>
              <a:t>: Discuss with the person next to you</a:t>
            </a:r>
          </a:p>
          <a:p>
            <a:endParaRPr lang="en-NZ" sz="2600" i="1" dirty="0" smtClean="0">
              <a:solidFill>
                <a:schemeClr val="tx2"/>
              </a:solidFill>
            </a:endParaRPr>
          </a:p>
          <a:p>
            <a:r>
              <a:rPr lang="en-NZ" sz="2600" i="1" dirty="0" smtClean="0">
                <a:solidFill>
                  <a:schemeClr val="tx2"/>
                </a:solidFill>
              </a:rPr>
              <a:t>Share</a:t>
            </a:r>
            <a:r>
              <a:rPr lang="en-NZ" sz="2600" dirty="0" smtClean="0">
                <a:solidFill>
                  <a:schemeClr val="tx2"/>
                </a:solidFill>
              </a:rPr>
              <a:t>: Feedback to the group </a:t>
            </a:r>
            <a:endParaRPr lang="en-NZ" sz="2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2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  <p:bldP spid="5" grpId="0" animBg="1"/>
      <p:bldP spid="6" grpId="0" animBg="1"/>
      <p:bldP spid="7" grpId="0" build="p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857250" y="588963"/>
            <a:ext cx="7615238" cy="10017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NZ" smtClean="0"/>
              <a:t>Contextual  factors  of  influence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49238" y="1773238"/>
            <a:ext cx="2125662" cy="1455737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NZ" sz="2600" smtClean="0"/>
              <a:t>Total</a:t>
            </a:r>
          </a:p>
          <a:p>
            <a:pPr algn="ctr" eaLnBrk="1" hangingPunct="1">
              <a:spcBef>
                <a:spcPts val="300"/>
              </a:spcBef>
              <a:buFontTx/>
              <a:buNone/>
            </a:pPr>
            <a:r>
              <a:rPr lang="en-NZ" sz="2600" smtClean="0"/>
              <a:t>Stopping</a:t>
            </a:r>
          </a:p>
          <a:p>
            <a:pPr algn="ctr" eaLnBrk="1" hangingPunct="1">
              <a:spcBef>
                <a:spcPts val="300"/>
              </a:spcBef>
              <a:buFontTx/>
              <a:buNone/>
            </a:pPr>
            <a:r>
              <a:rPr lang="en-NZ" sz="2600" smtClean="0"/>
              <a:t>distance</a:t>
            </a:r>
          </a:p>
          <a:p>
            <a:pPr algn="ctr" eaLnBrk="1" hangingPunct="1">
              <a:buFontTx/>
              <a:buNone/>
            </a:pPr>
            <a:endParaRPr lang="en-NZ" sz="2600" smtClean="0"/>
          </a:p>
          <a:p>
            <a:pPr eaLnBrk="1" hangingPunct="1"/>
            <a:endParaRPr lang="en-NZ" sz="2600" smtClean="0"/>
          </a:p>
          <a:p>
            <a:pPr eaLnBrk="1" hangingPunct="1">
              <a:buFontTx/>
              <a:buNone/>
            </a:pPr>
            <a:endParaRPr lang="en-NZ" sz="2600" smtClean="0"/>
          </a:p>
          <a:p>
            <a:pPr eaLnBrk="1" hangingPunct="1"/>
            <a:endParaRPr lang="en-NZ" sz="2600" smtClean="0"/>
          </a:p>
          <a:p>
            <a:pPr eaLnBrk="1" hangingPunct="1"/>
            <a:endParaRPr lang="en-NZ" sz="260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228975" y="2014538"/>
            <a:ext cx="2014538" cy="104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690D"/>
              </a:buClr>
              <a:buFont typeface="Wingdings" pitchFamily="2" charset="2"/>
              <a:buChar char="§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−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marL="360000" algn="ctr" eaLnBrk="1" hangingPunct="1">
              <a:spcBef>
                <a:spcPts val="0"/>
              </a:spcBef>
              <a:buFontTx/>
              <a:buNone/>
              <a:defRPr/>
            </a:pPr>
            <a:r>
              <a:rPr lang="en-NZ" sz="2600" dirty="0" smtClean="0"/>
              <a:t>Reaction</a:t>
            </a:r>
          </a:p>
          <a:p>
            <a:pPr algn="ctr" eaLnBrk="1" hangingPunct="1">
              <a:spcBef>
                <a:spcPts val="300"/>
              </a:spcBef>
              <a:buFontTx/>
              <a:buNone/>
              <a:defRPr/>
            </a:pPr>
            <a:r>
              <a:rPr lang="en-NZ" sz="2600" dirty="0" smtClean="0"/>
              <a:t>distance</a:t>
            </a:r>
          </a:p>
          <a:p>
            <a:pPr eaLnBrk="1" hangingPunct="1">
              <a:defRPr/>
            </a:pPr>
            <a:endParaRPr lang="en-NZ" sz="2600" dirty="0" smtClean="0"/>
          </a:p>
          <a:p>
            <a:pPr eaLnBrk="1" hangingPunct="1">
              <a:buFontTx/>
              <a:buNone/>
              <a:defRPr/>
            </a:pPr>
            <a:endParaRPr lang="en-NZ" sz="2600" dirty="0" smtClean="0"/>
          </a:p>
          <a:p>
            <a:pPr eaLnBrk="1" hangingPunct="1">
              <a:defRPr/>
            </a:pPr>
            <a:endParaRPr lang="en-NZ" sz="2600" dirty="0" smtClean="0"/>
          </a:p>
          <a:p>
            <a:pPr marL="0" indent="0" eaLnBrk="1" hangingPunct="1">
              <a:buFontTx/>
              <a:buNone/>
              <a:defRPr/>
            </a:pPr>
            <a:endParaRPr lang="en-NZ" sz="26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180138" y="2017713"/>
            <a:ext cx="2025650" cy="10382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3300"/>
              </a:buClr>
            </a:pPr>
            <a:r>
              <a:rPr lang="en-NZ" sz="2600">
                <a:solidFill>
                  <a:schemeClr val="tx2"/>
                </a:solidFill>
              </a:rPr>
              <a:t>Braking</a:t>
            </a:r>
          </a:p>
          <a:p>
            <a:pPr algn="ctr" eaLnBrk="1" hangingPunct="1">
              <a:spcBef>
                <a:spcPts val="300"/>
              </a:spcBef>
              <a:buClr>
                <a:srgbClr val="CC3300"/>
              </a:buClr>
            </a:pPr>
            <a:r>
              <a:rPr lang="en-NZ" sz="2600">
                <a:solidFill>
                  <a:schemeClr val="tx2"/>
                </a:solidFill>
              </a:rPr>
              <a:t>distance</a:t>
            </a:r>
          </a:p>
          <a:p>
            <a:pPr eaLnBrk="1" hangingPunct="1">
              <a:spcBef>
                <a:spcPct val="20000"/>
              </a:spcBef>
              <a:buClr>
                <a:srgbClr val="CC3300"/>
              </a:buClr>
              <a:buFontTx/>
              <a:buChar char="•"/>
            </a:pPr>
            <a:endParaRPr lang="en-NZ" sz="260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CC3300"/>
              </a:buClr>
            </a:pPr>
            <a:endParaRPr lang="en-NZ" sz="260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CC3300"/>
              </a:buClr>
              <a:buFontTx/>
              <a:buChar char="•"/>
            </a:pPr>
            <a:endParaRPr lang="en-NZ" sz="260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CC3300"/>
              </a:buClr>
              <a:buFontTx/>
              <a:buChar char="•"/>
            </a:pPr>
            <a:endParaRPr lang="en-NZ" sz="2600">
              <a:solidFill>
                <a:schemeClr val="tx2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432050" y="2190750"/>
            <a:ext cx="71755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3300"/>
              </a:buClr>
            </a:pPr>
            <a:r>
              <a:rPr lang="en-NZ" sz="2800">
                <a:solidFill>
                  <a:schemeClr val="tx2"/>
                </a:solidFill>
              </a:rPr>
              <a:t>=</a:t>
            </a:r>
          </a:p>
          <a:p>
            <a:pPr algn="ctr" eaLnBrk="1" hangingPunct="1">
              <a:spcBef>
                <a:spcPct val="20000"/>
              </a:spcBef>
              <a:buClr>
                <a:srgbClr val="CC3300"/>
              </a:buClr>
            </a:pPr>
            <a:endParaRPr lang="en-NZ" sz="260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CC3300"/>
              </a:buClr>
              <a:buFontTx/>
              <a:buChar char="•"/>
            </a:pPr>
            <a:endParaRPr lang="en-NZ" sz="260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CC3300"/>
              </a:buClr>
            </a:pPr>
            <a:endParaRPr lang="en-NZ" sz="260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CC3300"/>
              </a:buClr>
              <a:buFontTx/>
              <a:buChar char="•"/>
            </a:pPr>
            <a:endParaRPr lang="en-NZ" sz="260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CC3300"/>
              </a:buClr>
              <a:buFontTx/>
              <a:buChar char="•"/>
            </a:pPr>
            <a:endParaRPr lang="en-NZ" sz="2600">
              <a:solidFill>
                <a:schemeClr val="tx2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337175" y="2182813"/>
            <a:ext cx="7175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3300"/>
              </a:buClr>
            </a:pPr>
            <a:r>
              <a:rPr lang="en-NZ" sz="2800">
                <a:solidFill>
                  <a:schemeClr val="tx2"/>
                </a:solidFill>
              </a:rPr>
              <a:t>+</a:t>
            </a:r>
          </a:p>
          <a:p>
            <a:pPr algn="ctr" eaLnBrk="1" hangingPunct="1">
              <a:spcBef>
                <a:spcPct val="20000"/>
              </a:spcBef>
              <a:buClr>
                <a:srgbClr val="CC3300"/>
              </a:buClr>
            </a:pPr>
            <a:endParaRPr lang="en-NZ" sz="260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CC3300"/>
              </a:buClr>
              <a:buFontTx/>
              <a:buChar char="•"/>
            </a:pPr>
            <a:endParaRPr lang="en-NZ" sz="260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CC3300"/>
              </a:buClr>
            </a:pPr>
            <a:endParaRPr lang="en-NZ" sz="260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CC3300"/>
              </a:buClr>
              <a:buFontTx/>
              <a:buChar char="•"/>
            </a:pPr>
            <a:endParaRPr lang="en-NZ" sz="260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CC3300"/>
              </a:buClr>
              <a:buFontTx/>
              <a:buChar char="•"/>
            </a:pPr>
            <a:endParaRPr lang="en-NZ" sz="2600">
              <a:solidFill>
                <a:schemeClr val="tx2"/>
              </a:solidFill>
            </a:endParaRPr>
          </a:p>
        </p:txBody>
      </p:sp>
      <p:sp>
        <p:nvSpPr>
          <p:cNvPr id="9" name="Right Arrow 8"/>
          <p:cNvSpPr>
            <a:spLocks noChangeArrowheads="1"/>
          </p:cNvSpPr>
          <p:nvPr/>
        </p:nvSpPr>
        <p:spPr bwMode="auto">
          <a:xfrm rot="8407505">
            <a:off x="2282825" y="3414713"/>
            <a:ext cx="660400" cy="277812"/>
          </a:xfrm>
          <a:prstGeom prst="rightArrow">
            <a:avLst>
              <a:gd name="adj1" fmla="val 50000"/>
              <a:gd name="adj2" fmla="val 5004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en-NZ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63550" y="4040188"/>
            <a:ext cx="2765425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690D"/>
              </a:buClr>
              <a:buFont typeface="Wingdings" pitchFamily="2" charset="2"/>
              <a:buChar char="§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−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marL="360000" eaLnBrk="1" hangingPunct="1">
              <a:spcBef>
                <a:spcPts val="0"/>
              </a:spcBef>
              <a:buFontTx/>
              <a:buNone/>
              <a:defRPr/>
            </a:pPr>
            <a:r>
              <a:rPr lang="en-NZ" sz="2400" dirty="0" smtClean="0"/>
              <a:t>Speed of car</a:t>
            </a:r>
          </a:p>
          <a:p>
            <a:pPr eaLnBrk="1" hangingPunct="1">
              <a:defRPr/>
            </a:pPr>
            <a:endParaRPr lang="en-NZ" sz="2600" dirty="0" smtClean="0"/>
          </a:p>
          <a:p>
            <a:pPr eaLnBrk="1" hangingPunct="1">
              <a:buFontTx/>
              <a:buNone/>
              <a:defRPr/>
            </a:pPr>
            <a:endParaRPr lang="en-NZ" sz="2600" dirty="0" smtClean="0"/>
          </a:p>
          <a:p>
            <a:pPr eaLnBrk="1" hangingPunct="1">
              <a:defRPr/>
            </a:pPr>
            <a:endParaRPr lang="en-NZ" sz="2600" dirty="0" smtClean="0"/>
          </a:p>
          <a:p>
            <a:pPr marL="0" indent="0" eaLnBrk="1" hangingPunct="1">
              <a:buFontTx/>
              <a:buNone/>
              <a:defRPr/>
            </a:pPr>
            <a:endParaRPr lang="en-NZ" sz="2600" dirty="0" smtClean="0"/>
          </a:p>
        </p:txBody>
      </p:sp>
      <p:sp>
        <p:nvSpPr>
          <p:cNvPr id="11" name="Right Arrow 10"/>
          <p:cNvSpPr>
            <a:spLocks noChangeArrowheads="1"/>
          </p:cNvSpPr>
          <p:nvPr/>
        </p:nvSpPr>
        <p:spPr bwMode="auto">
          <a:xfrm rot="5400000">
            <a:off x="3959226" y="3436937"/>
            <a:ext cx="658812" cy="277813"/>
          </a:xfrm>
          <a:prstGeom prst="rightArrow">
            <a:avLst>
              <a:gd name="adj1" fmla="val 50000"/>
              <a:gd name="adj2" fmla="val 4992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en-NZ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208338" y="4067175"/>
            <a:ext cx="2827337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690D"/>
              </a:buClr>
              <a:buFont typeface="Wingdings" pitchFamily="2" charset="2"/>
              <a:buChar char="§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−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marL="360000" eaLnBrk="1" hangingPunct="1">
              <a:spcBef>
                <a:spcPts val="0"/>
              </a:spcBef>
              <a:spcAft>
                <a:spcPts val="300"/>
              </a:spcAft>
              <a:buFontTx/>
              <a:buNone/>
              <a:defRPr/>
            </a:pPr>
            <a:r>
              <a:rPr lang="en-NZ" sz="2400" dirty="0" smtClean="0"/>
              <a:t>Attention</a:t>
            </a:r>
            <a:endParaRPr lang="en-NZ" sz="2600" dirty="0" smtClean="0"/>
          </a:p>
          <a:p>
            <a:pPr eaLnBrk="1" hangingPunct="1">
              <a:buFontTx/>
              <a:buNone/>
              <a:defRPr/>
            </a:pPr>
            <a:endParaRPr lang="en-NZ" sz="2600" dirty="0" smtClean="0"/>
          </a:p>
          <a:p>
            <a:pPr eaLnBrk="1" hangingPunct="1">
              <a:defRPr/>
            </a:pPr>
            <a:endParaRPr lang="en-NZ" sz="2600" dirty="0" smtClean="0"/>
          </a:p>
          <a:p>
            <a:pPr marL="0" indent="0" eaLnBrk="1" hangingPunct="1">
              <a:buFontTx/>
              <a:buNone/>
              <a:defRPr/>
            </a:pPr>
            <a:endParaRPr lang="en-NZ" sz="2600" dirty="0" smtClean="0"/>
          </a:p>
        </p:txBody>
      </p:sp>
      <p:sp>
        <p:nvSpPr>
          <p:cNvPr id="13" name="Right Arrow 12"/>
          <p:cNvSpPr>
            <a:spLocks noChangeArrowheads="1"/>
          </p:cNvSpPr>
          <p:nvPr/>
        </p:nvSpPr>
        <p:spPr bwMode="auto">
          <a:xfrm rot="2540795">
            <a:off x="5468938" y="3432175"/>
            <a:ext cx="660400" cy="277813"/>
          </a:xfrm>
          <a:prstGeom prst="rightArrow">
            <a:avLst>
              <a:gd name="adj1" fmla="val 50000"/>
              <a:gd name="adj2" fmla="val 5004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en-NZ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5988050" y="4067175"/>
            <a:ext cx="2767013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690D"/>
              </a:buClr>
              <a:buFont typeface="Wingdings" pitchFamily="2" charset="2"/>
              <a:buChar char="§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−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marL="360000" eaLnBrk="1" hangingPunct="1">
              <a:spcBef>
                <a:spcPts val="0"/>
              </a:spcBef>
              <a:spcAft>
                <a:spcPts val="300"/>
              </a:spcAft>
              <a:buFontTx/>
              <a:buNone/>
              <a:defRPr/>
            </a:pPr>
            <a:r>
              <a:rPr lang="en-NZ" sz="2400" dirty="0" smtClean="0"/>
              <a:t>Motor skills</a:t>
            </a:r>
          </a:p>
          <a:p>
            <a:pPr marL="360000" eaLnBrk="1" hangingPunct="1">
              <a:spcBef>
                <a:spcPts val="0"/>
              </a:spcBef>
              <a:buFontTx/>
              <a:buNone/>
              <a:defRPr/>
            </a:pPr>
            <a:r>
              <a:rPr lang="en-NZ" sz="2400" dirty="0"/>
              <a:t>	</a:t>
            </a:r>
            <a:r>
              <a:rPr lang="en-NZ" sz="2400" i="1" dirty="0" err="1" smtClean="0"/>
              <a:t>ie</a:t>
            </a:r>
            <a:r>
              <a:rPr lang="en-NZ" sz="2400" i="1" dirty="0" smtClean="0"/>
              <a:t> speed of foot to brake</a:t>
            </a:r>
          </a:p>
          <a:p>
            <a:pPr eaLnBrk="1" hangingPunct="1">
              <a:defRPr/>
            </a:pPr>
            <a:endParaRPr lang="en-NZ" sz="2600" dirty="0" smtClean="0"/>
          </a:p>
          <a:p>
            <a:pPr eaLnBrk="1" hangingPunct="1">
              <a:buFontTx/>
              <a:buNone/>
              <a:defRPr/>
            </a:pPr>
            <a:endParaRPr lang="en-NZ" sz="2600" dirty="0" smtClean="0"/>
          </a:p>
          <a:p>
            <a:pPr eaLnBrk="1" hangingPunct="1">
              <a:defRPr/>
            </a:pPr>
            <a:endParaRPr lang="en-NZ" sz="2600" dirty="0" smtClean="0"/>
          </a:p>
          <a:p>
            <a:pPr marL="0" indent="0" eaLnBrk="1" hangingPunct="1">
              <a:buFontTx/>
              <a:buNone/>
              <a:defRPr/>
            </a:pPr>
            <a:endParaRPr lang="en-NZ" sz="2600" dirty="0" smtClean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63550" y="5046663"/>
            <a:ext cx="2492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690D"/>
              </a:buClr>
              <a:buFont typeface="Wingdings" pitchFamily="2" charset="2"/>
              <a:buChar char="§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−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marL="360000" eaLnBrk="1" hangingPunct="1">
              <a:spcBef>
                <a:spcPts val="0"/>
              </a:spcBef>
              <a:buFontTx/>
              <a:buNone/>
              <a:defRPr/>
            </a:pPr>
            <a:r>
              <a:rPr lang="en-NZ" sz="2400" dirty="0" smtClean="0"/>
              <a:t>Familiarity with the vehicle</a:t>
            </a:r>
          </a:p>
          <a:p>
            <a:pPr eaLnBrk="1" hangingPunct="1">
              <a:defRPr/>
            </a:pPr>
            <a:endParaRPr lang="en-NZ" sz="2600" dirty="0" smtClean="0"/>
          </a:p>
          <a:p>
            <a:pPr eaLnBrk="1" hangingPunct="1">
              <a:buFontTx/>
              <a:buNone/>
              <a:defRPr/>
            </a:pPr>
            <a:endParaRPr lang="en-NZ" sz="2600" dirty="0" smtClean="0"/>
          </a:p>
          <a:p>
            <a:pPr eaLnBrk="1" hangingPunct="1">
              <a:defRPr/>
            </a:pPr>
            <a:endParaRPr lang="en-NZ" sz="2600" dirty="0" smtClean="0"/>
          </a:p>
          <a:p>
            <a:pPr marL="0" indent="0" eaLnBrk="1" hangingPunct="1">
              <a:buFontTx/>
              <a:buNone/>
              <a:defRPr/>
            </a:pPr>
            <a:endParaRPr lang="en-NZ" sz="2600" dirty="0" smtClean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3203575" y="4491038"/>
            <a:ext cx="2828925" cy="258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690D"/>
              </a:buClr>
              <a:buFont typeface="Wingdings" pitchFamily="2" charset="2"/>
              <a:buChar char="§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−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marL="360000" eaLnBrk="1" hangingPunct="1">
              <a:spcBef>
                <a:spcPts val="0"/>
              </a:spcBef>
              <a:buClr>
                <a:schemeClr val="tx1"/>
              </a:buClr>
              <a:defRPr/>
            </a:pPr>
            <a:r>
              <a:rPr lang="en-NZ" sz="2400" dirty="0" smtClean="0"/>
              <a:t>awareness</a:t>
            </a:r>
          </a:p>
          <a:p>
            <a:pPr marL="360000" eaLnBrk="1" hangingPunct="1">
              <a:spcBef>
                <a:spcPts val="0"/>
              </a:spcBef>
              <a:buClr>
                <a:schemeClr val="tx1"/>
              </a:buClr>
              <a:defRPr/>
            </a:pPr>
            <a:r>
              <a:rPr lang="en-NZ" sz="2400" dirty="0" smtClean="0"/>
              <a:t>distraction</a:t>
            </a:r>
          </a:p>
          <a:p>
            <a:pPr marL="360000" eaLnBrk="1" hangingPunct="1">
              <a:spcBef>
                <a:spcPts val="0"/>
              </a:spcBef>
              <a:buClr>
                <a:schemeClr val="tx1"/>
              </a:buClr>
              <a:defRPr/>
            </a:pPr>
            <a:r>
              <a:rPr lang="en-NZ" sz="2400" dirty="0" smtClean="0"/>
              <a:t>noise levels</a:t>
            </a:r>
          </a:p>
          <a:p>
            <a:pPr marL="360000" eaLnBrk="1" hangingPunct="1">
              <a:spcBef>
                <a:spcPts val="0"/>
              </a:spcBef>
              <a:buClr>
                <a:schemeClr val="tx1"/>
              </a:buClr>
              <a:defRPr/>
            </a:pPr>
            <a:r>
              <a:rPr lang="en-NZ" sz="2400" dirty="0" smtClean="0"/>
              <a:t>who else in car</a:t>
            </a:r>
          </a:p>
          <a:p>
            <a:pPr marL="360000" eaLnBrk="1" hangingPunct="1">
              <a:spcBef>
                <a:spcPts val="0"/>
              </a:spcBef>
              <a:buClr>
                <a:schemeClr val="tx1"/>
              </a:buClr>
              <a:defRPr/>
            </a:pPr>
            <a:r>
              <a:rPr lang="en-NZ" sz="2400" dirty="0" smtClean="0"/>
              <a:t>visibility etc…..</a:t>
            </a:r>
          </a:p>
          <a:p>
            <a:pPr eaLnBrk="1" hangingPunct="1">
              <a:defRPr/>
            </a:pPr>
            <a:endParaRPr lang="en-NZ" sz="2600" dirty="0" smtClean="0"/>
          </a:p>
          <a:p>
            <a:pPr eaLnBrk="1" hangingPunct="1">
              <a:buFontTx/>
              <a:buNone/>
              <a:defRPr/>
            </a:pPr>
            <a:endParaRPr lang="en-NZ" sz="2600" dirty="0" smtClean="0"/>
          </a:p>
          <a:p>
            <a:pPr eaLnBrk="1" hangingPunct="1">
              <a:defRPr/>
            </a:pPr>
            <a:endParaRPr lang="en-NZ" sz="2600" dirty="0" smtClean="0"/>
          </a:p>
          <a:p>
            <a:pPr marL="0" indent="0" eaLnBrk="1" hangingPunct="1">
              <a:buFontTx/>
              <a:buNone/>
              <a:defRPr/>
            </a:pPr>
            <a:endParaRPr lang="en-NZ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  <p:bldP spid="6" grpId="0" animBg="1"/>
      <p:bldP spid="7" grpId="0" build="allAtOnce"/>
      <p:bldP spid="8" grpId="0" build="allAtOnce"/>
      <p:bldP spid="9" grpId="0" animBg="1"/>
      <p:bldP spid="10" grpId="0"/>
      <p:bldP spid="11" grpId="0" animBg="1"/>
      <p:bldP spid="12" grpId="0"/>
      <p:bldP spid="13" grpId="0" animBg="1"/>
      <p:bldP spid="14" grpId="0"/>
      <p:bldP spid="17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24297</TotalTime>
  <Words>1620</Words>
  <Application>Microsoft Office PowerPoint</Application>
  <PresentationFormat>On-screen Show (4:3)</PresentationFormat>
  <Paragraphs>490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Office Theme</vt:lpstr>
      <vt:lpstr>Retrospect</vt:lpstr>
      <vt:lpstr>How Far Until it Stops?   AMA Stats Day – November 2016</vt:lpstr>
      <vt:lpstr>The purpose of the unit How far until it stops?</vt:lpstr>
      <vt:lpstr>Outcomes for students</vt:lpstr>
      <vt:lpstr>Outcomes for students</vt:lpstr>
      <vt:lpstr>How far until it stops? - the context</vt:lpstr>
      <vt:lpstr>How far until it stops? - the context</vt:lpstr>
      <vt:lpstr>The Context</vt:lpstr>
      <vt:lpstr>The Context</vt:lpstr>
      <vt:lpstr>Contextual  factors  of  influence</vt:lpstr>
      <vt:lpstr>Contextual  factors  of  influence</vt:lpstr>
      <vt:lpstr>What students are given</vt:lpstr>
      <vt:lpstr>Dataset – disclaimer!</vt:lpstr>
      <vt:lpstr>Problem</vt:lpstr>
      <vt:lpstr>Problem</vt:lpstr>
      <vt:lpstr>What the students did</vt:lpstr>
      <vt:lpstr>Group activity</vt:lpstr>
      <vt:lpstr>Writing analysis statements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Two options for a conclusion</vt:lpstr>
      <vt:lpstr>What the students did</vt:lpstr>
      <vt:lpstr>What the students did</vt:lpstr>
      <vt:lpstr>What did the students come up with?</vt:lpstr>
      <vt:lpstr>What did the students come up with?</vt:lpstr>
      <vt:lpstr>Resources</vt:lpstr>
      <vt:lpstr>PowerPoint Presentation</vt:lpstr>
      <vt:lpstr>Maths and Stats resources from NZ Transport Agency</vt:lpstr>
      <vt:lpstr>Acknowledgements</vt:lpstr>
      <vt:lpstr>Why does choice of context matter?</vt:lpstr>
      <vt:lpstr>So why choose road safety as a context?</vt:lpstr>
      <vt:lpstr>AS 1.10 Investigate a given multivariate data set using the statistical enquiry cycle</vt:lpstr>
      <vt:lpstr>AS 2.9 Use statistical methods to make an inference</vt:lpstr>
      <vt:lpstr>AS 3.10 Use statistical methods to make a formal inference</vt:lpstr>
      <vt:lpstr>PowerPoint Presentation</vt:lpstr>
      <vt:lpstr>Primary/intermediate</vt:lpstr>
      <vt:lpstr>Crossing the centre line</vt:lpstr>
      <vt:lpstr>PowerPoint Presentation</vt:lpstr>
      <vt:lpstr>Driven to distraction</vt:lpstr>
    </vt:vector>
  </TitlesOfParts>
  <Company>Wellington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far until it stops? Teaching Road Safety Messages through the Mathematics and Statistics Curriculum</dc:title>
  <dc:creator>Sarah Howell</dc:creator>
  <cp:lastModifiedBy>Sarah.Howell</cp:lastModifiedBy>
  <cp:revision>318</cp:revision>
  <cp:lastPrinted>2016-11-22T04:31:09Z</cp:lastPrinted>
  <dcterms:created xsi:type="dcterms:W3CDTF">2006-09-12T02:21:26Z</dcterms:created>
  <dcterms:modified xsi:type="dcterms:W3CDTF">2016-11-23T07:38:36Z</dcterms:modified>
</cp:coreProperties>
</file>