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183339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276903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79859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294010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1959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299867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384079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196922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32715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0403D-015E-48C6-A89F-22E4CBC2B0F5}" type="datetimeFigureOut">
              <a:rPr lang="en-NZ" smtClean="0"/>
              <a:t>18/12/2014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149631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90403D-015E-48C6-A89F-22E4CBC2B0F5}" type="datetimeFigureOut">
              <a:rPr lang="en-NZ" smtClean="0"/>
              <a:t>18/12/2014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160567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90403D-015E-48C6-A89F-22E4CBC2B0F5}" type="datetimeFigureOut">
              <a:rPr lang="en-NZ" smtClean="0"/>
              <a:t>18/12/2014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374702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90403D-015E-48C6-A89F-22E4CBC2B0F5}" type="datetimeFigureOut">
              <a:rPr lang="en-NZ" smtClean="0"/>
              <a:t>18/12/2014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328972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0403D-015E-48C6-A89F-22E4CBC2B0F5}" type="datetimeFigureOut">
              <a:rPr lang="en-NZ" smtClean="0"/>
              <a:t>18/12/2014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233281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0403D-015E-48C6-A89F-22E4CBC2B0F5}" type="datetimeFigureOut">
              <a:rPr lang="en-NZ" smtClean="0"/>
              <a:t>18/12/2014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150625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0403D-015E-48C6-A89F-22E4CBC2B0F5}" type="datetimeFigureOut">
              <a:rPr lang="en-NZ" smtClean="0"/>
              <a:t>18/12/2014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3B8B2C-365A-4A4C-BA76-15324C296AC5}" type="slidenum">
              <a:rPr lang="en-NZ" smtClean="0"/>
              <a:t>‹#›</a:t>
            </a:fld>
            <a:endParaRPr lang="en-NZ"/>
          </a:p>
        </p:txBody>
      </p:sp>
    </p:spTree>
    <p:extLst>
      <p:ext uri="{BB962C8B-B14F-4D97-AF65-F5344CB8AC3E}">
        <p14:creationId xmlns:p14="http://schemas.microsoft.com/office/powerpoint/2010/main" val="360448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90403D-015E-48C6-A89F-22E4CBC2B0F5}" type="datetimeFigureOut">
              <a:rPr lang="en-NZ" smtClean="0"/>
              <a:t>18/12/2014</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3B8B2C-365A-4A4C-BA76-15324C296AC5}" type="slidenum">
              <a:rPr lang="en-NZ" smtClean="0"/>
              <a:t>‹#›</a:t>
            </a:fld>
            <a:endParaRPr lang="en-NZ"/>
          </a:p>
        </p:txBody>
      </p:sp>
    </p:spTree>
    <p:extLst>
      <p:ext uri="{BB962C8B-B14F-4D97-AF65-F5344CB8AC3E}">
        <p14:creationId xmlns:p14="http://schemas.microsoft.com/office/powerpoint/2010/main" val="1508126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Critical%20thinking.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Statistics%20overview%207-10.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a:xfrm>
            <a:off x="449580" y="3101975"/>
            <a:ext cx="9296400" cy="1470025"/>
          </a:xfrm>
        </p:spPr>
        <p:txBody>
          <a:bodyPr/>
          <a:lstStyle/>
          <a:p>
            <a:r>
              <a:rPr lang="en-US" altLang="en-US" sz="4800" dirty="0"/>
              <a:t>Unit Planning as a Department</a:t>
            </a:r>
            <a:endParaRPr lang="en-US" altLang="en-US" sz="4800" dirty="0"/>
          </a:p>
        </p:txBody>
      </p:sp>
      <p:sp>
        <p:nvSpPr>
          <p:cNvPr id="60421" name="Rectangle 5"/>
          <p:cNvSpPr>
            <a:spLocks noGrp="1" noChangeArrowheads="1"/>
          </p:cNvSpPr>
          <p:nvPr>
            <p:ph type="subTitle" idx="1"/>
          </p:nvPr>
        </p:nvSpPr>
        <p:spPr>
          <a:xfrm>
            <a:off x="4437380" y="4572000"/>
            <a:ext cx="3581400" cy="1752600"/>
          </a:xfrm>
        </p:spPr>
        <p:txBody>
          <a:bodyPr>
            <a:normAutofit fontScale="92500" lnSpcReduction="20000"/>
          </a:bodyPr>
          <a:lstStyle/>
          <a:p>
            <a:endParaRPr lang="en-US" altLang="en-US" dirty="0"/>
          </a:p>
          <a:p>
            <a:endParaRPr lang="en-US" altLang="en-US" dirty="0" smtClean="0"/>
          </a:p>
          <a:p>
            <a:endParaRPr lang="en-US" altLang="en-US" dirty="0"/>
          </a:p>
          <a:p>
            <a:r>
              <a:rPr lang="en-US" altLang="en-US" dirty="0"/>
              <a:t>Ricky Pedersen</a:t>
            </a:r>
          </a:p>
          <a:p>
            <a:r>
              <a:rPr lang="en-US" altLang="en-US" dirty="0"/>
              <a:t>De La Salle College</a:t>
            </a:r>
            <a:endParaRPr lang="en-US" altLang="en-US" dirty="0"/>
          </a:p>
        </p:txBody>
      </p:sp>
    </p:spTree>
    <p:extLst>
      <p:ext uri="{BB962C8B-B14F-4D97-AF65-F5344CB8AC3E}">
        <p14:creationId xmlns:p14="http://schemas.microsoft.com/office/powerpoint/2010/main" val="1125168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Year 7 – 10 Document</a:t>
            </a:r>
            <a:endParaRPr lang="en-NZ" dirty="0"/>
          </a:p>
        </p:txBody>
      </p:sp>
      <p:sp>
        <p:nvSpPr>
          <p:cNvPr id="3" name="Content Placeholder 2"/>
          <p:cNvSpPr>
            <a:spLocks noGrp="1"/>
          </p:cNvSpPr>
          <p:nvPr>
            <p:ph idx="1"/>
          </p:nvPr>
        </p:nvSpPr>
        <p:spPr/>
        <p:txBody>
          <a:bodyPr/>
          <a:lstStyle/>
          <a:p>
            <a:endParaRPr lang="en-NZ" dirty="0" smtClean="0"/>
          </a:p>
          <a:p>
            <a:r>
              <a:rPr lang="en-NZ" dirty="0" smtClean="0"/>
              <a:t>Lots of examples of Unit plans available</a:t>
            </a:r>
          </a:p>
          <a:p>
            <a:endParaRPr lang="en-NZ" dirty="0"/>
          </a:p>
          <a:p>
            <a:r>
              <a:rPr lang="en-NZ" dirty="0" smtClean="0"/>
              <a:t>How does the PPDAC cycle look at different curriculum levels and why are we separating them out?</a:t>
            </a:r>
            <a:endParaRPr lang="en-NZ" dirty="0"/>
          </a:p>
        </p:txBody>
      </p:sp>
    </p:spTree>
    <p:extLst>
      <p:ext uri="{BB962C8B-B14F-4D97-AF65-F5344CB8AC3E}">
        <p14:creationId xmlns:p14="http://schemas.microsoft.com/office/powerpoint/2010/main" val="175825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 We Started…</a:t>
            </a:r>
            <a:endParaRPr lang="en-NZ" dirty="0"/>
          </a:p>
        </p:txBody>
      </p:sp>
      <p:pic>
        <p:nvPicPr>
          <p:cNvPr id="5" name="Content Placeholder 4"/>
          <p:cNvPicPr>
            <a:picLocks noGrp="1" noChangeAspect="1"/>
          </p:cNvPicPr>
          <p:nvPr>
            <p:ph idx="1"/>
          </p:nvPr>
        </p:nvPicPr>
        <p:blipFill>
          <a:blip r:embed="rId2"/>
          <a:stretch>
            <a:fillRect/>
          </a:stretch>
        </p:blipFill>
        <p:spPr>
          <a:xfrm>
            <a:off x="5053928" y="1270000"/>
            <a:ext cx="3693711" cy="4703502"/>
          </a:xfrm>
          <a:prstGeom prst="rect">
            <a:avLst/>
          </a:prstGeom>
        </p:spPr>
      </p:pic>
      <p:pic>
        <p:nvPicPr>
          <p:cNvPr id="4" name="Picture 3"/>
          <p:cNvPicPr>
            <a:picLocks noChangeAspect="1"/>
          </p:cNvPicPr>
          <p:nvPr/>
        </p:nvPicPr>
        <p:blipFill>
          <a:blip r:embed="rId3"/>
          <a:stretch>
            <a:fillRect/>
          </a:stretch>
        </p:blipFill>
        <p:spPr>
          <a:xfrm>
            <a:off x="677334" y="1516380"/>
            <a:ext cx="4078832" cy="3067334"/>
          </a:xfrm>
          <a:prstGeom prst="rect">
            <a:avLst/>
          </a:prstGeom>
        </p:spPr>
      </p:pic>
    </p:spTree>
    <p:extLst>
      <p:ext uri="{BB962C8B-B14F-4D97-AF65-F5344CB8AC3E}">
        <p14:creationId xmlns:p14="http://schemas.microsoft.com/office/powerpoint/2010/main" val="790387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382000" cy="1143000"/>
          </a:xfrm>
        </p:spPr>
        <p:txBody>
          <a:bodyPr>
            <a:normAutofit fontScale="90000"/>
          </a:bodyPr>
          <a:lstStyle/>
          <a:p>
            <a:r>
              <a:rPr lang="en-NZ" dirty="0" smtClean="0"/>
              <a:t>Model </a:t>
            </a:r>
            <a:r>
              <a:rPr lang="en-NZ" dirty="0"/>
              <a:t>1 - Paired </a:t>
            </a:r>
            <a:r>
              <a:rPr lang="en-NZ" dirty="0" smtClean="0"/>
              <a:t>Task </a:t>
            </a:r>
            <a:r>
              <a:rPr lang="en-NZ" dirty="0"/>
              <a:t>I</a:t>
            </a:r>
            <a:r>
              <a:rPr lang="en-NZ" dirty="0" smtClean="0"/>
              <a:t>n </a:t>
            </a:r>
            <a:r>
              <a:rPr lang="en-NZ" dirty="0"/>
              <a:t>A</a:t>
            </a:r>
            <a:r>
              <a:rPr lang="en-NZ" dirty="0" smtClean="0"/>
              <a:t> </a:t>
            </a:r>
            <a:r>
              <a:rPr lang="en-NZ" dirty="0"/>
              <a:t>Faculty </a:t>
            </a:r>
            <a:r>
              <a:rPr lang="en-NZ" dirty="0" smtClean="0"/>
              <a:t>Meeting</a:t>
            </a:r>
            <a:r>
              <a:rPr lang="en-NZ" dirty="0"/>
              <a:t/>
            </a:r>
            <a:br>
              <a:rPr lang="en-NZ" dirty="0"/>
            </a:br>
            <a:endParaRPr lang="en-NZ" dirty="0"/>
          </a:p>
        </p:txBody>
      </p:sp>
      <p:pic>
        <p:nvPicPr>
          <p:cNvPr id="8" name="Picture 7"/>
          <p:cNvPicPr>
            <a:picLocks noChangeAspect="1"/>
          </p:cNvPicPr>
          <p:nvPr/>
        </p:nvPicPr>
        <p:blipFill>
          <a:blip r:embed="rId2"/>
          <a:stretch>
            <a:fillRect/>
          </a:stretch>
        </p:blipFill>
        <p:spPr>
          <a:xfrm>
            <a:off x="610738" y="1447800"/>
            <a:ext cx="8219477" cy="4352006"/>
          </a:xfrm>
          <a:prstGeom prst="rect">
            <a:avLst/>
          </a:prstGeom>
        </p:spPr>
      </p:pic>
    </p:spTree>
    <p:extLst>
      <p:ext uri="{BB962C8B-B14F-4D97-AF65-F5344CB8AC3E}">
        <p14:creationId xmlns:p14="http://schemas.microsoft.com/office/powerpoint/2010/main" val="221650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534400" cy="1143000"/>
          </a:xfrm>
        </p:spPr>
        <p:txBody>
          <a:bodyPr>
            <a:normAutofit fontScale="90000"/>
          </a:bodyPr>
          <a:lstStyle/>
          <a:p>
            <a:r>
              <a:rPr lang="en-NZ" dirty="0" smtClean="0"/>
              <a:t>Model </a:t>
            </a:r>
            <a:r>
              <a:rPr lang="en-NZ" dirty="0"/>
              <a:t>2 - Providing </a:t>
            </a:r>
            <a:r>
              <a:rPr lang="en-NZ" dirty="0" smtClean="0"/>
              <a:t>A </a:t>
            </a:r>
            <a:r>
              <a:rPr lang="en-NZ" dirty="0"/>
              <a:t>C</a:t>
            </a:r>
            <a:r>
              <a:rPr lang="en-NZ" dirty="0" smtClean="0"/>
              <a:t>omprehensive </a:t>
            </a:r>
            <a:r>
              <a:rPr lang="en-NZ" dirty="0"/>
              <a:t>D</a:t>
            </a:r>
            <a:r>
              <a:rPr lang="en-NZ" dirty="0" smtClean="0"/>
              <a:t>ocument</a:t>
            </a:r>
            <a:r>
              <a:rPr lang="en-NZ" dirty="0"/>
              <a:t/>
            </a:r>
            <a:br>
              <a:rPr lang="en-NZ" dirty="0"/>
            </a:br>
            <a:r>
              <a:rPr lang="en-NZ" dirty="0"/>
              <a:t/>
            </a:r>
            <a:br>
              <a:rPr lang="en-NZ" dirty="0"/>
            </a:br>
            <a:endParaRPr lang="en-NZ" dirty="0"/>
          </a:p>
        </p:txBody>
      </p:sp>
      <p:sp>
        <p:nvSpPr>
          <p:cNvPr id="3" name="Content Placeholder 2"/>
          <p:cNvSpPr>
            <a:spLocks noGrp="1"/>
          </p:cNvSpPr>
          <p:nvPr>
            <p:ph idx="1"/>
          </p:nvPr>
        </p:nvSpPr>
        <p:spPr>
          <a:xfrm>
            <a:off x="1905000" y="1219200"/>
            <a:ext cx="8915400" cy="5257800"/>
          </a:xfrm>
        </p:spPr>
        <p:txBody>
          <a:bodyPr/>
          <a:lstStyle/>
          <a:p>
            <a:endParaRPr lang="en-NZ" dirty="0" smtClean="0"/>
          </a:p>
          <a:p>
            <a:r>
              <a:rPr lang="en-NZ" dirty="0" smtClean="0">
                <a:hlinkClick r:id="rId2" action="ppaction://hlinkfile"/>
              </a:rPr>
              <a:t>Critical thinking document</a:t>
            </a:r>
            <a:endParaRPr lang="en-NZ" dirty="0" smtClean="0"/>
          </a:p>
          <a:p>
            <a:endParaRPr lang="en-NZ" dirty="0" smtClean="0"/>
          </a:p>
          <a:p>
            <a:r>
              <a:rPr lang="en-NZ" dirty="0" smtClean="0"/>
              <a:t>Potential benefits </a:t>
            </a:r>
          </a:p>
          <a:p>
            <a:endParaRPr lang="en-NZ" dirty="0"/>
          </a:p>
          <a:p>
            <a:r>
              <a:rPr lang="en-NZ" dirty="0" smtClean="0"/>
              <a:t>Implementation</a:t>
            </a:r>
          </a:p>
        </p:txBody>
      </p:sp>
    </p:spTree>
    <p:extLst>
      <p:ext uri="{BB962C8B-B14F-4D97-AF65-F5344CB8AC3E}">
        <p14:creationId xmlns:p14="http://schemas.microsoft.com/office/powerpoint/2010/main" val="41434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077200" cy="1143000"/>
          </a:xfrm>
        </p:spPr>
        <p:txBody>
          <a:bodyPr>
            <a:normAutofit fontScale="90000"/>
          </a:bodyPr>
          <a:lstStyle/>
          <a:p>
            <a:r>
              <a:rPr lang="en-NZ" dirty="0" smtClean="0"/>
              <a:t>Model 3 - </a:t>
            </a:r>
            <a:r>
              <a:rPr lang="en-NZ" dirty="0"/>
              <a:t>Providing </a:t>
            </a:r>
            <a:r>
              <a:rPr lang="en-NZ" dirty="0" smtClean="0"/>
              <a:t>Framework</a:t>
            </a:r>
            <a:r>
              <a:rPr lang="en-NZ" dirty="0"/>
              <a:t/>
            </a:r>
            <a:br>
              <a:rPr lang="en-NZ" dirty="0"/>
            </a:br>
            <a:endParaRPr lang="en-NZ" dirty="0"/>
          </a:p>
        </p:txBody>
      </p:sp>
      <p:sp>
        <p:nvSpPr>
          <p:cNvPr id="3" name="Content Placeholder 2"/>
          <p:cNvSpPr>
            <a:spLocks noGrp="1"/>
          </p:cNvSpPr>
          <p:nvPr>
            <p:ph idx="1"/>
          </p:nvPr>
        </p:nvSpPr>
        <p:spPr/>
        <p:txBody>
          <a:bodyPr/>
          <a:lstStyle/>
          <a:p>
            <a:endParaRPr lang="en-NZ" dirty="0"/>
          </a:p>
          <a:p>
            <a:r>
              <a:rPr lang="en-NZ" dirty="0" smtClean="0"/>
              <a:t>Teachers contributed where they felt they could</a:t>
            </a:r>
          </a:p>
          <a:p>
            <a:endParaRPr lang="en-NZ" dirty="0"/>
          </a:p>
          <a:p>
            <a:r>
              <a:rPr lang="en-NZ" dirty="0" smtClean="0"/>
              <a:t>Activities – teachers know what is in the document</a:t>
            </a:r>
          </a:p>
          <a:p>
            <a:endParaRPr lang="en-NZ" dirty="0"/>
          </a:p>
          <a:p>
            <a:r>
              <a:rPr lang="en-NZ" dirty="0" smtClean="0">
                <a:hlinkClick r:id="rId2" action="ppaction://hlinkfile"/>
              </a:rPr>
              <a:t>Statistics unit plan </a:t>
            </a:r>
            <a:endParaRPr lang="en-NZ" dirty="0" smtClean="0"/>
          </a:p>
          <a:p>
            <a:endParaRPr lang="en-NZ" dirty="0"/>
          </a:p>
          <a:p>
            <a:r>
              <a:rPr lang="en-NZ" dirty="0" smtClean="0"/>
              <a:t>Did everyone contribute?</a:t>
            </a:r>
            <a:endParaRPr lang="en-NZ" dirty="0"/>
          </a:p>
        </p:txBody>
      </p:sp>
    </p:spTree>
    <p:extLst>
      <p:ext uri="{BB962C8B-B14F-4D97-AF65-F5344CB8AC3E}">
        <p14:creationId xmlns:p14="http://schemas.microsoft.com/office/powerpoint/2010/main" val="5786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229600" cy="1143000"/>
          </a:xfrm>
        </p:spPr>
        <p:txBody>
          <a:bodyPr/>
          <a:lstStyle/>
          <a:p>
            <a:r>
              <a:rPr lang="en-NZ" dirty="0" smtClean="0"/>
              <a:t>Model 4 – Developing Staff</a:t>
            </a:r>
            <a:endParaRPr lang="en-NZ" dirty="0"/>
          </a:p>
        </p:txBody>
      </p:sp>
      <p:sp>
        <p:nvSpPr>
          <p:cNvPr id="3" name="Content Placeholder 2"/>
          <p:cNvSpPr>
            <a:spLocks noGrp="1"/>
          </p:cNvSpPr>
          <p:nvPr>
            <p:ph idx="1"/>
          </p:nvPr>
        </p:nvSpPr>
        <p:spPr/>
        <p:txBody>
          <a:bodyPr/>
          <a:lstStyle/>
          <a:p>
            <a:endParaRPr lang="en-NZ" dirty="0" smtClean="0"/>
          </a:p>
          <a:p>
            <a:r>
              <a:rPr lang="en-NZ" dirty="0" smtClean="0"/>
              <a:t>Shared activity during a meeting – Using data cards</a:t>
            </a:r>
          </a:p>
          <a:p>
            <a:endParaRPr lang="en-NZ" dirty="0"/>
          </a:p>
          <a:p>
            <a:r>
              <a:rPr lang="en-NZ" dirty="0" smtClean="0"/>
              <a:t>Chance to discuss the learning experience</a:t>
            </a:r>
          </a:p>
          <a:p>
            <a:endParaRPr lang="en-NZ" dirty="0"/>
          </a:p>
          <a:p>
            <a:r>
              <a:rPr lang="en-NZ" dirty="0" smtClean="0"/>
              <a:t>Example – Forbidden Words</a:t>
            </a:r>
          </a:p>
          <a:p>
            <a:endParaRPr lang="en-NZ" dirty="0"/>
          </a:p>
          <a:p>
            <a:endParaRPr lang="en-NZ" dirty="0"/>
          </a:p>
        </p:txBody>
      </p:sp>
      <p:pic>
        <p:nvPicPr>
          <p:cNvPr id="4" name="Picture 3"/>
          <p:cNvPicPr>
            <a:picLocks noChangeAspect="1"/>
          </p:cNvPicPr>
          <p:nvPr/>
        </p:nvPicPr>
        <p:blipFill>
          <a:blip r:embed="rId2"/>
          <a:stretch>
            <a:fillRect/>
          </a:stretch>
        </p:blipFill>
        <p:spPr>
          <a:xfrm>
            <a:off x="4094328" y="3935106"/>
            <a:ext cx="4681538" cy="1857753"/>
          </a:xfrm>
          <a:prstGeom prst="rect">
            <a:avLst/>
          </a:prstGeom>
        </p:spPr>
      </p:pic>
    </p:spTree>
    <p:extLst>
      <p:ext uri="{BB962C8B-B14F-4D97-AF65-F5344CB8AC3E}">
        <p14:creationId xmlns:p14="http://schemas.microsoft.com/office/powerpoint/2010/main" val="35604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Model 5 – Framework + Guidance</a:t>
            </a:r>
            <a:endParaRPr lang="en-NZ" dirty="0"/>
          </a:p>
        </p:txBody>
      </p:sp>
      <p:sp>
        <p:nvSpPr>
          <p:cNvPr id="3" name="Content Placeholder 2"/>
          <p:cNvSpPr>
            <a:spLocks noGrp="1"/>
          </p:cNvSpPr>
          <p:nvPr>
            <p:ph idx="1"/>
          </p:nvPr>
        </p:nvSpPr>
        <p:spPr/>
        <p:txBody>
          <a:bodyPr/>
          <a:lstStyle/>
          <a:p>
            <a:endParaRPr lang="en-NZ" dirty="0" smtClean="0"/>
          </a:p>
          <a:p>
            <a:endParaRPr lang="en-NZ" dirty="0"/>
          </a:p>
          <a:p>
            <a:r>
              <a:rPr lang="en-NZ" dirty="0" smtClean="0"/>
              <a:t>A more detailed framework provided</a:t>
            </a:r>
          </a:p>
          <a:p>
            <a:endParaRPr lang="en-NZ" dirty="0"/>
          </a:p>
          <a:p>
            <a:r>
              <a:rPr lang="en-NZ" dirty="0" smtClean="0"/>
              <a:t>Allocating tasks</a:t>
            </a:r>
          </a:p>
          <a:p>
            <a:endParaRPr lang="en-NZ" dirty="0"/>
          </a:p>
          <a:p>
            <a:r>
              <a:rPr lang="en-NZ" dirty="0" smtClean="0"/>
              <a:t>Reinforcing RTC’s!</a:t>
            </a:r>
          </a:p>
          <a:p>
            <a:endParaRPr lang="en-NZ" dirty="0"/>
          </a:p>
          <a:p>
            <a:endParaRPr lang="en-NZ" dirty="0"/>
          </a:p>
        </p:txBody>
      </p:sp>
    </p:spTree>
    <p:extLst>
      <p:ext uri="{BB962C8B-B14F-4D97-AF65-F5344CB8AC3E}">
        <p14:creationId xmlns:p14="http://schemas.microsoft.com/office/powerpoint/2010/main" val="143551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217925" cy="6858000"/>
          </a:xfrm>
          <a:prstGeom prst="rect">
            <a:avLst/>
          </a:prstGeom>
        </p:spPr>
      </p:pic>
    </p:spTree>
    <p:extLst>
      <p:ext uri="{BB962C8B-B14F-4D97-AF65-F5344CB8AC3E}">
        <p14:creationId xmlns:p14="http://schemas.microsoft.com/office/powerpoint/2010/main" val="2064754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057400"/>
            <a:ext cx="7010400" cy="1143000"/>
          </a:xfrm>
        </p:spPr>
        <p:txBody>
          <a:bodyPr/>
          <a:lstStyle/>
          <a:p>
            <a:r>
              <a:rPr lang="en-NZ" sz="4800" dirty="0"/>
              <a:t>Review</a:t>
            </a:r>
            <a:endParaRPr lang="en-NZ" sz="4800" dirty="0"/>
          </a:p>
        </p:txBody>
      </p:sp>
    </p:spTree>
    <p:extLst>
      <p:ext uri="{BB962C8B-B14F-4D97-AF65-F5344CB8AC3E}">
        <p14:creationId xmlns:p14="http://schemas.microsoft.com/office/powerpoint/2010/main" val="2934269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Review – I notice…</a:t>
            </a:r>
            <a:endParaRPr lang="en-NZ" dirty="0"/>
          </a:p>
        </p:txBody>
      </p:sp>
      <p:sp>
        <p:nvSpPr>
          <p:cNvPr id="3" name="Content Placeholder 2"/>
          <p:cNvSpPr>
            <a:spLocks noGrp="1"/>
          </p:cNvSpPr>
          <p:nvPr>
            <p:ph idx="1"/>
          </p:nvPr>
        </p:nvSpPr>
        <p:spPr/>
        <p:txBody>
          <a:bodyPr/>
          <a:lstStyle/>
          <a:p>
            <a:endParaRPr lang="en-NZ" dirty="0" smtClean="0"/>
          </a:p>
          <a:p>
            <a:endParaRPr lang="en-NZ" dirty="0"/>
          </a:p>
          <a:p>
            <a:r>
              <a:rPr lang="en-NZ" dirty="0" smtClean="0"/>
              <a:t>What would work well for you? (2 minute discussion)</a:t>
            </a:r>
          </a:p>
          <a:p>
            <a:endParaRPr lang="en-NZ" dirty="0"/>
          </a:p>
          <a:p>
            <a:r>
              <a:rPr lang="en-NZ" dirty="0" smtClean="0"/>
              <a:t>What is missing?</a:t>
            </a:r>
          </a:p>
          <a:p>
            <a:endParaRPr lang="en-NZ" dirty="0"/>
          </a:p>
          <a:p>
            <a:endParaRPr lang="en-NZ" dirty="0" smtClean="0"/>
          </a:p>
          <a:p>
            <a:endParaRPr lang="en-NZ" dirty="0"/>
          </a:p>
          <a:p>
            <a:endParaRPr lang="en-NZ" dirty="0"/>
          </a:p>
        </p:txBody>
      </p:sp>
    </p:spTree>
    <p:extLst>
      <p:ext uri="{BB962C8B-B14F-4D97-AF65-F5344CB8AC3E}">
        <p14:creationId xmlns:p14="http://schemas.microsoft.com/office/powerpoint/2010/main" val="169714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My Background</a:t>
            </a:r>
            <a:endParaRPr lang="en-US" altLang="en-US" dirty="0"/>
          </a:p>
        </p:txBody>
      </p:sp>
      <p:sp>
        <p:nvSpPr>
          <p:cNvPr id="8195" name="Rectangle 3"/>
          <p:cNvSpPr>
            <a:spLocks noGrp="1" noChangeArrowheads="1"/>
          </p:cNvSpPr>
          <p:nvPr>
            <p:ph idx="1"/>
          </p:nvPr>
        </p:nvSpPr>
        <p:spPr/>
        <p:txBody>
          <a:bodyPr/>
          <a:lstStyle/>
          <a:p>
            <a:endParaRPr lang="en-US" altLang="en-US" dirty="0" smtClean="0"/>
          </a:p>
          <a:p>
            <a:r>
              <a:rPr lang="en-US" altLang="en-US" dirty="0" smtClean="0"/>
              <a:t>Head of Faculty at De La Salle College for 2.5 years</a:t>
            </a:r>
          </a:p>
          <a:p>
            <a:endParaRPr lang="en-US" altLang="en-US" dirty="0" smtClean="0"/>
          </a:p>
          <a:p>
            <a:endParaRPr lang="en-US" altLang="en-US" dirty="0" smtClean="0"/>
          </a:p>
          <a:p>
            <a:r>
              <a:rPr lang="en-US" altLang="en-US" dirty="0" smtClean="0"/>
              <a:t>Assistant Head of Faculty at St Peter’s College for 1 year</a:t>
            </a:r>
          </a:p>
          <a:p>
            <a:endParaRPr lang="en-US" altLang="en-US" dirty="0" smtClean="0"/>
          </a:p>
          <a:p>
            <a:endParaRPr lang="en-US" altLang="en-US" dirty="0"/>
          </a:p>
          <a:p>
            <a:r>
              <a:rPr lang="en-US" altLang="en-US" dirty="0" smtClean="0"/>
              <a:t>Teaching for 9 years</a:t>
            </a:r>
            <a:endParaRPr lang="en-US" altLang="en-US" dirty="0"/>
          </a:p>
        </p:txBody>
      </p:sp>
    </p:spTree>
    <p:extLst>
      <p:ext uri="{BB962C8B-B14F-4D97-AF65-F5344CB8AC3E}">
        <p14:creationId xmlns:p14="http://schemas.microsoft.com/office/powerpoint/2010/main" val="206057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Review – Positives</a:t>
            </a:r>
            <a:endParaRPr lang="en-NZ" dirty="0"/>
          </a:p>
        </p:txBody>
      </p:sp>
      <p:sp>
        <p:nvSpPr>
          <p:cNvPr id="3" name="Content Placeholder 2"/>
          <p:cNvSpPr>
            <a:spLocks noGrp="1"/>
          </p:cNvSpPr>
          <p:nvPr>
            <p:ph idx="1"/>
          </p:nvPr>
        </p:nvSpPr>
        <p:spPr/>
        <p:txBody>
          <a:bodyPr/>
          <a:lstStyle/>
          <a:p>
            <a:endParaRPr lang="en-NZ" dirty="0" smtClean="0"/>
          </a:p>
          <a:p>
            <a:r>
              <a:rPr lang="en-NZ" dirty="0" smtClean="0"/>
              <a:t>Activities easy to find with the hyperlinks!</a:t>
            </a:r>
            <a:endParaRPr lang="en-NZ" dirty="0"/>
          </a:p>
          <a:p>
            <a:pPr lvl="0"/>
            <a:r>
              <a:rPr lang="en-NZ" dirty="0"/>
              <a:t>Figure it out activities that were selected were good learning experiences</a:t>
            </a:r>
          </a:p>
          <a:p>
            <a:pPr lvl="0"/>
            <a:r>
              <a:rPr lang="en-NZ" dirty="0"/>
              <a:t>Hooked on statistics Book– useful for 7/8 teachers having to use as a teaching reference </a:t>
            </a:r>
          </a:p>
          <a:p>
            <a:pPr lvl="0"/>
            <a:r>
              <a:rPr lang="en-NZ" dirty="0" err="1"/>
              <a:t>Karekare</a:t>
            </a:r>
            <a:r>
              <a:rPr lang="en-NZ" dirty="0"/>
              <a:t> data cards learning experience – all teachers found this useful to look at the PPDAC cycle</a:t>
            </a:r>
          </a:p>
          <a:p>
            <a:pPr lvl="0"/>
            <a:r>
              <a:rPr lang="en-NZ" dirty="0"/>
              <a:t>Glossary words </a:t>
            </a:r>
          </a:p>
          <a:p>
            <a:endParaRPr lang="en-NZ" dirty="0"/>
          </a:p>
          <a:p>
            <a:endParaRPr lang="en-NZ" dirty="0" smtClean="0"/>
          </a:p>
          <a:p>
            <a:endParaRPr lang="en-NZ" dirty="0"/>
          </a:p>
          <a:p>
            <a:endParaRPr lang="en-NZ" dirty="0"/>
          </a:p>
        </p:txBody>
      </p:sp>
    </p:spTree>
    <p:extLst>
      <p:ext uri="{BB962C8B-B14F-4D97-AF65-F5344CB8AC3E}">
        <p14:creationId xmlns:p14="http://schemas.microsoft.com/office/powerpoint/2010/main" val="1495941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Review – Improvements</a:t>
            </a:r>
            <a:endParaRPr lang="en-NZ" dirty="0"/>
          </a:p>
        </p:txBody>
      </p:sp>
      <p:sp>
        <p:nvSpPr>
          <p:cNvPr id="3" name="Content Placeholder 2"/>
          <p:cNvSpPr>
            <a:spLocks noGrp="1"/>
          </p:cNvSpPr>
          <p:nvPr>
            <p:ph idx="1"/>
          </p:nvPr>
        </p:nvSpPr>
        <p:spPr/>
        <p:txBody>
          <a:bodyPr/>
          <a:lstStyle/>
          <a:p>
            <a:endParaRPr lang="en-NZ" dirty="0" smtClean="0"/>
          </a:p>
          <a:p>
            <a:pPr lvl="0"/>
            <a:r>
              <a:rPr lang="en-NZ" dirty="0" smtClean="0"/>
              <a:t>Y9/10 </a:t>
            </a:r>
            <a:r>
              <a:rPr lang="en-NZ" dirty="0"/>
              <a:t>book references need to be added – some teachers found these texts useful for setting homework from or using in class</a:t>
            </a:r>
          </a:p>
          <a:p>
            <a:pPr lvl="0"/>
            <a:r>
              <a:rPr lang="en-NZ" dirty="0"/>
              <a:t>Y8 activity – frequency of letters occurring in a word</a:t>
            </a:r>
          </a:p>
          <a:p>
            <a:pPr lvl="0"/>
            <a:r>
              <a:rPr lang="en-NZ" dirty="0"/>
              <a:t>Y9/10 activity – circumference vs weight of a potato</a:t>
            </a:r>
          </a:p>
          <a:p>
            <a:pPr lvl="0"/>
            <a:r>
              <a:rPr lang="en-NZ" dirty="0"/>
              <a:t>Critical thinking activities – from the critical thinking document</a:t>
            </a:r>
          </a:p>
          <a:p>
            <a:pPr lvl="0"/>
            <a:r>
              <a:rPr lang="en-NZ" dirty="0"/>
              <a:t>Clarity between statistical displays and what levels they are appropriate at</a:t>
            </a:r>
          </a:p>
          <a:p>
            <a:pPr lvl="0"/>
            <a:r>
              <a:rPr lang="en-NZ" dirty="0" err="1" smtClean="0"/>
              <a:t>iNZight</a:t>
            </a:r>
            <a:r>
              <a:rPr lang="en-NZ" dirty="0" smtClean="0"/>
              <a:t> </a:t>
            </a:r>
            <a:r>
              <a:rPr lang="en-NZ" dirty="0"/>
              <a:t>at year 10 could have been included</a:t>
            </a:r>
          </a:p>
          <a:p>
            <a:endParaRPr lang="en-NZ" dirty="0"/>
          </a:p>
          <a:p>
            <a:endParaRPr lang="en-NZ" dirty="0" smtClean="0"/>
          </a:p>
          <a:p>
            <a:endParaRPr lang="en-NZ" dirty="0"/>
          </a:p>
          <a:p>
            <a:endParaRPr lang="en-NZ" dirty="0"/>
          </a:p>
        </p:txBody>
      </p:sp>
    </p:spTree>
    <p:extLst>
      <p:ext uri="{BB962C8B-B14F-4D97-AF65-F5344CB8AC3E}">
        <p14:creationId xmlns:p14="http://schemas.microsoft.com/office/powerpoint/2010/main" val="3421862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09800"/>
            <a:ext cx="7010400" cy="1143000"/>
          </a:xfrm>
        </p:spPr>
        <p:txBody>
          <a:bodyPr>
            <a:normAutofit fontScale="90000"/>
          </a:bodyPr>
          <a:lstStyle/>
          <a:p>
            <a:r>
              <a:rPr lang="en-NZ" sz="4800" dirty="0"/>
              <a:t>Evidence &amp; Measuring Shift</a:t>
            </a:r>
            <a:endParaRPr lang="en-NZ" sz="4800" dirty="0"/>
          </a:p>
        </p:txBody>
      </p:sp>
      <p:sp>
        <p:nvSpPr>
          <p:cNvPr id="3" name="Content Placeholder 2"/>
          <p:cNvSpPr>
            <a:spLocks noGrp="1"/>
          </p:cNvSpPr>
          <p:nvPr>
            <p:ph idx="1"/>
          </p:nvPr>
        </p:nvSpPr>
        <p:spPr/>
        <p:txBody>
          <a:bodyPr/>
          <a:lstStyle/>
          <a:p>
            <a:endParaRPr lang="en-NZ" dirty="0" smtClean="0"/>
          </a:p>
          <a:p>
            <a:endParaRPr lang="en-NZ" dirty="0"/>
          </a:p>
          <a:p>
            <a:endParaRPr lang="en-NZ" dirty="0" smtClean="0"/>
          </a:p>
          <a:p>
            <a:endParaRPr lang="en-NZ" dirty="0"/>
          </a:p>
          <a:p>
            <a:endParaRPr lang="en-NZ" dirty="0"/>
          </a:p>
        </p:txBody>
      </p:sp>
    </p:spTree>
    <p:extLst>
      <p:ext uri="{BB962C8B-B14F-4D97-AF65-F5344CB8AC3E}">
        <p14:creationId xmlns:p14="http://schemas.microsoft.com/office/powerpoint/2010/main" val="424886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Printable Page</a:t>
            </a:r>
          </a:p>
        </p:txBody>
      </p:sp>
      <p:sp>
        <p:nvSpPr>
          <p:cNvPr id="54275" name="Rectangle 3"/>
          <p:cNvSpPr>
            <a:spLocks noGrp="1" noChangeArrowheads="1"/>
          </p:cNvSpPr>
          <p:nvPr>
            <p:ph idx="1"/>
          </p:nvPr>
        </p:nvSpPr>
        <p:spPr/>
        <p:txBody>
          <a:bodyPr/>
          <a:lstStyle/>
          <a:p>
            <a:r>
              <a:rPr lang="en-US" altLang="en-US" dirty="0"/>
              <a:t>Your Text 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317100"/>
            <a:ext cx="8775510" cy="6554548"/>
          </a:xfrm>
          <a:prstGeom prst="rect">
            <a:avLst/>
          </a:prstGeom>
        </p:spPr>
      </p:pic>
    </p:spTree>
    <p:extLst>
      <p:ext uri="{BB962C8B-B14F-4D97-AF65-F5344CB8AC3E}">
        <p14:creationId xmlns:p14="http://schemas.microsoft.com/office/powerpoint/2010/main" val="185590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Printable Page</a:t>
            </a:r>
          </a:p>
        </p:txBody>
      </p:sp>
      <p:sp>
        <p:nvSpPr>
          <p:cNvPr id="54275" name="Rectangle 3"/>
          <p:cNvSpPr>
            <a:spLocks noGrp="1" noChangeArrowheads="1"/>
          </p:cNvSpPr>
          <p:nvPr>
            <p:ph idx="1"/>
          </p:nvPr>
        </p:nvSpPr>
        <p:spPr/>
        <p:txBody>
          <a:bodyPr/>
          <a:lstStyle/>
          <a:p>
            <a:r>
              <a:rPr lang="en-US" altLang="en-US" dirty="0"/>
              <a:t>Your Text Here</a:t>
            </a:r>
          </a:p>
        </p:txBody>
      </p:sp>
      <p:pic>
        <p:nvPicPr>
          <p:cNvPr id="3" name="Picture 2"/>
          <p:cNvPicPr>
            <a:picLocks noChangeAspect="1"/>
          </p:cNvPicPr>
          <p:nvPr/>
        </p:nvPicPr>
        <p:blipFill>
          <a:blip r:embed="rId2"/>
          <a:stretch>
            <a:fillRect/>
          </a:stretch>
        </p:blipFill>
        <p:spPr>
          <a:xfrm>
            <a:off x="0" y="0"/>
            <a:ext cx="10297678" cy="6858000"/>
          </a:xfrm>
          <a:prstGeom prst="rect">
            <a:avLst/>
          </a:prstGeom>
        </p:spPr>
      </p:pic>
    </p:spTree>
    <p:extLst>
      <p:ext uri="{BB962C8B-B14F-4D97-AF65-F5344CB8AC3E}">
        <p14:creationId xmlns:p14="http://schemas.microsoft.com/office/powerpoint/2010/main" val="176256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Printable Page</a:t>
            </a:r>
          </a:p>
        </p:txBody>
      </p:sp>
      <p:sp>
        <p:nvSpPr>
          <p:cNvPr id="54275" name="Rectangle 3"/>
          <p:cNvSpPr>
            <a:spLocks noGrp="1" noChangeArrowheads="1"/>
          </p:cNvSpPr>
          <p:nvPr>
            <p:ph idx="1"/>
          </p:nvPr>
        </p:nvSpPr>
        <p:spPr/>
        <p:txBody>
          <a:bodyPr/>
          <a:lstStyle/>
          <a:p>
            <a:r>
              <a:rPr lang="en-US" altLang="en-US" dirty="0"/>
              <a:t>Your Text Here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372600" cy="7000522"/>
          </a:xfrm>
          <a:prstGeom prst="rect">
            <a:avLst/>
          </a:prstGeom>
        </p:spPr>
      </p:pic>
    </p:spTree>
    <p:extLst>
      <p:ext uri="{BB962C8B-B14F-4D97-AF65-F5344CB8AC3E}">
        <p14:creationId xmlns:p14="http://schemas.microsoft.com/office/powerpoint/2010/main" val="3000467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Example of inquiry</a:t>
            </a:r>
            <a:endParaRPr lang="en-US" altLang="en-US" dirty="0"/>
          </a:p>
        </p:txBody>
      </p:sp>
      <p:sp>
        <p:nvSpPr>
          <p:cNvPr id="54275" name="Rectangle 3"/>
          <p:cNvSpPr>
            <a:spLocks noGrp="1" noChangeArrowheads="1"/>
          </p:cNvSpPr>
          <p:nvPr>
            <p:ph idx="1"/>
          </p:nvPr>
        </p:nvSpPr>
        <p:spPr/>
        <p:txBody>
          <a:bodyPr/>
          <a:lstStyle/>
          <a:p>
            <a:r>
              <a:rPr lang="en-US" altLang="en-US" dirty="0" smtClean="0"/>
              <a:t>Poster – </a:t>
            </a:r>
            <a:r>
              <a:rPr lang="en-US" altLang="en-US" dirty="0" err="1" smtClean="0"/>
              <a:t>Soti</a:t>
            </a:r>
            <a:r>
              <a:rPr lang="en-US" altLang="en-US" dirty="0" smtClean="0"/>
              <a:t> &amp; Mariner</a:t>
            </a:r>
            <a:endParaRPr lang="en-US" altLang="en-US" dirty="0"/>
          </a:p>
        </p:txBody>
      </p:sp>
      <p:pic>
        <p:nvPicPr>
          <p:cNvPr id="2" name="Discuss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46503" y="2529681"/>
            <a:ext cx="609600" cy="609600"/>
          </a:xfrm>
          <a:prstGeom prst="rect">
            <a:avLst/>
          </a:prstGeom>
        </p:spPr>
      </p:pic>
    </p:spTree>
    <p:extLst>
      <p:ext uri="{BB962C8B-B14F-4D97-AF65-F5344CB8AC3E}">
        <p14:creationId xmlns:p14="http://schemas.microsoft.com/office/powerpoint/2010/main" val="3044812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42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endParaRPr lang="en-US" altLang="en-US" dirty="0" smtClean="0"/>
          </a:p>
          <a:p>
            <a:endParaRPr lang="en-US" altLang="en-US" dirty="0"/>
          </a:p>
          <a:p>
            <a:pPr marL="0" indent="0">
              <a:buNone/>
            </a:pPr>
            <a:r>
              <a:rPr lang="en-US" altLang="en-US" sz="4800" dirty="0"/>
              <a:t>Thank you for listening!</a:t>
            </a:r>
          </a:p>
          <a:p>
            <a:pPr marL="0" indent="0">
              <a:buNone/>
            </a:pPr>
            <a:endParaRPr lang="en-US" altLang="en-US" sz="4800" dirty="0"/>
          </a:p>
          <a:p>
            <a:pPr marL="0" indent="0">
              <a:buNone/>
            </a:pPr>
            <a:endParaRPr lang="en-US" altLang="en-US" dirty="0" smtClean="0"/>
          </a:p>
          <a:p>
            <a:pPr marL="0" indent="0">
              <a:buNone/>
            </a:pPr>
            <a:endParaRPr lang="en-US" altLang="en-US" dirty="0"/>
          </a:p>
          <a:p>
            <a:pPr marL="0" indent="0" algn="r">
              <a:buNone/>
            </a:pPr>
            <a:r>
              <a:rPr lang="en-US" altLang="en-US" dirty="0" smtClean="0"/>
              <a:t>pedersenr@delasalle.school.nz</a:t>
            </a:r>
            <a:endParaRPr lang="en-US" altLang="en-US" dirty="0"/>
          </a:p>
        </p:txBody>
      </p:sp>
    </p:spTree>
    <p:extLst>
      <p:ext uri="{BB962C8B-B14F-4D97-AF65-F5344CB8AC3E}">
        <p14:creationId xmlns:p14="http://schemas.microsoft.com/office/powerpoint/2010/main" val="42462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Learning Outcomes</a:t>
            </a:r>
            <a:endParaRPr lang="en-US" altLang="en-US" dirty="0"/>
          </a:p>
        </p:txBody>
      </p:sp>
      <p:sp>
        <p:nvSpPr>
          <p:cNvPr id="8195" name="Rectangle 3"/>
          <p:cNvSpPr>
            <a:spLocks noGrp="1" noChangeArrowheads="1"/>
          </p:cNvSpPr>
          <p:nvPr>
            <p:ph idx="1"/>
          </p:nvPr>
        </p:nvSpPr>
        <p:spPr/>
        <p:txBody>
          <a:bodyPr/>
          <a:lstStyle/>
          <a:p>
            <a:endParaRPr lang="en-US" altLang="en-US" dirty="0" smtClean="0"/>
          </a:p>
          <a:p>
            <a:r>
              <a:rPr lang="en-US" altLang="en-US" dirty="0" smtClean="0"/>
              <a:t>Why Plan </a:t>
            </a:r>
            <a:r>
              <a:rPr lang="en-US" altLang="en-US" dirty="0"/>
              <a:t>T</a:t>
            </a:r>
            <a:r>
              <a:rPr lang="en-US" altLang="en-US" dirty="0" smtClean="0"/>
              <a:t>ogether?</a:t>
            </a:r>
          </a:p>
          <a:p>
            <a:endParaRPr lang="en-US" altLang="en-US" dirty="0"/>
          </a:p>
          <a:p>
            <a:r>
              <a:rPr lang="en-US" altLang="en-US" dirty="0" smtClean="0"/>
              <a:t>Planning Model’s</a:t>
            </a:r>
          </a:p>
          <a:p>
            <a:endParaRPr lang="en-US" altLang="en-US" dirty="0"/>
          </a:p>
          <a:p>
            <a:r>
              <a:rPr lang="en-US" altLang="en-US" dirty="0" smtClean="0"/>
              <a:t>Review</a:t>
            </a:r>
          </a:p>
          <a:p>
            <a:endParaRPr lang="en-US" altLang="en-US" dirty="0" smtClean="0"/>
          </a:p>
          <a:p>
            <a:r>
              <a:rPr lang="en-US" altLang="en-US" dirty="0" smtClean="0"/>
              <a:t>Evidence</a:t>
            </a:r>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a:p>
        </p:txBody>
      </p:sp>
    </p:spTree>
    <p:extLst>
      <p:ext uri="{BB962C8B-B14F-4D97-AF65-F5344CB8AC3E}">
        <p14:creationId xmlns:p14="http://schemas.microsoft.com/office/powerpoint/2010/main" val="341002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057400"/>
            <a:ext cx="7010400" cy="1143000"/>
          </a:xfrm>
        </p:spPr>
        <p:txBody>
          <a:bodyPr>
            <a:normAutofit fontScale="90000"/>
          </a:bodyPr>
          <a:lstStyle/>
          <a:p>
            <a:r>
              <a:rPr lang="en-NZ" sz="4800" dirty="0"/>
              <a:t>Why plan together?</a:t>
            </a:r>
            <a:br>
              <a:rPr lang="en-NZ" sz="4800" dirty="0"/>
            </a:br>
            <a:r>
              <a:rPr lang="en-NZ" sz="4800" dirty="0"/>
              <a:t/>
            </a:r>
            <a:br>
              <a:rPr lang="en-NZ" sz="4800" dirty="0"/>
            </a:br>
            <a:r>
              <a:rPr lang="en-NZ" sz="4800" dirty="0"/>
              <a:t>Research and useful strategies</a:t>
            </a:r>
            <a:endParaRPr lang="en-NZ" sz="4800" dirty="0"/>
          </a:p>
        </p:txBody>
      </p:sp>
    </p:spTree>
    <p:extLst>
      <p:ext uri="{BB962C8B-B14F-4D97-AF65-F5344CB8AC3E}">
        <p14:creationId xmlns:p14="http://schemas.microsoft.com/office/powerpoint/2010/main" val="2924235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Benefits </a:t>
            </a:r>
            <a:r>
              <a:rPr lang="en-US" altLang="en-US" dirty="0"/>
              <a:t>O</a:t>
            </a:r>
            <a:r>
              <a:rPr lang="en-US" altLang="en-US" dirty="0" smtClean="0"/>
              <a:t>f Working </a:t>
            </a:r>
            <a:r>
              <a:rPr lang="en-US" altLang="en-US" dirty="0"/>
              <a:t>T</a:t>
            </a:r>
            <a:r>
              <a:rPr lang="en-US" altLang="en-US" dirty="0" smtClean="0"/>
              <a:t>ogether</a:t>
            </a:r>
            <a:endParaRPr lang="en-US" altLang="en-US" dirty="0"/>
          </a:p>
        </p:txBody>
      </p:sp>
      <p:sp>
        <p:nvSpPr>
          <p:cNvPr id="8195" name="Rectangle 3"/>
          <p:cNvSpPr>
            <a:spLocks noGrp="1" noChangeArrowheads="1"/>
          </p:cNvSpPr>
          <p:nvPr>
            <p:ph idx="1"/>
          </p:nvPr>
        </p:nvSpPr>
        <p:spPr/>
        <p:txBody>
          <a:bodyPr/>
          <a:lstStyle/>
          <a:p>
            <a:endParaRPr lang="en-US" altLang="en-US" dirty="0" smtClean="0"/>
          </a:p>
          <a:p>
            <a:r>
              <a:rPr lang="en-US" altLang="en-US" dirty="0" smtClean="0"/>
              <a:t>CPD vs JPD – Heart of the matter in 2014 (Toby </a:t>
            </a:r>
            <a:r>
              <a:rPr lang="en-US" altLang="en-US" dirty="0" err="1" smtClean="0"/>
              <a:t>Greany</a:t>
            </a:r>
            <a:r>
              <a:rPr lang="en-US" altLang="en-US" dirty="0" smtClean="0"/>
              <a:t>)</a:t>
            </a:r>
          </a:p>
          <a:p>
            <a:endParaRPr lang="en-US" altLang="en-US" dirty="0"/>
          </a:p>
          <a:p>
            <a:pPr marL="400050" lvl="1" indent="0">
              <a:buNone/>
            </a:pPr>
            <a:r>
              <a:rPr lang="en-US" altLang="en-US" i="1" dirty="0" smtClean="0"/>
              <a:t>“Staff attend external courses and are then expected to bring the good practice they have seen back into a busy and more or less receptive workplace where staff are supported to learn from and with their peers in purposeful and structured ways and in the context of their daily work”</a:t>
            </a:r>
            <a:endParaRPr lang="en-US" altLang="en-US" i="1" dirty="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a:p>
        </p:txBody>
      </p:sp>
    </p:spTree>
    <p:extLst>
      <p:ext uri="{BB962C8B-B14F-4D97-AF65-F5344CB8AC3E}">
        <p14:creationId xmlns:p14="http://schemas.microsoft.com/office/powerpoint/2010/main" val="2641234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Build Planning </a:t>
            </a:r>
            <a:r>
              <a:rPr lang="en-NZ" dirty="0"/>
              <a:t>I</a:t>
            </a:r>
            <a:r>
              <a:rPr lang="en-NZ" dirty="0" smtClean="0"/>
              <a:t>nto </a:t>
            </a:r>
            <a:r>
              <a:rPr lang="en-NZ" dirty="0"/>
              <a:t>Y</a:t>
            </a:r>
            <a:r>
              <a:rPr lang="en-NZ" dirty="0" smtClean="0"/>
              <a:t>our Own Inquiry</a:t>
            </a:r>
            <a:endParaRPr lang="en-NZ" dirty="0"/>
          </a:p>
        </p:txBody>
      </p:sp>
      <p:sp>
        <p:nvSpPr>
          <p:cNvPr id="4" name="Content Placeholder 3"/>
          <p:cNvSpPr>
            <a:spLocks noGrp="1"/>
          </p:cNvSpPr>
          <p:nvPr>
            <p:ph idx="1"/>
          </p:nvPr>
        </p:nvSpPr>
        <p:spPr/>
        <p:txBody>
          <a:bodyPr/>
          <a:lstStyle/>
          <a:p>
            <a:endParaRPr lang="en-NZ" dirty="0"/>
          </a:p>
        </p:txBody>
      </p:sp>
      <p:pic>
        <p:nvPicPr>
          <p:cNvPr id="81924" name="Picture 4" descr="http://www.vln.school.nz/file/download/853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371601"/>
            <a:ext cx="4187825" cy="436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Appraisal</a:t>
            </a:r>
            <a:endParaRPr lang="en-US" altLang="en-US" dirty="0"/>
          </a:p>
        </p:txBody>
      </p:sp>
      <p:sp>
        <p:nvSpPr>
          <p:cNvPr id="8195" name="Rectangle 3"/>
          <p:cNvSpPr>
            <a:spLocks noGrp="1" noChangeArrowheads="1"/>
          </p:cNvSpPr>
          <p:nvPr>
            <p:ph idx="1"/>
          </p:nvPr>
        </p:nvSpPr>
        <p:spPr/>
        <p:txBody>
          <a:bodyPr/>
          <a:lstStyle/>
          <a:p>
            <a:endParaRPr lang="en-US" altLang="en-US" dirty="0" smtClean="0"/>
          </a:p>
          <a:p>
            <a:r>
              <a:rPr lang="en-US" altLang="en-US" dirty="0" smtClean="0"/>
              <a:t>Registered Teacher Criteria</a:t>
            </a:r>
          </a:p>
          <a:p>
            <a:endParaRPr lang="en-US" altLang="en-US" dirty="0"/>
          </a:p>
          <a:p>
            <a:pPr marL="857250" lvl="1" indent="-457200">
              <a:buFont typeface="+mj-lt"/>
              <a:buAutoNum type="arabicPeriod"/>
            </a:pPr>
            <a:r>
              <a:rPr lang="en-NZ" dirty="0"/>
              <a:t>Demonstrate commitment to ongoing learning and development of personal professional </a:t>
            </a:r>
            <a:r>
              <a:rPr lang="en-NZ" dirty="0" smtClean="0"/>
              <a:t>practice</a:t>
            </a:r>
          </a:p>
          <a:p>
            <a:pPr marL="857250" lvl="1" indent="-457200">
              <a:buFont typeface="+mj-lt"/>
              <a:buAutoNum type="arabicPeriod"/>
            </a:pPr>
            <a:endParaRPr lang="en-NZ" dirty="0"/>
          </a:p>
          <a:p>
            <a:pPr marL="857250" lvl="1" indent="-457200">
              <a:buFont typeface="+mj-lt"/>
              <a:buAutoNum type="arabicPeriod"/>
            </a:pPr>
            <a:r>
              <a:rPr lang="en-NZ" dirty="0"/>
              <a:t>Conceptualise, plan and implement an appropriate learning programme</a:t>
            </a:r>
          </a:p>
          <a:p>
            <a:endParaRPr lang="en-US" altLang="en-US" dirty="0" smtClean="0"/>
          </a:p>
          <a:p>
            <a:endParaRPr lang="en-US" altLang="en-US" dirty="0"/>
          </a:p>
          <a:p>
            <a:endParaRPr lang="en-US" altLang="en-US" dirty="0" smtClean="0"/>
          </a:p>
          <a:p>
            <a:endParaRPr lang="en-US" altLang="en-US" dirty="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a:p>
        </p:txBody>
      </p:sp>
    </p:spTree>
    <p:extLst>
      <p:ext uri="{BB962C8B-B14F-4D97-AF65-F5344CB8AC3E}">
        <p14:creationId xmlns:p14="http://schemas.microsoft.com/office/powerpoint/2010/main" val="138096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Goal Setting</a:t>
            </a:r>
            <a:endParaRPr lang="en-NZ" dirty="0"/>
          </a:p>
        </p:txBody>
      </p:sp>
      <p:sp>
        <p:nvSpPr>
          <p:cNvPr id="3" name="Content Placeholder 2"/>
          <p:cNvSpPr>
            <a:spLocks noGrp="1"/>
          </p:cNvSpPr>
          <p:nvPr>
            <p:ph idx="1"/>
          </p:nvPr>
        </p:nvSpPr>
        <p:spPr/>
        <p:txBody>
          <a:bodyPr/>
          <a:lstStyle/>
          <a:p>
            <a:endParaRPr lang="en-NZ" dirty="0" smtClean="0"/>
          </a:p>
          <a:p>
            <a:r>
              <a:rPr lang="en-NZ" dirty="0" smtClean="0"/>
              <a:t>Departmental Goal: </a:t>
            </a:r>
          </a:p>
          <a:p>
            <a:endParaRPr lang="en-NZ" i="1" dirty="0"/>
          </a:p>
          <a:p>
            <a:pPr marL="0" indent="0">
              <a:buNone/>
            </a:pPr>
            <a:r>
              <a:rPr lang="en-NZ" i="1" dirty="0" smtClean="0"/>
              <a:t>“</a:t>
            </a:r>
            <a:r>
              <a:rPr lang="en-NZ" i="1" dirty="0"/>
              <a:t>To develop the learning programmes delivered so that we can provide a wider range of learning experiences and success in Mathematics for students at De La Salle College</a:t>
            </a:r>
            <a:r>
              <a:rPr lang="en-NZ" i="1" dirty="0" smtClean="0"/>
              <a:t>”</a:t>
            </a:r>
          </a:p>
          <a:p>
            <a:pPr marL="0" indent="0">
              <a:buNone/>
            </a:pPr>
            <a:endParaRPr lang="en-NZ" i="1" dirty="0"/>
          </a:p>
          <a:p>
            <a:r>
              <a:rPr lang="en-NZ" dirty="0" smtClean="0"/>
              <a:t>Personal &amp; School wide Goals </a:t>
            </a:r>
          </a:p>
          <a:p>
            <a:pPr marL="0" indent="0">
              <a:buNone/>
            </a:pPr>
            <a:endParaRPr lang="en-NZ" dirty="0"/>
          </a:p>
        </p:txBody>
      </p:sp>
    </p:spTree>
    <p:extLst>
      <p:ext uri="{BB962C8B-B14F-4D97-AF65-F5344CB8AC3E}">
        <p14:creationId xmlns:p14="http://schemas.microsoft.com/office/powerpoint/2010/main" val="2192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057400"/>
            <a:ext cx="7010400" cy="1143000"/>
          </a:xfrm>
        </p:spPr>
        <p:txBody>
          <a:bodyPr>
            <a:normAutofit fontScale="90000"/>
          </a:bodyPr>
          <a:lstStyle/>
          <a:p>
            <a:r>
              <a:rPr lang="en-NZ" sz="4800" dirty="0"/>
              <a:t>Planning Models</a:t>
            </a:r>
            <a:r>
              <a:rPr lang="en-NZ" sz="4800" dirty="0"/>
              <a:t/>
            </a:r>
            <a:br>
              <a:rPr lang="en-NZ" sz="4800" dirty="0"/>
            </a:br>
            <a:endParaRPr lang="en-NZ" sz="4800" dirty="0"/>
          </a:p>
        </p:txBody>
      </p:sp>
    </p:spTree>
    <p:extLst>
      <p:ext uri="{BB962C8B-B14F-4D97-AF65-F5344CB8AC3E}">
        <p14:creationId xmlns:p14="http://schemas.microsoft.com/office/powerpoint/2010/main" val="2725737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TotalTime>
  <Words>503</Words>
  <Application>Microsoft Office PowerPoint</Application>
  <PresentationFormat>Widescreen</PresentationFormat>
  <Paragraphs>158</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Wingdings 3</vt:lpstr>
      <vt:lpstr>Facet</vt:lpstr>
      <vt:lpstr>Unit Planning as a Department</vt:lpstr>
      <vt:lpstr>My Background</vt:lpstr>
      <vt:lpstr>Learning Outcomes</vt:lpstr>
      <vt:lpstr>Why plan together?  Research and useful strategies</vt:lpstr>
      <vt:lpstr>Benefits Of Working Together</vt:lpstr>
      <vt:lpstr>Build Planning Into Your Own Inquiry</vt:lpstr>
      <vt:lpstr>Appraisal</vt:lpstr>
      <vt:lpstr>Goal Setting</vt:lpstr>
      <vt:lpstr>Planning Models </vt:lpstr>
      <vt:lpstr>Year 7 – 10 Document</vt:lpstr>
      <vt:lpstr>Where We Started…</vt:lpstr>
      <vt:lpstr>Model 1 - Paired Task In A Faculty Meeting </vt:lpstr>
      <vt:lpstr>Model 2 - Providing A Comprehensive Document  </vt:lpstr>
      <vt:lpstr>Model 3 - Providing Framework </vt:lpstr>
      <vt:lpstr>Model 4 – Developing Staff</vt:lpstr>
      <vt:lpstr>Model 5 – Framework + Guidance</vt:lpstr>
      <vt:lpstr>PowerPoint Presentation</vt:lpstr>
      <vt:lpstr>Review</vt:lpstr>
      <vt:lpstr>Review – I notice…</vt:lpstr>
      <vt:lpstr>Review – Positives</vt:lpstr>
      <vt:lpstr>Review – Improvements</vt:lpstr>
      <vt:lpstr>Evidence &amp; Measuring Shift</vt:lpstr>
      <vt:lpstr>Printable Page</vt:lpstr>
      <vt:lpstr>Printable Page</vt:lpstr>
      <vt:lpstr>Printable Page</vt:lpstr>
      <vt:lpstr>Example of inquiry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Planning as a Department</dc:title>
  <dc:creator>ricky pedersen</dc:creator>
  <cp:lastModifiedBy>ricky pedersen</cp:lastModifiedBy>
  <cp:revision>1</cp:revision>
  <dcterms:created xsi:type="dcterms:W3CDTF">2014-12-17T23:48:49Z</dcterms:created>
  <dcterms:modified xsi:type="dcterms:W3CDTF">2014-12-17T23:50:54Z</dcterms:modified>
</cp:coreProperties>
</file>