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80" r:id="rId9"/>
    <p:sldId id="264" r:id="rId10"/>
    <p:sldId id="266" r:id="rId11"/>
    <p:sldId id="269" r:id="rId12"/>
    <p:sldId id="268" r:id="rId13"/>
    <p:sldId id="274" r:id="rId14"/>
    <p:sldId id="270" r:id="rId15"/>
    <p:sldId id="275" r:id="rId16"/>
    <p:sldId id="271" r:id="rId17"/>
    <p:sldId id="272" r:id="rId18"/>
    <p:sldId id="281" r:id="rId19"/>
    <p:sldId id="282" r:id="rId20"/>
    <p:sldId id="273" r:id="rId21"/>
    <p:sldId id="283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1" d="100"/>
          <a:sy n="101" d="100"/>
        </p:scale>
        <p:origin x="-64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A8AE-C25E-49BA-9AEA-795EDFDB41CD}" type="datetimeFigureOut">
              <a:rPr lang="en-NZ" smtClean="0"/>
              <a:t>12/12/2014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2473-7377-4799-BDE0-39F57DD2A17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73678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A8AE-C25E-49BA-9AEA-795EDFDB41CD}" type="datetimeFigureOut">
              <a:rPr lang="en-NZ" smtClean="0"/>
              <a:t>12/12/2014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2473-7377-4799-BDE0-39F57DD2A17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2326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A8AE-C25E-49BA-9AEA-795EDFDB41CD}" type="datetimeFigureOut">
              <a:rPr lang="en-NZ" smtClean="0"/>
              <a:t>12/12/2014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2473-7377-4799-BDE0-39F57DD2A17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3409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A8AE-C25E-49BA-9AEA-795EDFDB41CD}" type="datetimeFigureOut">
              <a:rPr lang="en-NZ" smtClean="0"/>
              <a:t>12/12/2014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2473-7377-4799-BDE0-39F57DD2A17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2989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A8AE-C25E-49BA-9AEA-795EDFDB41CD}" type="datetimeFigureOut">
              <a:rPr lang="en-NZ" smtClean="0"/>
              <a:t>12/12/2014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2473-7377-4799-BDE0-39F57DD2A17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45853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A8AE-C25E-49BA-9AEA-795EDFDB41CD}" type="datetimeFigureOut">
              <a:rPr lang="en-NZ" smtClean="0"/>
              <a:t>12/12/2014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2473-7377-4799-BDE0-39F57DD2A17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1197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A8AE-C25E-49BA-9AEA-795EDFDB41CD}" type="datetimeFigureOut">
              <a:rPr lang="en-NZ" smtClean="0"/>
              <a:t>12/12/2014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2473-7377-4799-BDE0-39F57DD2A17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65287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A8AE-C25E-49BA-9AEA-795EDFDB41CD}" type="datetimeFigureOut">
              <a:rPr lang="en-NZ" smtClean="0"/>
              <a:t>12/12/2014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2473-7377-4799-BDE0-39F57DD2A17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9929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A8AE-C25E-49BA-9AEA-795EDFDB41CD}" type="datetimeFigureOut">
              <a:rPr lang="en-NZ" smtClean="0"/>
              <a:t>12/12/2014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2473-7377-4799-BDE0-39F57DD2A17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43197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A8AE-C25E-49BA-9AEA-795EDFDB41CD}" type="datetimeFigureOut">
              <a:rPr lang="en-NZ" smtClean="0"/>
              <a:t>12/12/2014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2473-7377-4799-BDE0-39F57DD2A17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8175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A8AE-C25E-49BA-9AEA-795EDFDB41CD}" type="datetimeFigureOut">
              <a:rPr lang="en-NZ" smtClean="0"/>
              <a:t>12/12/2014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2473-7377-4799-BDE0-39F57DD2A17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2665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9A8AE-C25E-49BA-9AEA-795EDFDB41CD}" type="datetimeFigureOut">
              <a:rPr lang="en-NZ" smtClean="0"/>
              <a:t>12/12/2014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72473-7377-4799-BDE0-39F57DD2A17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4928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s.co.uk/teaching-resource/Horse-racing-6445788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rri.umass.edu/tinkerplots/downloa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772400" cy="1470025"/>
          </a:xfrm>
        </p:spPr>
        <p:txBody>
          <a:bodyPr/>
          <a:lstStyle/>
          <a:p>
            <a:r>
              <a:rPr lang="en-NZ" dirty="0" smtClean="0"/>
              <a:t>Probability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420888"/>
            <a:ext cx="6400800" cy="1752600"/>
          </a:xfrm>
        </p:spPr>
        <p:txBody>
          <a:bodyPr/>
          <a:lstStyle/>
          <a:p>
            <a:r>
              <a:rPr lang="en-NZ" dirty="0" smtClean="0"/>
              <a:t>91038</a:t>
            </a:r>
          </a:p>
          <a:p>
            <a:r>
              <a:rPr lang="en-NZ" dirty="0" smtClean="0"/>
              <a:t>and </a:t>
            </a:r>
          </a:p>
          <a:p>
            <a:r>
              <a:rPr lang="en-NZ" dirty="0" smtClean="0"/>
              <a:t>Junior</a:t>
            </a:r>
            <a:endParaRPr lang="en-NZ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5157192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Ruth Kaniuk and Maths Department	</a:t>
            </a:r>
          </a:p>
          <a:p>
            <a:r>
              <a:rPr lang="en-NZ" dirty="0" smtClean="0"/>
              <a:t>Lynfield College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7518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7772400" cy="1470025"/>
          </a:xfrm>
        </p:spPr>
        <p:txBody>
          <a:bodyPr/>
          <a:lstStyle/>
          <a:p>
            <a:r>
              <a:rPr lang="en-NZ" b="1" dirty="0" smtClean="0"/>
              <a:t>fatal house fires spike</a:t>
            </a:r>
            <a:r>
              <a:rPr lang="en-NZ" dirty="0" smtClean="0"/>
              <a:t/>
            </a:r>
            <a:br>
              <a:rPr lang="en-NZ" dirty="0" smtClean="0"/>
            </a:b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068960"/>
            <a:ext cx="6400800" cy="1752600"/>
          </a:xfrm>
        </p:spPr>
        <p:txBody>
          <a:bodyPr>
            <a:noAutofit/>
          </a:bodyPr>
          <a:lstStyle/>
          <a:p>
            <a:r>
              <a:rPr lang="en-NZ" sz="2400" dirty="0">
                <a:solidFill>
                  <a:schemeClr val="tx1"/>
                </a:solidFill>
              </a:rPr>
              <a:t>This month</a:t>
            </a:r>
            <a:r>
              <a:rPr lang="en-NZ" sz="2400" dirty="0" smtClean="0">
                <a:solidFill>
                  <a:schemeClr val="tx1"/>
                </a:solidFill>
              </a:rPr>
              <a:t>, </a:t>
            </a:r>
            <a:r>
              <a:rPr lang="en-NZ" sz="2400" dirty="0">
                <a:solidFill>
                  <a:schemeClr val="tx1"/>
                </a:solidFill>
              </a:rPr>
              <a:t>Nov </a:t>
            </a:r>
            <a:r>
              <a:rPr lang="en-NZ" sz="2400" dirty="0" smtClean="0">
                <a:solidFill>
                  <a:schemeClr val="tx1"/>
                </a:solidFill>
              </a:rPr>
              <a:t>2014, in New Zealand there </a:t>
            </a:r>
            <a:r>
              <a:rPr lang="en-NZ" sz="2400" dirty="0">
                <a:solidFill>
                  <a:schemeClr val="tx1"/>
                </a:solidFill>
              </a:rPr>
              <a:t>have </a:t>
            </a:r>
            <a:r>
              <a:rPr lang="en-NZ" sz="2400" dirty="0" smtClean="0">
                <a:solidFill>
                  <a:schemeClr val="tx1"/>
                </a:solidFill>
              </a:rPr>
              <a:t>been </a:t>
            </a:r>
            <a:r>
              <a:rPr lang="en-NZ" sz="2400" dirty="0">
                <a:solidFill>
                  <a:schemeClr val="tx1"/>
                </a:solidFill>
              </a:rPr>
              <a:t>5 </a:t>
            </a:r>
            <a:r>
              <a:rPr lang="en-NZ" sz="2400" dirty="0" smtClean="0">
                <a:solidFill>
                  <a:schemeClr val="tx1"/>
                </a:solidFill>
              </a:rPr>
              <a:t>deaths due to people being caught in a house fire. </a:t>
            </a:r>
            <a:endParaRPr lang="en-NZ" sz="2400" dirty="0">
              <a:solidFill>
                <a:schemeClr val="tx1"/>
              </a:solidFill>
            </a:endParaRPr>
          </a:p>
          <a:p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295277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NZ" b="1" dirty="0">
                <a:solidFill>
                  <a:schemeClr val="bg1">
                    <a:lumMod val="65000"/>
                  </a:schemeClr>
                </a:solidFill>
              </a:rPr>
              <a:t>November 9</a:t>
            </a:r>
            <a:r>
              <a:rPr lang="en-NZ" dirty="0">
                <a:solidFill>
                  <a:schemeClr val="bg1">
                    <a:lumMod val="65000"/>
                  </a:schemeClr>
                </a:solidFill>
              </a:rPr>
              <a:t> - 3-year-old </a:t>
            </a:r>
            <a:r>
              <a:rPr lang="en-NZ" dirty="0" err="1">
                <a:solidFill>
                  <a:schemeClr val="bg1">
                    <a:lumMod val="65000"/>
                  </a:schemeClr>
                </a:solidFill>
              </a:rPr>
              <a:t>O'rlandau</a:t>
            </a:r>
            <a:r>
              <a:rPr lang="en-N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NZ" dirty="0" err="1">
                <a:solidFill>
                  <a:schemeClr val="bg1">
                    <a:lumMod val="65000"/>
                  </a:schemeClr>
                </a:solidFill>
              </a:rPr>
              <a:t>Kingi</a:t>
            </a:r>
            <a:r>
              <a:rPr lang="en-NZ" dirty="0">
                <a:solidFill>
                  <a:schemeClr val="bg1">
                    <a:lumMod val="65000"/>
                  </a:schemeClr>
                </a:solidFill>
              </a:rPr>
              <a:t>-Day died in a house fire started from a novelty lighter in </a:t>
            </a:r>
            <a:r>
              <a:rPr lang="en-NZ" dirty="0" err="1">
                <a:solidFill>
                  <a:schemeClr val="bg1">
                    <a:lumMod val="65000"/>
                  </a:schemeClr>
                </a:solidFill>
              </a:rPr>
              <a:t>Dinsdale</a:t>
            </a:r>
            <a:r>
              <a:rPr lang="en-NZ" dirty="0">
                <a:solidFill>
                  <a:schemeClr val="bg1">
                    <a:lumMod val="65000"/>
                  </a:schemeClr>
                </a:solidFill>
              </a:rPr>
              <a:t>, Hamilton</a:t>
            </a:r>
            <a:r>
              <a:rPr lang="en-NZ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pPr fontAlgn="base"/>
            <a:endParaRPr lang="en-NZ" dirty="0">
              <a:solidFill>
                <a:schemeClr val="bg1">
                  <a:lumMod val="65000"/>
                </a:schemeClr>
              </a:solidFill>
            </a:endParaRPr>
          </a:p>
          <a:p>
            <a:pPr fontAlgn="base"/>
            <a:r>
              <a:rPr lang="en-NZ" b="1" dirty="0">
                <a:solidFill>
                  <a:schemeClr val="bg1">
                    <a:lumMod val="65000"/>
                  </a:schemeClr>
                </a:solidFill>
              </a:rPr>
              <a:t>November 15</a:t>
            </a:r>
            <a:r>
              <a:rPr lang="en-NZ" dirty="0">
                <a:solidFill>
                  <a:schemeClr val="bg1">
                    <a:lumMod val="65000"/>
                  </a:schemeClr>
                </a:solidFill>
              </a:rPr>
              <a:t> - Jake Hayes, Connor </a:t>
            </a:r>
            <a:r>
              <a:rPr lang="en-NZ" dirty="0" err="1">
                <a:solidFill>
                  <a:schemeClr val="bg1">
                    <a:lumMod val="65000"/>
                  </a:schemeClr>
                </a:solidFill>
              </a:rPr>
              <a:t>Swetman</a:t>
            </a:r>
            <a:r>
              <a:rPr lang="en-NZ" dirty="0">
                <a:solidFill>
                  <a:schemeClr val="bg1">
                    <a:lumMod val="65000"/>
                  </a:schemeClr>
                </a:solidFill>
              </a:rPr>
              <a:t> and Toni </a:t>
            </a:r>
            <a:r>
              <a:rPr lang="en-NZ" dirty="0" err="1">
                <a:solidFill>
                  <a:schemeClr val="bg1">
                    <a:lumMod val="65000"/>
                  </a:schemeClr>
                </a:solidFill>
              </a:rPr>
              <a:t>Maree</a:t>
            </a:r>
            <a:r>
              <a:rPr lang="en-NZ" dirty="0">
                <a:solidFill>
                  <a:schemeClr val="bg1">
                    <a:lumMod val="65000"/>
                  </a:schemeClr>
                </a:solidFill>
              </a:rPr>
              <a:t> Johnston, died in a house fire on Collingwood Street, </a:t>
            </a:r>
            <a:r>
              <a:rPr lang="en-NZ" dirty="0" smtClean="0">
                <a:solidFill>
                  <a:schemeClr val="bg1">
                    <a:lumMod val="65000"/>
                  </a:schemeClr>
                </a:solidFill>
              </a:rPr>
              <a:t>Hamilton</a:t>
            </a:r>
          </a:p>
          <a:p>
            <a:pPr fontAlgn="base"/>
            <a:endParaRPr lang="en-NZ" dirty="0">
              <a:solidFill>
                <a:schemeClr val="bg1">
                  <a:lumMod val="65000"/>
                </a:schemeClr>
              </a:solidFill>
            </a:endParaRPr>
          </a:p>
          <a:p>
            <a:pPr fontAlgn="base"/>
            <a:r>
              <a:rPr lang="en-NZ" b="1" dirty="0">
                <a:solidFill>
                  <a:schemeClr val="bg1">
                    <a:lumMod val="65000"/>
                  </a:schemeClr>
                </a:solidFill>
              </a:rPr>
              <a:t>November 20</a:t>
            </a:r>
            <a:r>
              <a:rPr lang="en-NZ" dirty="0">
                <a:solidFill>
                  <a:schemeClr val="bg1">
                    <a:lumMod val="65000"/>
                  </a:schemeClr>
                </a:solidFill>
              </a:rPr>
              <a:t> - One dead in house fire in Linwood, Christchurch.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1492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260648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4000" dirty="0" smtClean="0"/>
              <a:t>In NZ, over the past 5 years there has been an average of 19 deaths per year due to house fires.</a:t>
            </a:r>
          </a:p>
          <a:p>
            <a:r>
              <a:rPr lang="en-NZ" sz="4000" dirty="0" smtClean="0"/>
              <a:t>That is an average of just over 1.5 deaths per month.</a:t>
            </a:r>
          </a:p>
          <a:p>
            <a:endParaRPr lang="en-NZ" sz="4000" dirty="0"/>
          </a:p>
          <a:p>
            <a:r>
              <a:rPr lang="en-NZ" sz="4000" dirty="0" smtClean="0"/>
              <a:t>Surely, it is unusual that 5 deaths would occur in one month?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397033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41" y="692695"/>
            <a:ext cx="7767581" cy="3672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1560" y="5157192"/>
            <a:ext cx="6912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Use a coin and a die to decide the month.</a:t>
            </a:r>
          </a:p>
          <a:p>
            <a:endParaRPr lang="en-NZ" dirty="0" smtClean="0"/>
          </a:p>
          <a:p>
            <a:r>
              <a:rPr lang="en-NZ" dirty="0" smtClean="0"/>
              <a:t>Repeat 19 times to represent a trial of 1 year</a:t>
            </a:r>
            <a:endParaRPr lang="en-NZ" dirty="0"/>
          </a:p>
          <a:p>
            <a:endParaRPr lang="en-NZ" dirty="0" smtClean="0"/>
          </a:p>
          <a:p>
            <a:r>
              <a:rPr lang="en-NZ" dirty="0" smtClean="0"/>
              <a:t>Is 5 in 1 month unusual?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2250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Idea 3</a:t>
            </a:r>
          </a:p>
          <a:p>
            <a:r>
              <a:rPr lang="en-NZ" dirty="0" smtClean="0"/>
              <a:t>Horse race</a:t>
            </a:r>
          </a:p>
          <a:p>
            <a:r>
              <a:rPr lang="en-NZ" sz="2000" dirty="0">
                <a:hlinkClick r:id="rId2"/>
              </a:rPr>
              <a:t>https://www.tes.co.uk/teaching-resource/Horse-racing-6445788</a:t>
            </a:r>
            <a:r>
              <a:rPr lang="en-NZ" sz="2000" dirty="0" smtClean="0">
                <a:hlinkClick r:id="rId2"/>
              </a:rPr>
              <a:t>/</a:t>
            </a:r>
            <a:endParaRPr lang="en-NZ" sz="2000" dirty="0" smtClean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8829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304"/>
          <a:stretch/>
        </p:blipFill>
        <p:spPr bwMode="auto">
          <a:xfrm>
            <a:off x="1187624" y="381000"/>
            <a:ext cx="694936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81"/>
          <a:stretch/>
        </p:blipFill>
        <p:spPr bwMode="auto">
          <a:xfrm>
            <a:off x="2267744" y="3549698"/>
            <a:ext cx="496295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836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Idea 4</a:t>
            </a:r>
          </a:p>
          <a:p>
            <a:pPr marL="0" indent="0">
              <a:buNone/>
            </a:pPr>
            <a:r>
              <a:rPr lang="en-NZ" dirty="0" smtClean="0"/>
              <a:t>  Get out of jail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2083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764704"/>
            <a:ext cx="8568952" cy="45259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NZ" dirty="0">
                <a:latin typeface="Comic Sans MS"/>
                <a:ea typeface="Calibri"/>
                <a:cs typeface="Arial"/>
              </a:rPr>
              <a:t>You have 10 prisoners. You can place them in any of the cells 0 – 5. You can have as many prisoners in a cell as you want.</a:t>
            </a:r>
            <a:endParaRPr lang="en-NZ" sz="2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NZ" dirty="0">
                <a:latin typeface="Comic Sans MS"/>
                <a:ea typeface="Calibri"/>
                <a:cs typeface="Arial"/>
              </a:rPr>
              <a:t>A prisoner can get out of jail if, when you roll 2 dice and find the difference of the numbers, that difference is their cell number. Only 1 prisoner can be released on each roll of the dice.</a:t>
            </a:r>
            <a:endParaRPr lang="en-NZ" sz="2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NZ" dirty="0">
                <a:latin typeface="Comic Sans MS"/>
                <a:ea typeface="Calibri"/>
                <a:cs typeface="Arial"/>
              </a:rPr>
              <a:t>Play in pairs. The winner is the person who gets all of their prisoners released first.</a:t>
            </a:r>
            <a:endParaRPr lang="en-NZ" sz="2800" dirty="0">
              <a:latin typeface="Calibri"/>
              <a:ea typeface="Calibri"/>
              <a:cs typeface="Times New Roman"/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1944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513" y="116632"/>
            <a:ext cx="6783387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1281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Play the game several times, then use a simulation to look at the distribution of cell numbers.</a:t>
            </a: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40098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2283" y="332656"/>
            <a:ext cx="856895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Symbol"/>
              <a:buChar char=""/>
              <a:tabLst>
                <a:tab pos="586740" algn="l"/>
              </a:tabLst>
            </a:pPr>
            <a:r>
              <a:rPr lang="en-NZ" sz="2400" dirty="0">
                <a:solidFill>
                  <a:srgbClr val="000000"/>
                </a:solidFill>
                <a:ea typeface="Times New Roman"/>
                <a:cs typeface="DINPro-Regular"/>
              </a:rPr>
              <a:t>posing a question to explore a situation involving elements of </a:t>
            </a:r>
            <a:r>
              <a:rPr lang="en-NZ" sz="2400" dirty="0" smtClean="0">
                <a:solidFill>
                  <a:srgbClr val="000000"/>
                </a:solidFill>
                <a:ea typeface="Times New Roman"/>
                <a:cs typeface="DINPro-Regular"/>
              </a:rPr>
              <a:t>chance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Symbol"/>
              <a:buChar char=""/>
              <a:tabLst>
                <a:tab pos="586740" algn="l"/>
              </a:tabLst>
            </a:pPr>
            <a:endParaRPr lang="en-NZ" sz="900" dirty="0">
              <a:ea typeface="Times New Roman"/>
              <a:cs typeface="Times New Roman"/>
            </a:endParaRP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Symbol"/>
              <a:buChar char=""/>
              <a:tabLst>
                <a:tab pos="586740" algn="l"/>
              </a:tabLst>
            </a:pPr>
            <a:r>
              <a:rPr lang="en-NZ" sz="2400" dirty="0">
                <a:solidFill>
                  <a:srgbClr val="000000"/>
                </a:solidFill>
                <a:ea typeface="Times New Roman"/>
                <a:cs typeface="DINPro-Regular"/>
              </a:rPr>
              <a:t>planning an </a:t>
            </a:r>
            <a:r>
              <a:rPr lang="en-NZ" sz="2400" dirty="0">
                <a:solidFill>
                  <a:srgbClr val="FF0000"/>
                </a:solidFill>
                <a:ea typeface="Times New Roman"/>
                <a:cs typeface="DINPro-Regular"/>
              </a:rPr>
              <a:t>experiment</a:t>
            </a:r>
            <a:r>
              <a:rPr lang="en-NZ" sz="2400" dirty="0">
                <a:solidFill>
                  <a:srgbClr val="000000"/>
                </a:solidFill>
                <a:ea typeface="Times New Roman"/>
                <a:cs typeface="DINPro-Regular"/>
              </a:rPr>
              <a:t> to explore the situation (</a:t>
            </a:r>
            <a:r>
              <a:rPr lang="en-NZ" sz="2400" dirty="0">
                <a:ea typeface="Times New Roman"/>
                <a:cs typeface="Times New Roman"/>
              </a:rPr>
              <a:t>discussing and defining the set of possible outcomes and deciding the sample size</a:t>
            </a:r>
            <a:r>
              <a:rPr lang="en-NZ" sz="2400" dirty="0" smtClean="0">
                <a:ea typeface="Times New Roman"/>
                <a:cs typeface="Times New Roman"/>
              </a:rPr>
              <a:t>)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Symbol"/>
              <a:buChar char=""/>
              <a:tabLst>
                <a:tab pos="586740" algn="l"/>
              </a:tabLst>
            </a:pPr>
            <a:endParaRPr lang="en-NZ" sz="900" dirty="0">
              <a:ea typeface="Times New Roman"/>
              <a:cs typeface="Times New Roman"/>
            </a:endParaRP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Symbol"/>
              <a:buChar char=""/>
              <a:tabLst>
                <a:tab pos="586740" algn="l"/>
              </a:tabLst>
            </a:pPr>
            <a:r>
              <a:rPr lang="en-GB" sz="2400" dirty="0">
                <a:ea typeface="Times New Roman"/>
                <a:cs typeface="Times New Roman"/>
              </a:rPr>
              <a:t>gathering</a:t>
            </a:r>
            <a:r>
              <a:rPr lang="en-NZ" sz="2400" dirty="0">
                <a:solidFill>
                  <a:srgbClr val="000000"/>
                </a:solidFill>
                <a:ea typeface="Times New Roman"/>
                <a:cs typeface="DINPro-Regular"/>
              </a:rPr>
              <a:t> data by performing the </a:t>
            </a:r>
            <a:r>
              <a:rPr lang="en-NZ" sz="2400" dirty="0" smtClean="0">
                <a:solidFill>
                  <a:srgbClr val="FF0000"/>
                </a:solidFill>
                <a:ea typeface="Times New Roman"/>
                <a:cs typeface="DINPro-Regular"/>
              </a:rPr>
              <a:t>experiment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Symbol"/>
              <a:buChar char=""/>
              <a:tabLst>
                <a:tab pos="586740" algn="l"/>
              </a:tabLst>
            </a:pPr>
            <a:endParaRPr lang="en-NZ" sz="800" dirty="0">
              <a:ea typeface="Times New Roman"/>
              <a:cs typeface="Times New Roman"/>
            </a:endParaRP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Symbol"/>
              <a:buChar char=""/>
              <a:tabLst>
                <a:tab pos="586740" algn="l"/>
              </a:tabLst>
            </a:pPr>
            <a:r>
              <a:rPr lang="en-NZ" sz="2400" dirty="0">
                <a:solidFill>
                  <a:srgbClr val="000000"/>
                </a:solidFill>
                <a:ea typeface="Times New Roman"/>
                <a:cs typeface="DINPro-Regular"/>
              </a:rPr>
              <a:t>selecting and using appropriate displays including </a:t>
            </a:r>
            <a:r>
              <a:rPr lang="en-NZ" sz="2400" dirty="0">
                <a:solidFill>
                  <a:srgbClr val="FF0000"/>
                </a:solidFill>
                <a:ea typeface="Times New Roman"/>
                <a:cs typeface="DINPro-Regular"/>
              </a:rPr>
              <a:t>experimental probability </a:t>
            </a:r>
            <a:r>
              <a:rPr lang="en-NZ" sz="2400" dirty="0" smtClean="0">
                <a:solidFill>
                  <a:srgbClr val="FF0000"/>
                </a:solidFill>
                <a:ea typeface="Times New Roman"/>
                <a:cs typeface="DINPro-Regular"/>
              </a:rPr>
              <a:t>distributions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Symbol"/>
              <a:buChar char=""/>
              <a:tabLst>
                <a:tab pos="586740" algn="l"/>
              </a:tabLst>
            </a:pPr>
            <a:endParaRPr lang="en-NZ" sz="800" dirty="0">
              <a:ea typeface="Times New Roman"/>
              <a:cs typeface="Times New Roman"/>
            </a:endParaRP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Symbol"/>
              <a:buChar char=""/>
              <a:tabLst>
                <a:tab pos="586740" algn="l"/>
              </a:tabLst>
            </a:pPr>
            <a:r>
              <a:rPr lang="en-NZ" sz="2400" dirty="0">
                <a:solidFill>
                  <a:srgbClr val="000000"/>
                </a:solidFill>
                <a:ea typeface="Times New Roman"/>
                <a:cs typeface="DINPro-Regular"/>
              </a:rPr>
              <a:t>identifying and communicating patterns in the </a:t>
            </a:r>
            <a:r>
              <a:rPr lang="en-NZ" sz="2400" dirty="0" smtClean="0">
                <a:solidFill>
                  <a:srgbClr val="000000"/>
                </a:solidFill>
                <a:ea typeface="Times New Roman"/>
                <a:cs typeface="DINPro-Regular"/>
              </a:rPr>
              <a:t>data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Symbol"/>
              <a:buChar char=""/>
              <a:tabLst>
                <a:tab pos="586740" algn="l"/>
              </a:tabLst>
            </a:pPr>
            <a:endParaRPr lang="en-NZ" sz="800" dirty="0">
              <a:ea typeface="Times New Roman"/>
              <a:cs typeface="Times New Roman"/>
            </a:endParaRP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Symbol"/>
              <a:buChar char=""/>
              <a:tabLst>
                <a:tab pos="586740" algn="l"/>
              </a:tabLst>
            </a:pPr>
            <a:r>
              <a:rPr lang="en-NZ" sz="2400" dirty="0">
                <a:solidFill>
                  <a:srgbClr val="000000"/>
                </a:solidFill>
                <a:ea typeface="Times New Roman"/>
                <a:cs typeface="DINPro-Regular"/>
              </a:rPr>
              <a:t>comparing discrete theoretical distributions and experimental distributions as </a:t>
            </a:r>
            <a:r>
              <a:rPr lang="en-NZ" sz="2400" dirty="0" smtClean="0">
                <a:solidFill>
                  <a:srgbClr val="000000"/>
                </a:solidFill>
                <a:ea typeface="Times New Roman"/>
                <a:cs typeface="DINPro-Regular"/>
              </a:rPr>
              <a:t>appropriate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Symbol"/>
              <a:buChar char=""/>
              <a:tabLst>
                <a:tab pos="586740" algn="l"/>
              </a:tabLst>
            </a:pPr>
            <a:endParaRPr lang="en-NZ" sz="800" dirty="0">
              <a:ea typeface="Times New Roman"/>
              <a:cs typeface="Times New Roman"/>
            </a:endParaRP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Symbol"/>
              <a:buChar char=""/>
              <a:tabLst>
                <a:tab pos="586740" algn="l"/>
              </a:tabLst>
            </a:pPr>
            <a:r>
              <a:rPr lang="en-NZ" sz="2400" dirty="0">
                <a:solidFill>
                  <a:srgbClr val="000000"/>
                </a:solidFill>
                <a:ea typeface="Times New Roman"/>
                <a:cs typeface="DINPro-Regular"/>
              </a:rPr>
              <a:t>communicating</a:t>
            </a:r>
            <a:r>
              <a:rPr lang="en-GB" sz="2400" dirty="0">
                <a:ea typeface="Times New Roman"/>
                <a:cs typeface="Times New Roman"/>
              </a:rPr>
              <a:t> findings in a conclusion.</a:t>
            </a:r>
            <a:endParaRPr lang="en-NZ" sz="2400" dirty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9175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19557" b="6250"/>
          <a:stretch/>
        </p:blipFill>
        <p:spPr bwMode="auto">
          <a:xfrm>
            <a:off x="107504" y="433082"/>
            <a:ext cx="8572100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742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It is good to play the game again – the randomness does not always guarantee the winner is the one with the most strategic placements.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21165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Idea 5</a:t>
            </a:r>
          </a:p>
          <a:p>
            <a:pPr marL="0" indent="0">
              <a:buNone/>
            </a:pPr>
            <a:r>
              <a:rPr lang="en-NZ" dirty="0" smtClean="0"/>
              <a:t>   Designer dice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0753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NZ" sz="11200" dirty="0">
                <a:latin typeface="Comic Sans MS"/>
                <a:ea typeface="Calibri"/>
                <a:cs typeface="Times New Roman"/>
              </a:rPr>
              <a:t>Designer Dice</a:t>
            </a:r>
            <a:endParaRPr lang="en-NZ" sz="112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NZ" sz="11200" dirty="0">
                <a:latin typeface="Comic Sans MS"/>
                <a:ea typeface="Calibri"/>
                <a:cs typeface="Times New Roman"/>
              </a:rPr>
              <a:t> </a:t>
            </a:r>
            <a:endParaRPr lang="en-NZ" sz="1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NZ" sz="11200" dirty="0">
                <a:latin typeface="Comic Sans MS"/>
                <a:ea typeface="Calibri"/>
                <a:cs typeface="Times New Roman"/>
              </a:rPr>
              <a:t>You are to cut, fold and make a die.</a:t>
            </a:r>
            <a:endParaRPr lang="en-NZ" sz="1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NZ" sz="11200" dirty="0">
                <a:latin typeface="Comic Sans MS"/>
                <a:ea typeface="Calibri"/>
                <a:cs typeface="Times New Roman"/>
              </a:rPr>
              <a:t>Your dice can have any whole numbers on the faces, but the numbers must sum to 30.</a:t>
            </a:r>
            <a:endParaRPr lang="en-NZ" sz="1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NZ" sz="11200" dirty="0">
                <a:latin typeface="Comic Sans MS"/>
                <a:ea typeface="Calibri"/>
                <a:cs typeface="Times New Roman"/>
              </a:rPr>
              <a:t>Once you have made your die, you will play a round of 15 games where you and your partner each roll your own die. The winner of that point is the person with the highest number showing.</a:t>
            </a:r>
            <a:endParaRPr lang="en-NZ" sz="1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NZ" sz="11200" dirty="0">
                <a:latin typeface="Comic Sans MS"/>
                <a:ea typeface="Calibri"/>
                <a:cs typeface="Times New Roman"/>
              </a:rPr>
              <a:t>The winner of the round is the person who has won more points over 15 games.</a:t>
            </a:r>
            <a:endParaRPr lang="en-NZ" sz="112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NZ" sz="60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500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NZ" dirty="0">
                <a:latin typeface="Comic Sans MS"/>
                <a:ea typeface="Calibri"/>
                <a:cs typeface="Times New Roman"/>
              </a:rPr>
              <a:t>At the end of the round you may change the numbers on the face of your die, but the sum of the numbers must be 30.</a:t>
            </a:r>
            <a:endParaRPr lang="en-NZ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NZ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NZ" dirty="0">
                <a:latin typeface="Comic Sans MS"/>
                <a:ea typeface="Calibri"/>
                <a:cs typeface="Times New Roman"/>
              </a:rPr>
              <a:t>After two rounds, play the game as a </a:t>
            </a:r>
            <a:r>
              <a:rPr lang="en-NZ" dirty="0" smtClean="0">
                <a:latin typeface="Comic Sans MS"/>
                <a:ea typeface="Calibri"/>
                <a:cs typeface="Times New Roman"/>
              </a:rPr>
              <a:t>knockout competition </a:t>
            </a:r>
            <a:r>
              <a:rPr lang="en-NZ" dirty="0">
                <a:latin typeface="Comic Sans MS"/>
                <a:ea typeface="Calibri"/>
                <a:cs typeface="Times New Roman"/>
              </a:rPr>
              <a:t>within the class.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52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NZ" dirty="0" smtClean="0"/>
              <a:t>Idea 6</a:t>
            </a:r>
          </a:p>
          <a:p>
            <a:pPr marL="0" indent="0">
              <a:buNone/>
            </a:pPr>
            <a:r>
              <a:rPr lang="en-NZ" dirty="0" smtClean="0"/>
              <a:t>Do expose your students to situations where the outcomes are not equally likely….</a:t>
            </a:r>
            <a:endParaRPr lang="en-N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52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44125">
            <a:off x="899592" y="2636912"/>
            <a:ext cx="1809750" cy="253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32" b="20237"/>
          <a:stretch/>
        </p:blipFill>
        <p:spPr bwMode="auto">
          <a:xfrm>
            <a:off x="4233870" y="3717032"/>
            <a:ext cx="3956155" cy="2276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273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652046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smtClean="0"/>
              <a:t>I am going to focus on some ideas that we could use in </a:t>
            </a:r>
            <a:r>
              <a:rPr lang="en-NZ" sz="2400" smtClean="0"/>
              <a:t>the classroom</a:t>
            </a:r>
          </a:p>
          <a:p>
            <a:endParaRPr lang="en-NZ" sz="2400" dirty="0" smtClean="0"/>
          </a:p>
          <a:p>
            <a:r>
              <a:rPr lang="en-NZ" sz="2400" dirty="0" smtClean="0"/>
              <a:t>rather than the full PPDAC required in the AS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48253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548680"/>
            <a:ext cx="237626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Idea 1</a:t>
            </a:r>
          </a:p>
          <a:p>
            <a:endParaRPr lang="en-NZ" dirty="0"/>
          </a:p>
          <a:p>
            <a:endParaRPr lang="en-NZ" dirty="0" smtClean="0"/>
          </a:p>
          <a:p>
            <a:r>
              <a:rPr lang="en-NZ" sz="3200" dirty="0" smtClean="0"/>
              <a:t>Tennis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402131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4525963"/>
          </a:xfrm>
        </p:spPr>
        <p:txBody>
          <a:bodyPr/>
          <a:lstStyle/>
          <a:p>
            <a:r>
              <a:rPr lang="en-NZ" dirty="0" smtClean="0"/>
              <a:t>To decide which player is to serve first in a game of tennis, sometimes a racket is spun instead of a coin toss. </a:t>
            </a:r>
          </a:p>
          <a:p>
            <a:pPr marL="0" indent="0">
              <a:buNone/>
            </a:pPr>
            <a:r>
              <a:rPr lang="en-NZ" dirty="0" smtClean="0"/>
              <a:t>The start is decided on which side lands up (label or not).</a:t>
            </a:r>
            <a:endParaRPr lang="en-N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762" b="94921" l="403" r="963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731785">
            <a:off x="4973690" y="2963532"/>
            <a:ext cx="2362200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941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err="1" smtClean="0"/>
              <a:t>Bex</a:t>
            </a:r>
            <a:r>
              <a:rPr lang="en-NZ" dirty="0" smtClean="0"/>
              <a:t> has noticed that in the last 15 times that she has spun her racket, it has landed with label side up 10 times.</a:t>
            </a:r>
          </a:p>
          <a:p>
            <a:endParaRPr lang="en-NZ" dirty="0" smtClean="0"/>
          </a:p>
          <a:p>
            <a:r>
              <a:rPr lang="en-NZ" dirty="0" smtClean="0"/>
              <a:t>She thinks her racket is not balanced and tells her mother that she needs a new racket.</a:t>
            </a: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7283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en-NZ" dirty="0" smtClean="0"/>
              <a:t>How should her mother respond?</a:t>
            </a:r>
          </a:p>
          <a:p>
            <a:endParaRPr lang="en-NZ" dirty="0"/>
          </a:p>
          <a:p>
            <a:r>
              <a:rPr lang="en-NZ" sz="1600" dirty="0" smtClean="0"/>
              <a:t>Discuss how to simulate this situation.</a:t>
            </a:r>
          </a:p>
          <a:p>
            <a:r>
              <a:rPr lang="en-NZ" sz="1600" dirty="0" smtClean="0"/>
              <a:t>Using a simulation will show the likelihood of 10/15 label side up</a:t>
            </a:r>
          </a:p>
          <a:p>
            <a:endParaRPr lang="en-NZ" dirty="0"/>
          </a:p>
          <a:p>
            <a:r>
              <a:rPr lang="en-NZ" dirty="0" smtClean="0"/>
              <a:t>Tinkerplots</a:t>
            </a:r>
          </a:p>
          <a:p>
            <a:r>
              <a:rPr lang="en-NZ" sz="2800" dirty="0">
                <a:hlinkClick r:id="rId2"/>
              </a:rPr>
              <a:t>https://</a:t>
            </a:r>
            <a:r>
              <a:rPr lang="en-NZ" sz="2800" dirty="0" smtClean="0">
                <a:hlinkClick r:id="rId2"/>
              </a:rPr>
              <a:t>www.srri.umass.edu/tinkerplots/download</a:t>
            </a:r>
            <a:endParaRPr lang="en-NZ" sz="2800" dirty="0" smtClean="0"/>
          </a:p>
          <a:p>
            <a:endParaRPr lang="en-NZ" dirty="0" smtClean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2267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38113"/>
            <a:ext cx="8964488" cy="6315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1433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Idea 2</a:t>
            </a:r>
          </a:p>
          <a:p>
            <a:endParaRPr lang="en-NZ" dirty="0"/>
          </a:p>
          <a:p>
            <a:r>
              <a:rPr lang="en-NZ" dirty="0" smtClean="0"/>
              <a:t>Fatal fires/road deaths/lightening strikes…</a:t>
            </a:r>
          </a:p>
          <a:p>
            <a:pPr marL="0" indent="0">
              <a:buNone/>
            </a:pPr>
            <a:r>
              <a:rPr lang="en-NZ" sz="1600" dirty="0" smtClean="0"/>
              <a:t>	(Something that is currently in the media)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7191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549</Words>
  <Application>Microsoft Office PowerPoint</Application>
  <PresentationFormat>On-screen Show (4:3)</PresentationFormat>
  <Paragraphs>81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Probability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fatal house fires spike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Edtech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</dc:title>
  <dc:creator>Administrator</dc:creator>
  <cp:lastModifiedBy>Anne Blundell</cp:lastModifiedBy>
  <cp:revision>15</cp:revision>
  <dcterms:created xsi:type="dcterms:W3CDTF">2014-11-26T08:18:25Z</dcterms:created>
  <dcterms:modified xsi:type="dcterms:W3CDTF">2014-12-12T04:21:42Z</dcterms:modified>
</cp:coreProperties>
</file>