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7" r:id="rId3"/>
    <p:sldId id="283" r:id="rId4"/>
    <p:sldId id="257" r:id="rId5"/>
    <p:sldId id="258" r:id="rId6"/>
    <p:sldId id="259" r:id="rId7"/>
    <p:sldId id="264" r:id="rId8"/>
    <p:sldId id="279" r:id="rId9"/>
    <p:sldId id="260" r:id="rId10"/>
    <p:sldId id="261" r:id="rId11"/>
    <p:sldId id="265" r:id="rId12"/>
    <p:sldId id="262" r:id="rId13"/>
    <p:sldId id="267" r:id="rId14"/>
    <p:sldId id="266" r:id="rId15"/>
    <p:sldId id="269" r:id="rId16"/>
    <p:sldId id="268" r:id="rId17"/>
    <p:sldId id="270" r:id="rId18"/>
    <p:sldId id="280" r:id="rId19"/>
    <p:sldId id="281" r:id="rId20"/>
    <p:sldId id="282" r:id="rId21"/>
    <p:sldId id="272" r:id="rId22"/>
    <p:sldId id="274" r:id="rId23"/>
    <p:sldId id="273" r:id="rId24"/>
    <p:sldId id="275" r:id="rId25"/>
    <p:sldId id="276"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05" autoAdjust="0"/>
  </p:normalViewPr>
  <p:slideViewPr>
    <p:cSldViewPr>
      <p:cViewPr varScale="1">
        <p:scale>
          <a:sx n="87" d="100"/>
          <a:sy n="87" d="100"/>
        </p:scale>
        <p:origin x="-103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DEB01-9C13-4FEE-B10E-C1EEF8E58866}" type="datetimeFigureOut">
              <a:rPr lang="en-NZ" smtClean="0"/>
              <a:t>15/12/2014</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0DFB48-BABD-4E61-97B0-E5145760D3C5}" type="slidenum">
              <a:rPr lang="en-NZ" smtClean="0"/>
              <a:t>‹#›</a:t>
            </a:fld>
            <a:endParaRPr lang="en-NZ"/>
          </a:p>
        </p:txBody>
      </p:sp>
    </p:spTree>
    <p:extLst>
      <p:ext uri="{BB962C8B-B14F-4D97-AF65-F5344CB8AC3E}">
        <p14:creationId xmlns:p14="http://schemas.microsoft.com/office/powerpoint/2010/main" val="4293561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Note well: the PPDAC investigative cycle is NOT the statistical</a:t>
            </a:r>
            <a:r>
              <a:rPr lang="en-NZ" baseline="0" dirty="0" smtClean="0"/>
              <a:t> enquiry cycle of the standard: this is found in point 3 of the explanatory notes. (Next slide) </a:t>
            </a:r>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2</a:t>
            </a:fld>
            <a:endParaRPr lang="en-NZ"/>
          </a:p>
        </p:txBody>
      </p:sp>
    </p:spTree>
    <p:extLst>
      <p:ext uri="{BB962C8B-B14F-4D97-AF65-F5344CB8AC3E}">
        <p14:creationId xmlns:p14="http://schemas.microsoft.com/office/powerpoint/2010/main" val="4143006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While the smokers in this</a:t>
            </a:r>
            <a:r>
              <a:rPr lang="en-NZ" baseline="0" dirty="0" smtClean="0"/>
              <a:t> sample do have a difference in medians, the difference is not big enough to exclude the </a:t>
            </a:r>
            <a:r>
              <a:rPr lang="en-NZ" baseline="0" dirty="0" err="1" smtClean="0"/>
              <a:t>possibilty</a:t>
            </a:r>
            <a:r>
              <a:rPr lang="en-NZ" baseline="0" dirty="0" smtClean="0"/>
              <a:t> this may have happen just by chance alone.</a:t>
            </a:r>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16</a:t>
            </a:fld>
            <a:endParaRPr lang="en-NZ"/>
          </a:p>
        </p:txBody>
      </p:sp>
    </p:spTree>
    <p:extLst>
      <p:ext uri="{BB962C8B-B14F-4D97-AF65-F5344CB8AC3E}">
        <p14:creationId xmlns:p14="http://schemas.microsoft.com/office/powerpoint/2010/main" val="2998180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Any sensible sentence about variation of different samples is acceptable,</a:t>
            </a:r>
            <a:r>
              <a:rPr lang="en-NZ" baseline="0" dirty="0" smtClean="0"/>
              <a:t> such as:</a:t>
            </a:r>
          </a:p>
          <a:p>
            <a:r>
              <a:rPr lang="en-NZ" baseline="0" dirty="0" smtClean="0"/>
              <a:t> I am aware that if another sample was taken, sample statistics would differ and hence the population estimates may change. </a:t>
            </a:r>
          </a:p>
          <a:p>
            <a:pPr algn="l"/>
            <a:r>
              <a:rPr lang="en-NZ" baseline="0" dirty="0" smtClean="0"/>
              <a:t>Or, population estimates may change if another sample is taken due to the a change in sample statistics. </a:t>
            </a:r>
          </a:p>
          <a:p>
            <a:r>
              <a:rPr lang="en-NZ" baseline="0" dirty="0" smtClean="0"/>
              <a:t>Also, because the sample data may be different in another sample, the resulting confidence interval for the underlying population is likely to be different.</a:t>
            </a:r>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22</a:t>
            </a:fld>
            <a:endParaRPr lang="en-NZ"/>
          </a:p>
        </p:txBody>
      </p:sp>
    </p:spTree>
    <p:extLst>
      <p:ext uri="{BB962C8B-B14F-4D97-AF65-F5344CB8AC3E}">
        <p14:creationId xmlns:p14="http://schemas.microsoft.com/office/powerpoint/2010/main" val="1726744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Last week to sign up – you really want these resources!</a:t>
            </a:r>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26</a:t>
            </a:fld>
            <a:endParaRPr lang="en-NZ"/>
          </a:p>
        </p:txBody>
      </p:sp>
    </p:spTree>
    <p:extLst>
      <p:ext uri="{BB962C8B-B14F-4D97-AF65-F5344CB8AC3E}">
        <p14:creationId xmlns:p14="http://schemas.microsoft.com/office/powerpoint/2010/main" val="2744562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Many students</a:t>
            </a:r>
            <a:r>
              <a:rPr lang="en-NZ" baseline="0" dirty="0" smtClean="0"/>
              <a:t> are not discussing sampling variation in their reports. This means a Not Achieved grade!</a:t>
            </a:r>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3</a:t>
            </a:fld>
            <a:endParaRPr lang="en-NZ"/>
          </a:p>
        </p:txBody>
      </p:sp>
    </p:spTree>
    <p:extLst>
      <p:ext uri="{BB962C8B-B14F-4D97-AF65-F5344CB8AC3E}">
        <p14:creationId xmlns:p14="http://schemas.microsoft.com/office/powerpoint/2010/main" val="2777531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4</a:t>
            </a:fld>
            <a:endParaRPr lang="en-NZ"/>
          </a:p>
        </p:txBody>
      </p:sp>
    </p:spTree>
    <p:extLst>
      <p:ext uri="{BB962C8B-B14F-4D97-AF65-F5344CB8AC3E}">
        <p14:creationId xmlns:p14="http://schemas.microsoft.com/office/powerpoint/2010/main" val="3877184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Much of the time it won’t matter!</a:t>
            </a:r>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5</a:t>
            </a:fld>
            <a:endParaRPr lang="en-NZ"/>
          </a:p>
        </p:txBody>
      </p:sp>
    </p:spTree>
    <p:extLst>
      <p:ext uri="{BB962C8B-B14F-4D97-AF65-F5344CB8AC3E}">
        <p14:creationId xmlns:p14="http://schemas.microsoft.com/office/powerpoint/2010/main" val="1282004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7</a:t>
            </a:fld>
            <a:endParaRPr lang="en-NZ"/>
          </a:p>
        </p:txBody>
      </p:sp>
    </p:spTree>
    <p:extLst>
      <p:ext uri="{BB962C8B-B14F-4D97-AF65-F5344CB8AC3E}">
        <p14:creationId xmlns:p14="http://schemas.microsoft.com/office/powerpoint/2010/main" val="122208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Haven’t produced an Inference</a:t>
            </a:r>
            <a:r>
              <a:rPr lang="en-NZ" baseline="0" dirty="0" smtClean="0"/>
              <a:t> yet.</a:t>
            </a:r>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10</a:t>
            </a:fld>
            <a:endParaRPr lang="en-NZ"/>
          </a:p>
        </p:txBody>
      </p:sp>
    </p:spTree>
    <p:extLst>
      <p:ext uri="{BB962C8B-B14F-4D97-AF65-F5344CB8AC3E}">
        <p14:creationId xmlns:p14="http://schemas.microsoft.com/office/powerpoint/2010/main" val="1700048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Any word that quantifies difference is unable to be claimed.</a:t>
            </a:r>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12</a:t>
            </a:fld>
            <a:endParaRPr lang="en-NZ"/>
          </a:p>
        </p:txBody>
      </p:sp>
    </p:spTree>
    <p:extLst>
      <p:ext uri="{BB962C8B-B14F-4D97-AF65-F5344CB8AC3E}">
        <p14:creationId xmlns:p14="http://schemas.microsoft.com/office/powerpoint/2010/main" val="4169122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13</a:t>
            </a:fld>
            <a:endParaRPr lang="en-NZ"/>
          </a:p>
        </p:txBody>
      </p:sp>
    </p:spTree>
    <p:extLst>
      <p:ext uri="{BB962C8B-B14F-4D97-AF65-F5344CB8AC3E}">
        <p14:creationId xmlns:p14="http://schemas.microsoft.com/office/powerpoint/2010/main" val="511563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20DFB48-BABD-4E61-97B0-E5145760D3C5}" type="slidenum">
              <a:rPr lang="en-NZ" smtClean="0"/>
              <a:t>14</a:t>
            </a:fld>
            <a:endParaRPr lang="en-NZ"/>
          </a:p>
        </p:txBody>
      </p:sp>
    </p:spTree>
    <p:extLst>
      <p:ext uri="{BB962C8B-B14F-4D97-AF65-F5344CB8AC3E}">
        <p14:creationId xmlns:p14="http://schemas.microsoft.com/office/powerpoint/2010/main" val="13116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656578EB-4101-4F9E-8BA3-5174AA9BE25C}" type="datetimeFigureOut">
              <a:rPr lang="en-NZ" smtClean="0"/>
              <a:t>15/12/2014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7BA416B-1DF9-4BE3-A31F-8300C4E3B830}" type="slidenum">
              <a:rPr lang="en-NZ" smtClean="0"/>
              <a:t>‹#›</a:t>
            </a:fld>
            <a:endParaRPr lang="en-NZ"/>
          </a:p>
        </p:txBody>
      </p:sp>
    </p:spTree>
    <p:extLst>
      <p:ext uri="{BB962C8B-B14F-4D97-AF65-F5344CB8AC3E}">
        <p14:creationId xmlns:p14="http://schemas.microsoft.com/office/powerpoint/2010/main" val="2945004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56578EB-4101-4F9E-8BA3-5174AA9BE25C}" type="datetimeFigureOut">
              <a:rPr lang="en-NZ" smtClean="0"/>
              <a:t>15/12/2014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7BA416B-1DF9-4BE3-A31F-8300C4E3B830}" type="slidenum">
              <a:rPr lang="en-NZ" smtClean="0"/>
              <a:t>‹#›</a:t>
            </a:fld>
            <a:endParaRPr lang="en-NZ"/>
          </a:p>
        </p:txBody>
      </p:sp>
    </p:spTree>
    <p:extLst>
      <p:ext uri="{BB962C8B-B14F-4D97-AF65-F5344CB8AC3E}">
        <p14:creationId xmlns:p14="http://schemas.microsoft.com/office/powerpoint/2010/main" val="416749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56578EB-4101-4F9E-8BA3-5174AA9BE25C}" type="datetimeFigureOut">
              <a:rPr lang="en-NZ" smtClean="0"/>
              <a:t>15/12/2014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7BA416B-1DF9-4BE3-A31F-8300C4E3B830}" type="slidenum">
              <a:rPr lang="en-NZ" smtClean="0"/>
              <a:t>‹#›</a:t>
            </a:fld>
            <a:endParaRPr lang="en-NZ"/>
          </a:p>
        </p:txBody>
      </p:sp>
    </p:spTree>
    <p:extLst>
      <p:ext uri="{BB962C8B-B14F-4D97-AF65-F5344CB8AC3E}">
        <p14:creationId xmlns:p14="http://schemas.microsoft.com/office/powerpoint/2010/main" val="276896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56578EB-4101-4F9E-8BA3-5174AA9BE25C}" type="datetimeFigureOut">
              <a:rPr lang="en-NZ" smtClean="0"/>
              <a:t>15/12/2014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7BA416B-1DF9-4BE3-A31F-8300C4E3B830}" type="slidenum">
              <a:rPr lang="en-NZ" smtClean="0"/>
              <a:t>‹#›</a:t>
            </a:fld>
            <a:endParaRPr lang="en-NZ"/>
          </a:p>
        </p:txBody>
      </p:sp>
    </p:spTree>
    <p:extLst>
      <p:ext uri="{BB962C8B-B14F-4D97-AF65-F5344CB8AC3E}">
        <p14:creationId xmlns:p14="http://schemas.microsoft.com/office/powerpoint/2010/main" val="407255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578EB-4101-4F9E-8BA3-5174AA9BE25C}" type="datetimeFigureOut">
              <a:rPr lang="en-NZ" smtClean="0"/>
              <a:t>15/12/2014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7BA416B-1DF9-4BE3-A31F-8300C4E3B830}" type="slidenum">
              <a:rPr lang="en-NZ" smtClean="0"/>
              <a:t>‹#›</a:t>
            </a:fld>
            <a:endParaRPr lang="en-NZ"/>
          </a:p>
        </p:txBody>
      </p:sp>
    </p:spTree>
    <p:extLst>
      <p:ext uri="{BB962C8B-B14F-4D97-AF65-F5344CB8AC3E}">
        <p14:creationId xmlns:p14="http://schemas.microsoft.com/office/powerpoint/2010/main" val="159297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656578EB-4101-4F9E-8BA3-5174AA9BE25C}" type="datetimeFigureOut">
              <a:rPr lang="en-NZ" smtClean="0"/>
              <a:t>15/12/2014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7BA416B-1DF9-4BE3-A31F-8300C4E3B830}" type="slidenum">
              <a:rPr lang="en-NZ" smtClean="0"/>
              <a:t>‹#›</a:t>
            </a:fld>
            <a:endParaRPr lang="en-NZ"/>
          </a:p>
        </p:txBody>
      </p:sp>
    </p:spTree>
    <p:extLst>
      <p:ext uri="{BB962C8B-B14F-4D97-AF65-F5344CB8AC3E}">
        <p14:creationId xmlns:p14="http://schemas.microsoft.com/office/powerpoint/2010/main" val="258919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656578EB-4101-4F9E-8BA3-5174AA9BE25C}" type="datetimeFigureOut">
              <a:rPr lang="en-NZ" smtClean="0"/>
              <a:t>15/12/2014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7BA416B-1DF9-4BE3-A31F-8300C4E3B830}" type="slidenum">
              <a:rPr lang="en-NZ" smtClean="0"/>
              <a:t>‹#›</a:t>
            </a:fld>
            <a:endParaRPr lang="en-NZ"/>
          </a:p>
        </p:txBody>
      </p:sp>
    </p:spTree>
    <p:extLst>
      <p:ext uri="{BB962C8B-B14F-4D97-AF65-F5344CB8AC3E}">
        <p14:creationId xmlns:p14="http://schemas.microsoft.com/office/powerpoint/2010/main" val="88048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656578EB-4101-4F9E-8BA3-5174AA9BE25C}" type="datetimeFigureOut">
              <a:rPr lang="en-NZ" smtClean="0"/>
              <a:t>15/12/2014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67BA416B-1DF9-4BE3-A31F-8300C4E3B830}" type="slidenum">
              <a:rPr lang="en-NZ" smtClean="0"/>
              <a:t>‹#›</a:t>
            </a:fld>
            <a:endParaRPr lang="en-NZ"/>
          </a:p>
        </p:txBody>
      </p:sp>
    </p:spTree>
    <p:extLst>
      <p:ext uri="{BB962C8B-B14F-4D97-AF65-F5344CB8AC3E}">
        <p14:creationId xmlns:p14="http://schemas.microsoft.com/office/powerpoint/2010/main" val="372312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578EB-4101-4F9E-8BA3-5174AA9BE25C}" type="datetimeFigureOut">
              <a:rPr lang="en-NZ" smtClean="0"/>
              <a:t>15/12/2014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67BA416B-1DF9-4BE3-A31F-8300C4E3B830}" type="slidenum">
              <a:rPr lang="en-NZ" smtClean="0"/>
              <a:t>‹#›</a:t>
            </a:fld>
            <a:endParaRPr lang="en-NZ"/>
          </a:p>
        </p:txBody>
      </p:sp>
    </p:spTree>
    <p:extLst>
      <p:ext uri="{BB962C8B-B14F-4D97-AF65-F5344CB8AC3E}">
        <p14:creationId xmlns:p14="http://schemas.microsoft.com/office/powerpoint/2010/main" val="396230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578EB-4101-4F9E-8BA3-5174AA9BE25C}" type="datetimeFigureOut">
              <a:rPr lang="en-NZ" smtClean="0"/>
              <a:t>15/12/2014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7BA416B-1DF9-4BE3-A31F-8300C4E3B830}" type="slidenum">
              <a:rPr lang="en-NZ" smtClean="0"/>
              <a:t>‹#›</a:t>
            </a:fld>
            <a:endParaRPr lang="en-NZ"/>
          </a:p>
        </p:txBody>
      </p:sp>
    </p:spTree>
    <p:extLst>
      <p:ext uri="{BB962C8B-B14F-4D97-AF65-F5344CB8AC3E}">
        <p14:creationId xmlns:p14="http://schemas.microsoft.com/office/powerpoint/2010/main" val="2074251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578EB-4101-4F9E-8BA3-5174AA9BE25C}" type="datetimeFigureOut">
              <a:rPr lang="en-NZ" smtClean="0"/>
              <a:t>15/12/2014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7BA416B-1DF9-4BE3-A31F-8300C4E3B830}" type="slidenum">
              <a:rPr lang="en-NZ" smtClean="0"/>
              <a:t>‹#›</a:t>
            </a:fld>
            <a:endParaRPr lang="en-NZ"/>
          </a:p>
        </p:txBody>
      </p:sp>
    </p:spTree>
    <p:extLst>
      <p:ext uri="{BB962C8B-B14F-4D97-AF65-F5344CB8AC3E}">
        <p14:creationId xmlns:p14="http://schemas.microsoft.com/office/powerpoint/2010/main" val="1725318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578EB-4101-4F9E-8BA3-5174AA9BE25C}" type="datetimeFigureOut">
              <a:rPr lang="en-NZ" smtClean="0"/>
              <a:t>15/12/2014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A416B-1DF9-4BE3-A31F-8300C4E3B830}" type="slidenum">
              <a:rPr lang="en-NZ" smtClean="0"/>
              <a:t>‹#›</a:t>
            </a:fld>
            <a:endParaRPr lang="en-NZ"/>
          </a:p>
        </p:txBody>
      </p:sp>
    </p:spTree>
    <p:extLst>
      <p:ext uri="{BB962C8B-B14F-4D97-AF65-F5344CB8AC3E}">
        <p14:creationId xmlns:p14="http://schemas.microsoft.com/office/powerpoint/2010/main" val="3922919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new.censusatschool.org.nz/"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mathsnz.com/" TargetMode="External"/><Relationship Id="rId4" Type="http://schemas.openxmlformats.org/officeDocument/2006/relationships/hyperlink" Target="http://www.jake4maths.com/graphe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4032448"/>
          </a:xfrm>
        </p:spPr>
        <p:txBody>
          <a:bodyPr/>
          <a:lstStyle/>
          <a:p>
            <a:r>
              <a:rPr lang="en-NZ" dirty="0" smtClean="0"/>
              <a:t>What does </a:t>
            </a:r>
            <a:r>
              <a:rPr lang="en-NZ" i="1" dirty="0" smtClean="0"/>
              <a:t>integrated</a:t>
            </a:r>
            <a:r>
              <a:rPr lang="en-NZ" dirty="0" smtClean="0"/>
              <a:t> statistical and contextual knowledge look like for 3.10?</a:t>
            </a:r>
            <a:endParaRPr lang="en-NZ" dirty="0"/>
          </a:p>
        </p:txBody>
      </p:sp>
      <p:sp>
        <p:nvSpPr>
          <p:cNvPr id="3" name="Subtitle 2"/>
          <p:cNvSpPr>
            <a:spLocks noGrp="1"/>
          </p:cNvSpPr>
          <p:nvPr>
            <p:ph type="subTitle" idx="1"/>
          </p:nvPr>
        </p:nvSpPr>
        <p:spPr>
          <a:xfrm>
            <a:off x="395536" y="5109468"/>
            <a:ext cx="8424936" cy="1368152"/>
          </a:xfrm>
        </p:spPr>
        <p:txBody>
          <a:bodyPr>
            <a:normAutofit fontScale="85000" lnSpcReduction="10000"/>
          </a:bodyPr>
          <a:lstStyle/>
          <a:p>
            <a:r>
              <a:rPr lang="en-NZ" dirty="0" smtClean="0"/>
              <a:t>Anne Patel &amp; Jake Wills </a:t>
            </a:r>
          </a:p>
          <a:p>
            <a:r>
              <a:rPr lang="en-NZ" dirty="0" err="1" smtClean="0"/>
              <a:t>Otahuhu</a:t>
            </a:r>
            <a:r>
              <a:rPr lang="en-NZ" dirty="0" smtClean="0"/>
              <a:t> College &amp; Westlake Boys High School</a:t>
            </a:r>
          </a:p>
          <a:p>
            <a:r>
              <a:rPr lang="en-NZ" dirty="0" err="1" smtClean="0"/>
              <a:t>CensusAtSchool</a:t>
            </a:r>
            <a:r>
              <a:rPr lang="en-NZ" dirty="0" smtClean="0"/>
              <a:t> NZ Maths &amp; </a:t>
            </a:r>
            <a:r>
              <a:rPr lang="en-NZ" dirty="0" err="1" smtClean="0"/>
              <a:t>NZGrapher</a:t>
            </a:r>
            <a:endParaRPr lang="en-NZ" dirty="0" smtClean="0"/>
          </a:p>
          <a:p>
            <a:endParaRPr lang="en-NZ" dirty="0" smtClean="0"/>
          </a:p>
          <a:p>
            <a:endParaRPr lang="en-N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105411"/>
            <a:ext cx="1152128" cy="1046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Westlake Boys High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0392" y="5105411"/>
            <a:ext cx="830100" cy="1070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108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solidFill>
                  <a:schemeClr val="tx2">
                    <a:lumMod val="75000"/>
                  </a:schemeClr>
                </a:solidFill>
              </a:rPr>
              <a:t>Take care about causal statements</a:t>
            </a:r>
            <a:endParaRPr lang="en-NZ" dirty="0"/>
          </a:p>
        </p:txBody>
      </p:sp>
      <p:sp>
        <p:nvSpPr>
          <p:cNvPr id="3" name="Content Placeholder 2"/>
          <p:cNvSpPr>
            <a:spLocks noGrp="1"/>
          </p:cNvSpPr>
          <p:nvPr>
            <p:ph idx="1"/>
          </p:nvPr>
        </p:nvSpPr>
        <p:spPr/>
        <p:txBody>
          <a:bodyPr/>
          <a:lstStyle/>
          <a:p>
            <a:r>
              <a:rPr lang="en-NZ" b="1" dirty="0"/>
              <a:t>The median FEV value for </a:t>
            </a:r>
            <a:r>
              <a:rPr lang="en-NZ" b="1" u="sng" dirty="0"/>
              <a:t>the</a:t>
            </a:r>
            <a:r>
              <a:rPr lang="en-NZ" b="1" dirty="0"/>
              <a:t> child smokers aged between 15 and 19 is lower at 3.35L than for the non-smokers at 3.97L. </a:t>
            </a:r>
            <a:r>
              <a:rPr lang="en-NZ" b="1" u="sng" dirty="0"/>
              <a:t>This suggests that smoking could affect</a:t>
            </a:r>
            <a:r>
              <a:rPr lang="en-NZ" b="1" dirty="0"/>
              <a:t> children’s lungs as it deteriorates the lungs and reduces both their strength and capacity.</a:t>
            </a:r>
            <a:endParaRPr lang="en-NZ" dirty="0"/>
          </a:p>
          <a:p>
            <a:endParaRPr lang="en-NZ" dirty="0"/>
          </a:p>
        </p:txBody>
      </p:sp>
    </p:spTree>
    <p:extLst>
      <p:ext uri="{BB962C8B-B14F-4D97-AF65-F5344CB8AC3E}">
        <p14:creationId xmlns:p14="http://schemas.microsoft.com/office/powerpoint/2010/main" val="16409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tx2">
                    <a:lumMod val="75000"/>
                  </a:schemeClr>
                </a:solidFill>
              </a:rPr>
              <a:t>What are the issues?</a:t>
            </a:r>
            <a:endParaRPr lang="en-NZ" dirty="0">
              <a:solidFill>
                <a:schemeClr val="tx2">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n-AU" dirty="0"/>
              <a:t>Looking at my bootstrapping graph I am unable to make a clear-cut call whether or not there is a </a:t>
            </a:r>
            <a:r>
              <a:rPr lang="en-AU" dirty="0" smtClean="0"/>
              <a:t>substantial difference </a:t>
            </a:r>
            <a:r>
              <a:rPr lang="en-AU" dirty="0"/>
              <a:t>between the FEV value for smoking and non-smoking 15 to 19 year olds in New Zealand. However, from these samples, I am pretty sure that the median FEV value for the non-smokers is somewhere between 0.01L less and 1.25L more than 15 to 19 year old smokers in New Zealand. I cannot make this call because the confidence interval contains zero. If a number goes negative it means it could go the other way round. </a:t>
            </a:r>
            <a:endParaRPr lang="en-NZ" dirty="0"/>
          </a:p>
        </p:txBody>
      </p:sp>
    </p:spTree>
    <p:extLst>
      <p:ext uri="{BB962C8B-B14F-4D97-AF65-F5344CB8AC3E}">
        <p14:creationId xmlns:p14="http://schemas.microsoft.com/office/powerpoint/2010/main" val="1661642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lnSpcReduction="10000"/>
          </a:bodyPr>
          <a:lstStyle/>
          <a:p>
            <a:r>
              <a:rPr lang="en-NZ" dirty="0" smtClean="0"/>
              <a:t>The </a:t>
            </a:r>
            <a:r>
              <a:rPr lang="en-NZ" dirty="0"/>
              <a:t>first sentence must use “median” for it to be correct. </a:t>
            </a:r>
            <a:endParaRPr lang="en-NZ" dirty="0" smtClean="0"/>
          </a:p>
          <a:p>
            <a:r>
              <a:rPr lang="en-NZ" dirty="0" smtClean="0"/>
              <a:t>The </a:t>
            </a:r>
            <a:r>
              <a:rPr lang="en-NZ" dirty="0"/>
              <a:t>use of “substantial” adds confusion to what the call is about. </a:t>
            </a:r>
            <a:endParaRPr lang="en-NZ" dirty="0" smtClean="0"/>
          </a:p>
          <a:p>
            <a:r>
              <a:rPr lang="en-NZ" dirty="0" smtClean="0"/>
              <a:t>The </a:t>
            </a:r>
            <a:r>
              <a:rPr lang="en-NZ" dirty="0"/>
              <a:t>call is about the ability to make a claim of a difference in the medians back in the population(s). </a:t>
            </a:r>
            <a:endParaRPr lang="en-NZ" dirty="0" smtClean="0"/>
          </a:p>
          <a:p>
            <a:r>
              <a:rPr lang="en-NZ" dirty="0" smtClean="0"/>
              <a:t>The </a:t>
            </a:r>
            <a:r>
              <a:rPr lang="en-NZ" dirty="0"/>
              <a:t>second sentence would more clearly be an inferential statement if “the” was </a:t>
            </a:r>
            <a:r>
              <a:rPr lang="en-NZ" dirty="0" smtClean="0"/>
              <a:t>removed so it is clear that the population is being discussed. </a:t>
            </a:r>
          </a:p>
        </p:txBody>
      </p:sp>
    </p:spTree>
    <p:extLst>
      <p:ext uri="{BB962C8B-B14F-4D97-AF65-F5344CB8AC3E}">
        <p14:creationId xmlns:p14="http://schemas.microsoft.com/office/powerpoint/2010/main" val="64025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29600" cy="5462067"/>
          </a:xfrm>
        </p:spPr>
        <p:txBody>
          <a:bodyPr>
            <a:normAutofit fontScale="92500" lnSpcReduction="10000"/>
          </a:bodyPr>
          <a:lstStyle/>
          <a:p>
            <a:r>
              <a:rPr lang="en-NZ" b="1" dirty="0"/>
              <a:t>Looking at my bootstrapping graph I am unable to make a clear-cut call whether or not there is a </a:t>
            </a:r>
            <a:r>
              <a:rPr lang="en-NZ" b="1" strike="sngStrike" dirty="0"/>
              <a:t>substantial</a:t>
            </a:r>
            <a:r>
              <a:rPr lang="en-NZ" b="1" dirty="0"/>
              <a:t> difference between the </a:t>
            </a:r>
            <a:r>
              <a:rPr lang="en-NZ" b="1" i="1" dirty="0"/>
              <a:t>median</a:t>
            </a:r>
            <a:r>
              <a:rPr lang="en-NZ" b="1" dirty="0"/>
              <a:t> FEV value for smoking and non-smoking 15 to 19 year olds in New Zealand. However, from these samples, I am pretty sure that the median FEV value for </a:t>
            </a:r>
            <a:r>
              <a:rPr lang="en-NZ" b="1" strike="sngStrike" dirty="0"/>
              <a:t>the</a:t>
            </a:r>
            <a:r>
              <a:rPr lang="en-NZ" b="1" dirty="0"/>
              <a:t> non-smokers is somewhere between 0.01L less and 1.25L more than 15 to 19 year old smokers in New Zealand. I cannot make this call because the confidence interval contains zero. If a number goes negative it means it could go the other way round. </a:t>
            </a:r>
            <a:endParaRPr lang="en-NZ" dirty="0"/>
          </a:p>
        </p:txBody>
      </p:sp>
    </p:spTree>
    <p:extLst>
      <p:ext uri="{BB962C8B-B14F-4D97-AF65-F5344CB8AC3E}">
        <p14:creationId xmlns:p14="http://schemas.microsoft.com/office/powerpoint/2010/main" val="999086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tx2">
                    <a:lumMod val="75000"/>
                  </a:schemeClr>
                </a:solidFill>
              </a:rPr>
              <a:t>What are the issues?</a:t>
            </a:r>
            <a:endParaRPr lang="en-NZ" dirty="0">
              <a:solidFill>
                <a:schemeClr val="tx2">
                  <a:lumMod val="75000"/>
                </a:schemeClr>
              </a:solidFill>
            </a:endParaRPr>
          </a:p>
        </p:txBody>
      </p:sp>
      <p:sp>
        <p:nvSpPr>
          <p:cNvPr id="3" name="Content Placeholder 2"/>
          <p:cNvSpPr>
            <a:spLocks noGrp="1"/>
          </p:cNvSpPr>
          <p:nvPr>
            <p:ph idx="1"/>
          </p:nvPr>
        </p:nvSpPr>
        <p:spPr/>
        <p:txBody>
          <a:bodyPr/>
          <a:lstStyle/>
          <a:p>
            <a:r>
              <a:rPr lang="en-AU" dirty="0" smtClean="0"/>
              <a:t>So, while it is leaning towards non-smokers having a higher FEV value, I cannot make the call with absolute certainty. However, I am fairly certain that if these same people were tested again 20 or so years later and their smoking status had not changed, that I could definitely make the call that non-smokers have healthier and stronger lungs with a higher FEV value, than the smokers. </a:t>
            </a:r>
            <a:endParaRPr lang="en-NZ" dirty="0" smtClean="0"/>
          </a:p>
          <a:p>
            <a:endParaRPr lang="en-NZ" dirty="0"/>
          </a:p>
        </p:txBody>
      </p:sp>
    </p:spTree>
    <p:extLst>
      <p:ext uri="{BB962C8B-B14F-4D97-AF65-F5344CB8AC3E}">
        <p14:creationId xmlns:p14="http://schemas.microsoft.com/office/powerpoint/2010/main" val="942373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en-NZ" dirty="0" smtClean="0">
                <a:solidFill>
                  <a:schemeClr val="tx2">
                    <a:lumMod val="75000"/>
                  </a:schemeClr>
                </a:solidFill>
              </a:rPr>
              <a:t>The first sentence must refer to the median and would be better without “with absolute certainty”. Even if zero was not in the confidence interval we could not make the call “with absolute certainty”. </a:t>
            </a:r>
          </a:p>
          <a:p>
            <a:pPr marL="0" indent="0">
              <a:buNone/>
            </a:pPr>
            <a:endParaRPr lang="en-NZ" dirty="0"/>
          </a:p>
          <a:p>
            <a:r>
              <a:rPr lang="en-NZ" dirty="0" smtClean="0"/>
              <a:t>The last sentence would be improved by including “median” and removing “the” before “smokers”.</a:t>
            </a:r>
          </a:p>
          <a:p>
            <a:endParaRPr lang="en-NZ" dirty="0"/>
          </a:p>
        </p:txBody>
      </p:sp>
    </p:spTree>
    <p:extLst>
      <p:ext uri="{BB962C8B-B14F-4D97-AF65-F5344CB8AC3E}">
        <p14:creationId xmlns:p14="http://schemas.microsoft.com/office/powerpoint/2010/main" val="169882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en-NZ" b="1" dirty="0" smtClean="0"/>
              <a:t>So, while it is leaning towards non-smokers having a higher </a:t>
            </a:r>
            <a:r>
              <a:rPr lang="en-NZ" b="1" u="sng" dirty="0" smtClean="0"/>
              <a:t>median</a:t>
            </a:r>
            <a:r>
              <a:rPr lang="en-NZ" b="1" dirty="0" smtClean="0"/>
              <a:t> FEV value, I cannot make the call </a:t>
            </a:r>
            <a:r>
              <a:rPr lang="en-NZ" b="1" strike="sngStrike" dirty="0" smtClean="0"/>
              <a:t>with absolute certainty</a:t>
            </a:r>
            <a:r>
              <a:rPr lang="en-NZ" b="1" dirty="0" smtClean="0"/>
              <a:t>. However, I am fairly certain that if these same people were tested again 20 or so years later and their smoking status had not changed, that I could definitely make the call that non-smokers have healthier and stronger lungs with a higher </a:t>
            </a:r>
            <a:r>
              <a:rPr lang="en-NZ" b="1" u="sng" dirty="0" smtClean="0"/>
              <a:t>median</a:t>
            </a:r>
            <a:r>
              <a:rPr lang="en-NZ" b="1" dirty="0" smtClean="0"/>
              <a:t> FEV value, than </a:t>
            </a:r>
            <a:r>
              <a:rPr lang="en-NZ" b="1" strike="sngStrike" dirty="0" smtClean="0"/>
              <a:t>the</a:t>
            </a:r>
            <a:r>
              <a:rPr lang="en-NZ" b="1" dirty="0" smtClean="0"/>
              <a:t> smokers.</a:t>
            </a:r>
            <a:endParaRPr lang="en-NZ" dirty="0" smtClean="0"/>
          </a:p>
          <a:p>
            <a:endParaRPr lang="en-NZ" dirty="0"/>
          </a:p>
        </p:txBody>
      </p:sp>
    </p:spTree>
    <p:extLst>
      <p:ext uri="{BB962C8B-B14F-4D97-AF65-F5344CB8AC3E}">
        <p14:creationId xmlns:p14="http://schemas.microsoft.com/office/powerpoint/2010/main" val="864234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
            </a:r>
            <a:br>
              <a:rPr lang="en-NZ" dirty="0" smtClean="0"/>
            </a:br>
            <a:r>
              <a:rPr lang="en-NZ" dirty="0" smtClean="0"/>
              <a:t>Conclusion:</a:t>
            </a:r>
            <a:br>
              <a:rPr lang="en-NZ" dirty="0" smtClean="0"/>
            </a:br>
            <a:r>
              <a:rPr lang="en-NZ" dirty="0" smtClean="0"/>
              <a:t>What is the concern with this?</a:t>
            </a:r>
            <a:br>
              <a:rPr lang="en-NZ" dirty="0" smtClean="0"/>
            </a:br>
            <a:endParaRPr lang="en-NZ" dirty="0"/>
          </a:p>
        </p:txBody>
      </p:sp>
      <p:sp>
        <p:nvSpPr>
          <p:cNvPr id="3" name="Content Placeholder 2"/>
          <p:cNvSpPr>
            <a:spLocks noGrp="1"/>
          </p:cNvSpPr>
          <p:nvPr>
            <p:ph idx="1"/>
          </p:nvPr>
        </p:nvSpPr>
        <p:spPr/>
        <p:txBody>
          <a:bodyPr>
            <a:normAutofit/>
          </a:bodyPr>
          <a:lstStyle/>
          <a:p>
            <a:r>
              <a:rPr lang="en-AU" dirty="0"/>
              <a:t>My hypothesis was that the </a:t>
            </a:r>
            <a:r>
              <a:rPr lang="en-AU" dirty="0" smtClean="0"/>
              <a:t>FEV </a:t>
            </a:r>
            <a:r>
              <a:rPr lang="en-AU" dirty="0"/>
              <a:t>value of child non-smokers is higher than that for child smokers in New Zealand. </a:t>
            </a:r>
            <a:endParaRPr lang="en-AU" dirty="0" smtClean="0"/>
          </a:p>
          <a:p>
            <a:endParaRPr lang="en-AU" dirty="0"/>
          </a:p>
          <a:p>
            <a:r>
              <a:rPr lang="en-NZ" dirty="0" smtClean="0">
                <a:solidFill>
                  <a:schemeClr val="tx2">
                    <a:lumMod val="75000"/>
                  </a:schemeClr>
                </a:solidFill>
              </a:rPr>
              <a:t>The conclusion does </a:t>
            </a:r>
            <a:r>
              <a:rPr lang="en-NZ" dirty="0">
                <a:solidFill>
                  <a:schemeClr val="tx2">
                    <a:lumMod val="75000"/>
                  </a:schemeClr>
                </a:solidFill>
              </a:rPr>
              <a:t>not compare medians.</a:t>
            </a:r>
            <a:endParaRPr lang="en-AU" dirty="0" smtClean="0">
              <a:solidFill>
                <a:schemeClr val="tx2">
                  <a:lumMod val="75000"/>
                </a:schemeClr>
              </a:solidFill>
            </a:endParaRPr>
          </a:p>
          <a:p>
            <a:pPr marL="0" indent="0">
              <a:buNone/>
            </a:pPr>
            <a:endParaRPr lang="en-AU" dirty="0"/>
          </a:p>
        </p:txBody>
      </p:sp>
    </p:spTree>
    <p:extLst>
      <p:ext uri="{BB962C8B-B14F-4D97-AF65-F5344CB8AC3E}">
        <p14:creationId xmlns:p14="http://schemas.microsoft.com/office/powerpoint/2010/main" val="198156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628800"/>
            <a:ext cx="8229600" cy="4392488"/>
          </a:xfrm>
        </p:spPr>
        <p:txBody>
          <a:bodyPr>
            <a:normAutofit fontScale="70000" lnSpcReduction="20000"/>
          </a:bodyPr>
          <a:lstStyle/>
          <a:p>
            <a:endParaRPr lang="en-AU" dirty="0"/>
          </a:p>
          <a:p>
            <a:r>
              <a:rPr lang="en-AU" dirty="0" smtClean="0"/>
              <a:t>Smoking </a:t>
            </a:r>
            <a:r>
              <a:rPr lang="en-AU" dirty="0"/>
              <a:t>is impacting the lung strength in 15 to 19 year old children. Because they are only children, some would not have been smoking for very long. I would expect smokers who are 40 years old or more to have a different FEV value. This is because they would have been smoking for longer and hence would have damaged and weakened their lungs even more. I could have looked at the data by gender or height, as according to my research, both these variables affect the FEV values. This research, while it is not as clear-cut as I expected, could still be useful for health agencies as they can alert children that they cannot play their chosen sport as well, if they smoke, due to damaged lungs causing shortness of breath. </a:t>
            </a:r>
            <a:endParaRPr lang="en-AU" dirty="0" smtClean="0"/>
          </a:p>
          <a:p>
            <a:r>
              <a:rPr lang="en-NZ" dirty="0" smtClean="0">
                <a:solidFill>
                  <a:schemeClr val="tx2">
                    <a:lumMod val="75000"/>
                  </a:schemeClr>
                </a:solidFill>
              </a:rPr>
              <a:t>This </a:t>
            </a:r>
            <a:r>
              <a:rPr lang="en-NZ" dirty="0">
                <a:solidFill>
                  <a:schemeClr val="tx2">
                    <a:lumMod val="75000"/>
                  </a:schemeClr>
                </a:solidFill>
              </a:rPr>
              <a:t>sentence makes a causal conclusion which is inconsistent with the interval and also a causal claim cannot be made from one observational study.</a:t>
            </a:r>
          </a:p>
          <a:p>
            <a:endParaRPr lang="en-AU" dirty="0" smtClean="0"/>
          </a:p>
          <a:p>
            <a:endParaRPr lang="en-NZ" dirty="0"/>
          </a:p>
          <a:p>
            <a:endParaRPr lang="en-NZ" dirty="0"/>
          </a:p>
          <a:p>
            <a:endParaRPr lang="en-NZ" dirty="0"/>
          </a:p>
        </p:txBody>
      </p:sp>
      <p:sp>
        <p:nvSpPr>
          <p:cNvPr id="7" name="Title 1"/>
          <p:cNvSpPr>
            <a:spLocks noGrp="1"/>
          </p:cNvSpPr>
          <p:nvPr>
            <p:ph type="title"/>
          </p:nvPr>
        </p:nvSpPr>
        <p:spPr>
          <a:xfrm>
            <a:off x="457200" y="274638"/>
            <a:ext cx="8229600" cy="1143000"/>
          </a:xfrm>
        </p:spPr>
        <p:txBody>
          <a:bodyPr>
            <a:normAutofit fontScale="90000"/>
          </a:bodyPr>
          <a:lstStyle/>
          <a:p>
            <a:r>
              <a:rPr lang="en-NZ" dirty="0" smtClean="0"/>
              <a:t/>
            </a:r>
            <a:br>
              <a:rPr lang="en-NZ" dirty="0" smtClean="0"/>
            </a:br>
            <a:r>
              <a:rPr lang="en-NZ" dirty="0" smtClean="0"/>
              <a:t>Conclusion:</a:t>
            </a:r>
            <a:br>
              <a:rPr lang="en-NZ" dirty="0" smtClean="0"/>
            </a:br>
            <a:r>
              <a:rPr lang="en-NZ" dirty="0" smtClean="0"/>
              <a:t>What is the concern with this?</a:t>
            </a:r>
            <a:br>
              <a:rPr lang="en-NZ" dirty="0" smtClean="0"/>
            </a:br>
            <a:endParaRPr lang="en-NZ" dirty="0"/>
          </a:p>
        </p:txBody>
      </p:sp>
    </p:spTree>
    <p:extLst>
      <p:ext uri="{BB962C8B-B14F-4D97-AF65-F5344CB8AC3E}">
        <p14:creationId xmlns:p14="http://schemas.microsoft.com/office/powerpoint/2010/main" val="420232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the issue?</a:t>
            </a:r>
            <a:endParaRPr lang="en-NZ" dirty="0"/>
          </a:p>
        </p:txBody>
      </p:sp>
      <p:sp>
        <p:nvSpPr>
          <p:cNvPr id="3" name="Content Placeholder 2"/>
          <p:cNvSpPr>
            <a:spLocks noGrp="1"/>
          </p:cNvSpPr>
          <p:nvPr>
            <p:ph idx="1"/>
          </p:nvPr>
        </p:nvSpPr>
        <p:spPr/>
        <p:txBody>
          <a:bodyPr>
            <a:normAutofit fontScale="92500" lnSpcReduction="10000"/>
          </a:bodyPr>
          <a:lstStyle/>
          <a:p>
            <a:endParaRPr lang="en-NZ" dirty="0" smtClean="0"/>
          </a:p>
          <a:p>
            <a:r>
              <a:rPr lang="en-AU" dirty="0"/>
              <a:t>Therefore, my assumption is correct as child non-smokers </a:t>
            </a:r>
            <a:r>
              <a:rPr lang="en-AU" dirty="0" smtClean="0"/>
              <a:t>have stronger </a:t>
            </a:r>
            <a:r>
              <a:rPr lang="en-AU" dirty="0"/>
              <a:t>and healthier lungs and hence can produce more forced air than smokers, as shown by the medians. </a:t>
            </a:r>
          </a:p>
          <a:p>
            <a:endParaRPr lang="en-NZ" dirty="0"/>
          </a:p>
          <a:p>
            <a:pPr marL="0" indent="0">
              <a:buNone/>
            </a:pPr>
            <a:endParaRPr lang="en-NZ" dirty="0"/>
          </a:p>
          <a:p>
            <a:r>
              <a:rPr lang="en-NZ" dirty="0" smtClean="0">
                <a:solidFill>
                  <a:schemeClr val="tx2">
                    <a:lumMod val="75000"/>
                  </a:schemeClr>
                </a:solidFill>
              </a:rPr>
              <a:t>This sentence </a:t>
            </a:r>
            <a:r>
              <a:rPr lang="en-NZ" dirty="0">
                <a:solidFill>
                  <a:schemeClr val="tx2">
                    <a:lumMod val="75000"/>
                  </a:schemeClr>
                </a:solidFill>
              </a:rPr>
              <a:t>is incorrect because a call cannot be made based on the confidence interval.</a:t>
            </a:r>
          </a:p>
        </p:txBody>
      </p:sp>
    </p:spTree>
    <p:extLst>
      <p:ext uri="{BB962C8B-B14F-4D97-AF65-F5344CB8AC3E}">
        <p14:creationId xmlns:p14="http://schemas.microsoft.com/office/powerpoint/2010/main" val="169780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Level 3 NCEA</a:t>
            </a:r>
            <a:endParaRPr lang="en-NZ" dirty="0"/>
          </a:p>
        </p:txBody>
      </p:sp>
      <p:sp>
        <p:nvSpPr>
          <p:cNvPr id="3" name="Content Placeholder 2"/>
          <p:cNvSpPr>
            <a:spLocks noGrp="1"/>
          </p:cNvSpPr>
          <p:nvPr>
            <p:ph idx="1"/>
          </p:nvPr>
        </p:nvSpPr>
        <p:spPr>
          <a:xfrm>
            <a:off x="457200" y="1412776"/>
            <a:ext cx="8229600" cy="5040560"/>
          </a:xfrm>
        </p:spPr>
        <p:txBody>
          <a:bodyPr>
            <a:normAutofit fontScale="70000" lnSpcReduction="20000"/>
          </a:bodyPr>
          <a:lstStyle/>
          <a:p>
            <a:r>
              <a:rPr lang="en-NZ" b="1" dirty="0" smtClean="0"/>
              <a:t>Achieved: </a:t>
            </a:r>
            <a:r>
              <a:rPr lang="en-NZ" dirty="0" smtClean="0"/>
              <a:t>Must cover </a:t>
            </a:r>
            <a:r>
              <a:rPr lang="en-NZ" i="1" dirty="0" smtClean="0"/>
              <a:t>every</a:t>
            </a:r>
            <a:r>
              <a:rPr lang="en-NZ" dirty="0" smtClean="0"/>
              <a:t> aspect of the statistical enquiry cycle</a:t>
            </a:r>
          </a:p>
          <a:p>
            <a:pPr marL="0" indent="0">
              <a:buNone/>
            </a:pPr>
            <a:r>
              <a:rPr lang="en-US" dirty="0"/>
              <a:t>Use statistical methods to make a formal inference involves showing evidence of </a:t>
            </a:r>
            <a:r>
              <a:rPr lang="en-US" dirty="0" smtClean="0"/>
              <a:t>using </a:t>
            </a:r>
            <a:r>
              <a:rPr lang="en-US" b="1" dirty="0"/>
              <a:t>each</a:t>
            </a:r>
            <a:r>
              <a:rPr lang="en-US" dirty="0"/>
              <a:t> component of the statistical enquiry cycle</a:t>
            </a:r>
            <a:r>
              <a:rPr lang="en-US" dirty="0" smtClean="0"/>
              <a:t>.</a:t>
            </a:r>
          </a:p>
          <a:p>
            <a:pPr marL="0" indent="0">
              <a:buNone/>
            </a:pPr>
            <a:endParaRPr lang="en-NZ" dirty="0" smtClean="0"/>
          </a:p>
          <a:p>
            <a:r>
              <a:rPr lang="en-NZ" b="1" dirty="0" smtClean="0"/>
              <a:t>Merit: </a:t>
            </a:r>
            <a:r>
              <a:rPr lang="en-NZ" dirty="0" smtClean="0"/>
              <a:t>Must </a:t>
            </a:r>
            <a:r>
              <a:rPr lang="en-NZ" i="1" dirty="0" smtClean="0"/>
              <a:t>justify</a:t>
            </a:r>
            <a:r>
              <a:rPr lang="en-NZ" dirty="0" smtClean="0"/>
              <a:t> aspects</a:t>
            </a:r>
          </a:p>
          <a:p>
            <a:pPr marL="0" indent="0">
              <a:buNone/>
            </a:pPr>
            <a:r>
              <a:rPr lang="en-US" dirty="0"/>
              <a:t>Use statistical methods to make a formal inference, with justification involves linking </a:t>
            </a:r>
            <a:r>
              <a:rPr lang="en-US" dirty="0" smtClean="0"/>
              <a:t>components </a:t>
            </a:r>
            <a:r>
              <a:rPr lang="en-US" dirty="0"/>
              <a:t>of the statistical enquiry cycle to the context, and/or to the populations, </a:t>
            </a:r>
            <a:r>
              <a:rPr lang="en-US" dirty="0" smtClean="0"/>
              <a:t>and </a:t>
            </a:r>
            <a:r>
              <a:rPr lang="en-US" dirty="0"/>
              <a:t>referring to evidence such as sample statistics, data values, or features of visual </a:t>
            </a:r>
            <a:r>
              <a:rPr lang="en-US" dirty="0" smtClean="0"/>
              <a:t>displays </a:t>
            </a:r>
            <a:r>
              <a:rPr lang="en-US" dirty="0"/>
              <a:t>in support of statements made. </a:t>
            </a:r>
            <a:endParaRPr lang="en-US" dirty="0" smtClean="0"/>
          </a:p>
          <a:p>
            <a:pPr marL="0" indent="0">
              <a:buNone/>
            </a:pPr>
            <a:endParaRPr lang="en-NZ" dirty="0" smtClean="0"/>
          </a:p>
          <a:p>
            <a:r>
              <a:rPr lang="en-NZ" b="1" dirty="0" smtClean="0"/>
              <a:t>Excellence: </a:t>
            </a:r>
            <a:r>
              <a:rPr lang="en-NZ" dirty="0" smtClean="0"/>
              <a:t>Must </a:t>
            </a:r>
            <a:r>
              <a:rPr lang="en-NZ" i="1" dirty="0" smtClean="0"/>
              <a:t>integrate</a:t>
            </a:r>
            <a:r>
              <a:rPr lang="en-NZ" dirty="0" smtClean="0"/>
              <a:t> statistical and contextual knowledge</a:t>
            </a:r>
          </a:p>
          <a:p>
            <a:pPr marL="0" indent="0">
              <a:buNone/>
            </a:pPr>
            <a:r>
              <a:rPr lang="en-US" dirty="0"/>
              <a:t>Use statistical methods to make a formal inference, with statistical insight involves </a:t>
            </a:r>
            <a:r>
              <a:rPr lang="en-US" dirty="0" smtClean="0"/>
              <a:t>integrating </a:t>
            </a:r>
            <a:r>
              <a:rPr lang="en-US" dirty="0"/>
              <a:t>statistical and contextual knowledge </a:t>
            </a:r>
            <a:r>
              <a:rPr lang="en-US" b="1" dirty="0"/>
              <a:t>throughou</a:t>
            </a:r>
            <a:r>
              <a:rPr lang="en-US" dirty="0"/>
              <a:t>t the statistical enquiry </a:t>
            </a:r>
            <a:r>
              <a:rPr lang="en-US" dirty="0" smtClean="0"/>
              <a:t>cycle</a:t>
            </a:r>
            <a:r>
              <a:rPr lang="en-US" dirty="0"/>
              <a:t>, and may include reflecting about the process; considering other relevant </a:t>
            </a:r>
            <a:r>
              <a:rPr lang="en-US" dirty="0" smtClean="0"/>
              <a:t>explanations</a:t>
            </a:r>
            <a:r>
              <a:rPr lang="en-US" dirty="0"/>
              <a:t>. </a:t>
            </a:r>
            <a:endParaRPr lang="en-NZ" dirty="0" smtClean="0"/>
          </a:p>
        </p:txBody>
      </p:sp>
    </p:spTree>
    <p:extLst>
      <p:ext uri="{BB962C8B-B14F-4D97-AF65-F5344CB8AC3E}">
        <p14:creationId xmlns:p14="http://schemas.microsoft.com/office/powerpoint/2010/main" val="2068293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the issue?</a:t>
            </a:r>
            <a:endParaRPr lang="en-NZ" dirty="0"/>
          </a:p>
        </p:txBody>
      </p:sp>
      <p:sp>
        <p:nvSpPr>
          <p:cNvPr id="3" name="Content Placeholder 2"/>
          <p:cNvSpPr>
            <a:spLocks noGrp="1"/>
          </p:cNvSpPr>
          <p:nvPr>
            <p:ph idx="1"/>
          </p:nvPr>
        </p:nvSpPr>
        <p:spPr/>
        <p:txBody>
          <a:bodyPr/>
          <a:lstStyle/>
          <a:p>
            <a:r>
              <a:rPr lang="en-AU" dirty="0"/>
              <a:t>I wondered how much higher the FEV value was for non-smokers compared to smokers and found that it could be anywhere from 0.01L less to 1.25L more</a:t>
            </a:r>
            <a:r>
              <a:rPr lang="en-AU" dirty="0" smtClean="0"/>
              <a:t>.</a:t>
            </a:r>
          </a:p>
          <a:p>
            <a:endParaRPr lang="en-AU" dirty="0"/>
          </a:p>
          <a:p>
            <a:r>
              <a:rPr lang="en-NZ" dirty="0" smtClean="0">
                <a:solidFill>
                  <a:schemeClr val="tx2">
                    <a:lumMod val="75000"/>
                  </a:schemeClr>
                </a:solidFill>
              </a:rPr>
              <a:t>This sentence </a:t>
            </a:r>
            <a:r>
              <a:rPr lang="en-NZ" dirty="0">
                <a:solidFill>
                  <a:schemeClr val="tx2">
                    <a:lumMod val="75000"/>
                  </a:schemeClr>
                </a:solidFill>
              </a:rPr>
              <a:t>must use the median and so the sentence is not correct.</a:t>
            </a:r>
            <a:endParaRPr lang="en-AU" dirty="0">
              <a:solidFill>
                <a:schemeClr val="tx2">
                  <a:lumMod val="75000"/>
                </a:schemeClr>
              </a:solidFill>
            </a:endParaRPr>
          </a:p>
          <a:p>
            <a:pPr marL="0" indent="0">
              <a:buNone/>
            </a:pPr>
            <a:endParaRPr lang="en-NZ" dirty="0"/>
          </a:p>
        </p:txBody>
      </p:sp>
    </p:spTree>
    <p:extLst>
      <p:ext uri="{BB962C8B-B14F-4D97-AF65-F5344CB8AC3E}">
        <p14:creationId xmlns:p14="http://schemas.microsoft.com/office/powerpoint/2010/main" val="230343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a:xfrm>
            <a:off x="457200" y="764704"/>
            <a:ext cx="8229600" cy="5361459"/>
          </a:xfrm>
        </p:spPr>
        <p:txBody>
          <a:bodyPr>
            <a:normAutofit lnSpcReduction="10000"/>
          </a:bodyPr>
          <a:lstStyle/>
          <a:p>
            <a:pPr marL="0" indent="0">
              <a:buNone/>
            </a:pPr>
            <a:r>
              <a:rPr lang="en-NZ" dirty="0"/>
              <a:t> </a:t>
            </a:r>
          </a:p>
          <a:p>
            <a:r>
              <a:rPr lang="en-NZ" b="1" dirty="0" smtClean="0"/>
              <a:t>My </a:t>
            </a:r>
            <a:r>
              <a:rPr lang="en-NZ" b="1" dirty="0"/>
              <a:t>hypothesis was that the </a:t>
            </a:r>
            <a:r>
              <a:rPr lang="en-NZ" b="1" u="sng" dirty="0"/>
              <a:t>median</a:t>
            </a:r>
            <a:r>
              <a:rPr lang="en-NZ" b="1" dirty="0"/>
              <a:t> FEV value </a:t>
            </a:r>
            <a:r>
              <a:rPr lang="en-NZ" b="1" u="sng" dirty="0"/>
              <a:t>of</a:t>
            </a:r>
            <a:r>
              <a:rPr lang="en-NZ" b="1" dirty="0"/>
              <a:t> child non-smokers is higher than that for child smokers in New Zealand. </a:t>
            </a:r>
            <a:r>
              <a:rPr lang="en-NZ" b="1" u="sng" dirty="0"/>
              <a:t>I could not confirm this hypothesis</a:t>
            </a:r>
            <a:r>
              <a:rPr lang="en-NZ" b="1" dirty="0"/>
              <a:t>. I wondered how much higher the </a:t>
            </a:r>
            <a:r>
              <a:rPr lang="en-NZ" b="1" u="sng" dirty="0"/>
              <a:t>median</a:t>
            </a:r>
            <a:r>
              <a:rPr lang="en-NZ" b="1" dirty="0"/>
              <a:t> FEV value was for non-smokers compared to smokers and found that it could be anywhere from 0.01L less to 1.25L more. (It is probably best to remove the fourth sentence. The rest of the paragraph can remain.)</a:t>
            </a:r>
            <a:endParaRPr lang="en-NZ" dirty="0"/>
          </a:p>
          <a:p>
            <a:endParaRPr lang="en-NZ" dirty="0"/>
          </a:p>
        </p:txBody>
      </p:sp>
    </p:spTree>
    <p:extLst>
      <p:ext uri="{BB962C8B-B14F-4D97-AF65-F5344CB8AC3E}">
        <p14:creationId xmlns:p14="http://schemas.microsoft.com/office/powerpoint/2010/main" val="1003618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Sampling variability</a:t>
            </a:r>
            <a:endParaRPr lang="en-NZ" dirty="0"/>
          </a:p>
        </p:txBody>
      </p:sp>
      <p:sp>
        <p:nvSpPr>
          <p:cNvPr id="3" name="Content Placeholder 2"/>
          <p:cNvSpPr>
            <a:spLocks noGrp="1"/>
          </p:cNvSpPr>
          <p:nvPr>
            <p:ph idx="1"/>
          </p:nvPr>
        </p:nvSpPr>
        <p:spPr/>
        <p:txBody>
          <a:bodyPr/>
          <a:lstStyle/>
          <a:p>
            <a:r>
              <a:rPr lang="en-NZ" dirty="0"/>
              <a:t>The explanatory notes for this standard say that candidates must show evidence of using each component of the statistical enquiry cycle and the six bullet points provide the components, and discussing sampling variability is one of them.</a:t>
            </a:r>
          </a:p>
          <a:p>
            <a:endParaRPr lang="en-NZ" dirty="0"/>
          </a:p>
        </p:txBody>
      </p:sp>
    </p:spTree>
    <p:extLst>
      <p:ext uri="{BB962C8B-B14F-4D97-AF65-F5344CB8AC3E}">
        <p14:creationId xmlns:p14="http://schemas.microsoft.com/office/powerpoint/2010/main" val="2569667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smtClean="0"/>
              <a:t>Sampling Variability </a:t>
            </a:r>
            <a:br>
              <a:rPr lang="en-AU" dirty="0" smtClean="0"/>
            </a:br>
            <a:r>
              <a:rPr lang="en-AU" dirty="0" smtClean="0"/>
              <a:t>What is the issue?</a:t>
            </a:r>
            <a:r>
              <a:rPr lang="en-NZ" dirty="0" smtClean="0"/>
              <a:t/>
            </a:r>
            <a:br>
              <a:rPr lang="en-NZ" dirty="0" smtClean="0"/>
            </a:br>
            <a:endParaRPr lang="en-NZ" dirty="0"/>
          </a:p>
        </p:txBody>
      </p:sp>
      <p:sp>
        <p:nvSpPr>
          <p:cNvPr id="3" name="Content Placeholder 2"/>
          <p:cNvSpPr>
            <a:spLocks noGrp="1"/>
          </p:cNvSpPr>
          <p:nvPr>
            <p:ph idx="1"/>
          </p:nvPr>
        </p:nvSpPr>
        <p:spPr/>
        <p:txBody>
          <a:bodyPr>
            <a:normAutofit fontScale="77500" lnSpcReduction="20000"/>
          </a:bodyPr>
          <a:lstStyle/>
          <a:p>
            <a:r>
              <a:rPr lang="en-AU" dirty="0" smtClean="0"/>
              <a:t>I </a:t>
            </a:r>
            <a:r>
              <a:rPr lang="en-AU" dirty="0"/>
              <a:t>am basing this conclusion on using the bootstrap confidence interval in </a:t>
            </a:r>
            <a:r>
              <a:rPr lang="en-AU" dirty="0" err="1"/>
              <a:t>iNZight</a:t>
            </a:r>
            <a:r>
              <a:rPr lang="en-AU" dirty="0"/>
              <a:t> to create samples from the subset sample of 15-19 year old children who are smokers or non-smokers and recorded their FEV </a:t>
            </a:r>
            <a:r>
              <a:rPr lang="en-AU" dirty="0" smtClean="0"/>
              <a:t>value. </a:t>
            </a:r>
            <a:r>
              <a:rPr lang="en-AU" dirty="0"/>
              <a:t>So from my sample of 49 I have taken samples which each have a different point </a:t>
            </a:r>
            <a:r>
              <a:rPr lang="en-AU" dirty="0" smtClean="0"/>
              <a:t>of estimates </a:t>
            </a:r>
            <a:r>
              <a:rPr lang="en-AU" dirty="0"/>
              <a:t>for the median. However, because these are samples we will not know which one is more accurate than the other. So the results vary each time a sample is taken, thus the sample variation. Therefore not all of the samples will contain the true median for the FEV values of child non-smokers and smokers in New Zealand. I think it is reasonable to assume that my results of the confidence interval reflect the population of child smokers or non-smokers in New Zealand. </a:t>
            </a:r>
            <a:endParaRPr lang="en-NZ" dirty="0"/>
          </a:p>
          <a:p>
            <a:endParaRPr lang="en-NZ" dirty="0"/>
          </a:p>
        </p:txBody>
      </p:sp>
    </p:spTree>
    <p:extLst>
      <p:ext uri="{BB962C8B-B14F-4D97-AF65-F5344CB8AC3E}">
        <p14:creationId xmlns:p14="http://schemas.microsoft.com/office/powerpoint/2010/main" val="18181168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Sampling Variability</a:t>
            </a:r>
            <a:endParaRPr lang="en-NZ" dirty="0"/>
          </a:p>
        </p:txBody>
      </p:sp>
      <p:sp>
        <p:nvSpPr>
          <p:cNvPr id="3" name="Content Placeholder 2"/>
          <p:cNvSpPr>
            <a:spLocks noGrp="1"/>
          </p:cNvSpPr>
          <p:nvPr>
            <p:ph idx="1"/>
          </p:nvPr>
        </p:nvSpPr>
        <p:spPr/>
        <p:txBody>
          <a:bodyPr>
            <a:normAutofit fontScale="77500" lnSpcReduction="20000"/>
          </a:bodyPr>
          <a:lstStyle/>
          <a:p>
            <a:r>
              <a:rPr lang="en-NZ" dirty="0">
                <a:solidFill>
                  <a:schemeClr val="tx2">
                    <a:lumMod val="75000"/>
                  </a:schemeClr>
                </a:solidFill>
              </a:rPr>
              <a:t>In the exemplar the discussion is about variability in </a:t>
            </a:r>
            <a:r>
              <a:rPr lang="en-NZ" i="1" dirty="0">
                <a:solidFill>
                  <a:schemeClr val="tx2">
                    <a:lumMod val="75000"/>
                  </a:schemeClr>
                </a:solidFill>
              </a:rPr>
              <a:t>re-samples in the bootstrapping process </a:t>
            </a:r>
            <a:r>
              <a:rPr lang="en-NZ" dirty="0">
                <a:solidFill>
                  <a:schemeClr val="tx2">
                    <a:lumMod val="75000"/>
                  </a:schemeClr>
                </a:solidFill>
              </a:rPr>
              <a:t>and does not address sampling variability directly. </a:t>
            </a:r>
            <a:r>
              <a:rPr lang="en-NZ" dirty="0" smtClean="0">
                <a:solidFill>
                  <a:schemeClr val="tx2">
                    <a:lumMod val="75000"/>
                  </a:schemeClr>
                </a:solidFill>
              </a:rPr>
              <a:t>Students should </a:t>
            </a:r>
            <a:r>
              <a:rPr lang="en-NZ" dirty="0">
                <a:solidFill>
                  <a:schemeClr val="tx2">
                    <a:lumMod val="75000"/>
                  </a:schemeClr>
                </a:solidFill>
              </a:rPr>
              <a:t>be making comments along the lines of:</a:t>
            </a:r>
          </a:p>
          <a:p>
            <a:pPr lvl="0"/>
            <a:r>
              <a:rPr lang="en-NZ" dirty="0"/>
              <a:t>In my sample of 15 to 19 year olds the median FEV value for the non-smokers was 0.63L greater than that for the smokers. The student could then go on to say that they are aware that different samples would produce different differences in sample medians and that an interval estimate for the difference in the population medians would take this variability into account. </a:t>
            </a:r>
          </a:p>
          <a:p>
            <a:r>
              <a:rPr lang="en-NZ" dirty="0"/>
              <a:t>A sentence or two of this nature would be best placed before the Conclusion section and could be another paragraph in the </a:t>
            </a:r>
            <a:r>
              <a:rPr lang="en-NZ" dirty="0" smtClean="0"/>
              <a:t>analysis section</a:t>
            </a:r>
            <a:r>
              <a:rPr lang="en-NZ" dirty="0"/>
              <a:t>.</a:t>
            </a:r>
          </a:p>
          <a:p>
            <a:endParaRPr lang="en-NZ" dirty="0"/>
          </a:p>
        </p:txBody>
      </p:sp>
    </p:spTree>
    <p:extLst>
      <p:ext uri="{BB962C8B-B14F-4D97-AF65-F5344CB8AC3E}">
        <p14:creationId xmlns:p14="http://schemas.microsoft.com/office/powerpoint/2010/main" val="1882353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smtClean="0"/>
              <a:t>Improved Sampling Variability comment</a:t>
            </a:r>
            <a:r>
              <a:rPr lang="en-NZ" dirty="0" smtClean="0"/>
              <a:t/>
            </a:r>
            <a:br>
              <a:rPr lang="en-NZ" dirty="0" smtClean="0"/>
            </a:br>
            <a:endParaRPr lang="en-NZ" dirty="0"/>
          </a:p>
        </p:txBody>
      </p:sp>
      <p:sp>
        <p:nvSpPr>
          <p:cNvPr id="3" name="Content Placeholder 2"/>
          <p:cNvSpPr>
            <a:spLocks noGrp="1"/>
          </p:cNvSpPr>
          <p:nvPr>
            <p:ph idx="1"/>
          </p:nvPr>
        </p:nvSpPr>
        <p:spPr/>
        <p:txBody>
          <a:bodyPr>
            <a:normAutofit fontScale="92500" lnSpcReduction="10000"/>
          </a:bodyPr>
          <a:lstStyle/>
          <a:p>
            <a:r>
              <a:rPr lang="en-AU" dirty="0" smtClean="0">
                <a:solidFill>
                  <a:schemeClr val="tx2">
                    <a:lumMod val="75000"/>
                  </a:schemeClr>
                </a:solidFill>
              </a:rPr>
              <a:t>I </a:t>
            </a:r>
            <a:r>
              <a:rPr lang="en-AU" dirty="0">
                <a:solidFill>
                  <a:schemeClr val="tx2">
                    <a:lumMod val="75000"/>
                  </a:schemeClr>
                </a:solidFill>
              </a:rPr>
              <a:t>am basing this conclusion on the bootstrap confidence interval that I calculated. This involves re-sampling from my original sample of 49 15 – 19 year old children. I am assuming my original sample was representative of the population of all children aged 15 – 19 years old in New Zealand. If I were to take another sample, the results may have differed as that sample will contain a different makeup of children aged 15 – 19 years old.</a:t>
            </a:r>
            <a:endParaRPr lang="en-NZ" dirty="0">
              <a:solidFill>
                <a:schemeClr val="tx2">
                  <a:lumMod val="75000"/>
                </a:schemeClr>
              </a:solidFill>
            </a:endParaRPr>
          </a:p>
          <a:p>
            <a:endParaRPr lang="en-NZ" dirty="0"/>
          </a:p>
        </p:txBody>
      </p:sp>
    </p:spTree>
    <p:extLst>
      <p:ext uri="{BB962C8B-B14F-4D97-AF65-F5344CB8AC3E}">
        <p14:creationId xmlns:p14="http://schemas.microsoft.com/office/powerpoint/2010/main" val="861085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Issues with Excellence level writing</a:t>
            </a:r>
            <a:endParaRPr lang="en-NZ" dirty="0"/>
          </a:p>
        </p:txBody>
      </p:sp>
      <p:sp>
        <p:nvSpPr>
          <p:cNvPr id="3" name="Content Placeholder 2"/>
          <p:cNvSpPr>
            <a:spLocks noGrp="1"/>
          </p:cNvSpPr>
          <p:nvPr>
            <p:ph idx="1"/>
          </p:nvPr>
        </p:nvSpPr>
        <p:spPr/>
        <p:txBody>
          <a:bodyPr>
            <a:normAutofit/>
          </a:bodyPr>
          <a:lstStyle/>
          <a:p>
            <a:r>
              <a:rPr lang="en-NZ" dirty="0" smtClean="0"/>
              <a:t>Your issues?</a:t>
            </a:r>
          </a:p>
          <a:p>
            <a:r>
              <a:rPr lang="en-NZ" dirty="0" smtClean="0"/>
              <a:t>Moderation issues?</a:t>
            </a:r>
          </a:p>
          <a:p>
            <a:r>
              <a:rPr lang="en-NZ" dirty="0" smtClean="0"/>
              <a:t>Holistic judgements</a:t>
            </a:r>
          </a:p>
          <a:p>
            <a:r>
              <a:rPr lang="en-NZ" dirty="0" smtClean="0"/>
              <a:t>Writing resources? </a:t>
            </a:r>
          </a:p>
          <a:p>
            <a:r>
              <a:rPr lang="en-NZ" dirty="0" smtClean="0">
                <a:hlinkClick r:id="rId3"/>
              </a:rPr>
              <a:t>http</a:t>
            </a:r>
            <a:r>
              <a:rPr lang="en-NZ" dirty="0">
                <a:hlinkClick r:id="rId3"/>
              </a:rPr>
              <a:t>://new.censusatschool.org.nz</a:t>
            </a:r>
            <a:r>
              <a:rPr lang="en-NZ" dirty="0" smtClean="0">
                <a:hlinkClick r:id="rId3"/>
              </a:rPr>
              <a:t>/</a:t>
            </a:r>
            <a:endParaRPr lang="en-NZ" dirty="0" smtClean="0"/>
          </a:p>
          <a:p>
            <a:r>
              <a:rPr lang="en-NZ" dirty="0">
                <a:hlinkClick r:id="rId4"/>
              </a:rPr>
              <a:t>http://</a:t>
            </a:r>
            <a:r>
              <a:rPr lang="en-NZ" dirty="0" smtClean="0">
                <a:hlinkClick r:id="rId4"/>
              </a:rPr>
              <a:t>www.jake4maths.com/grapher/</a:t>
            </a:r>
            <a:endParaRPr lang="en-NZ" dirty="0" smtClean="0"/>
          </a:p>
          <a:p>
            <a:r>
              <a:rPr lang="en-NZ" dirty="0">
                <a:hlinkClick r:id="rId5"/>
              </a:rPr>
              <a:t>http://www.mathsnz.com</a:t>
            </a:r>
            <a:r>
              <a:rPr lang="en-NZ" dirty="0" smtClean="0">
                <a:hlinkClick r:id="rId5"/>
              </a:rPr>
              <a:t>/</a:t>
            </a:r>
            <a:endParaRPr lang="en-NZ" dirty="0" smtClean="0"/>
          </a:p>
          <a:p>
            <a:endParaRPr lang="en-NZ" dirty="0"/>
          </a:p>
        </p:txBody>
      </p:sp>
    </p:spTree>
    <p:extLst>
      <p:ext uri="{BB962C8B-B14F-4D97-AF65-F5344CB8AC3E}">
        <p14:creationId xmlns:p14="http://schemas.microsoft.com/office/powerpoint/2010/main" val="2607095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US" dirty="0"/>
              <a:t>Using the statistical enquiry cycle to make a formal inference involves: </a:t>
            </a:r>
            <a:br>
              <a:rPr lang="en-US" dirty="0"/>
            </a:br>
            <a:endParaRPr lang="en-NZ" dirty="0"/>
          </a:p>
        </p:txBody>
      </p:sp>
      <p:sp>
        <p:nvSpPr>
          <p:cNvPr id="3" name="Content Placeholder 2"/>
          <p:cNvSpPr>
            <a:spLocks noGrp="1"/>
          </p:cNvSpPr>
          <p:nvPr>
            <p:ph idx="1"/>
          </p:nvPr>
        </p:nvSpPr>
        <p:spPr/>
        <p:txBody>
          <a:bodyPr>
            <a:normAutofit fontScale="92500" lnSpcReduction="10000"/>
          </a:bodyPr>
          <a:lstStyle/>
          <a:p>
            <a:r>
              <a:rPr lang="en-US" dirty="0" smtClean="0"/>
              <a:t>posing </a:t>
            </a:r>
            <a:r>
              <a:rPr lang="en-US" dirty="0"/>
              <a:t>a comparison investigative question using a given multivariate data set </a:t>
            </a:r>
          </a:p>
          <a:p>
            <a:r>
              <a:rPr lang="en-US" dirty="0" smtClean="0"/>
              <a:t>selecting </a:t>
            </a:r>
            <a:r>
              <a:rPr lang="en-US" dirty="0"/>
              <a:t>and using appropriate displays and summary statistics </a:t>
            </a:r>
          </a:p>
          <a:p>
            <a:r>
              <a:rPr lang="en-US" dirty="0" smtClean="0"/>
              <a:t>discussing </a:t>
            </a:r>
            <a:r>
              <a:rPr lang="en-US" dirty="0"/>
              <a:t>sample distributions </a:t>
            </a:r>
          </a:p>
          <a:p>
            <a:r>
              <a:rPr lang="en-US" i="1" dirty="0" smtClean="0"/>
              <a:t>discussing </a:t>
            </a:r>
            <a:r>
              <a:rPr lang="en-US" i="1" dirty="0"/>
              <a:t>sampling variability, including the variability of estimates </a:t>
            </a:r>
          </a:p>
          <a:p>
            <a:r>
              <a:rPr lang="en-US" dirty="0" smtClean="0"/>
              <a:t>making </a:t>
            </a:r>
            <a:r>
              <a:rPr lang="en-US" dirty="0"/>
              <a:t>an appropriate formal statistical inference </a:t>
            </a:r>
          </a:p>
          <a:p>
            <a:r>
              <a:rPr lang="en-US" dirty="0" smtClean="0"/>
              <a:t>communicating </a:t>
            </a:r>
            <a:r>
              <a:rPr lang="en-US" dirty="0"/>
              <a:t>findings in a conclusion. </a:t>
            </a:r>
            <a:endParaRPr lang="en-NZ" dirty="0"/>
          </a:p>
        </p:txBody>
      </p:sp>
    </p:spTree>
    <p:extLst>
      <p:ext uri="{BB962C8B-B14F-4D97-AF65-F5344CB8AC3E}">
        <p14:creationId xmlns:p14="http://schemas.microsoft.com/office/powerpoint/2010/main" val="1124990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Improving the Investigative question</a:t>
            </a:r>
            <a:endParaRPr lang="en-NZ" dirty="0"/>
          </a:p>
        </p:txBody>
      </p:sp>
      <p:sp>
        <p:nvSpPr>
          <p:cNvPr id="3" name="Content Placeholder 2"/>
          <p:cNvSpPr>
            <a:spLocks noGrp="1"/>
          </p:cNvSpPr>
          <p:nvPr>
            <p:ph idx="1"/>
          </p:nvPr>
        </p:nvSpPr>
        <p:spPr/>
        <p:txBody>
          <a:bodyPr>
            <a:normAutofit lnSpcReduction="10000"/>
          </a:bodyPr>
          <a:lstStyle/>
          <a:p>
            <a:r>
              <a:rPr lang="en-NZ" dirty="0"/>
              <a:t>The purpose of this investigation is to see whether smoking affects the lung capacity of children. I wonder what the difference is between the Forced Expiratory Volume of child smokers, compared to children who do not smoke, in New Zealand. I assume it is lower, but how much lower is the FEV value</a:t>
            </a:r>
            <a:r>
              <a:rPr lang="en-NZ" dirty="0" smtClean="0"/>
              <a:t>?</a:t>
            </a:r>
          </a:p>
          <a:p>
            <a:r>
              <a:rPr lang="en-NZ" dirty="0" smtClean="0">
                <a:solidFill>
                  <a:schemeClr val="tx2">
                    <a:lumMod val="75000"/>
                  </a:schemeClr>
                </a:solidFill>
              </a:rPr>
              <a:t>What statistical word needs to be inserted into the investigative question?</a:t>
            </a:r>
            <a:endParaRPr lang="en-NZ" dirty="0">
              <a:solidFill>
                <a:schemeClr val="tx2">
                  <a:lumMod val="75000"/>
                </a:schemeClr>
              </a:solidFill>
            </a:endParaRPr>
          </a:p>
          <a:p>
            <a:pPr marL="0" indent="0">
              <a:buNone/>
            </a:pPr>
            <a:endParaRPr lang="en-NZ" dirty="0"/>
          </a:p>
        </p:txBody>
      </p:sp>
    </p:spTree>
    <p:extLst>
      <p:ext uri="{BB962C8B-B14F-4D97-AF65-F5344CB8AC3E}">
        <p14:creationId xmlns:p14="http://schemas.microsoft.com/office/powerpoint/2010/main" val="355906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Improving the Investigative question</a:t>
            </a:r>
            <a:endParaRPr lang="en-NZ" dirty="0"/>
          </a:p>
        </p:txBody>
      </p:sp>
      <p:sp>
        <p:nvSpPr>
          <p:cNvPr id="3" name="Content Placeholder 2"/>
          <p:cNvSpPr>
            <a:spLocks noGrp="1"/>
          </p:cNvSpPr>
          <p:nvPr>
            <p:ph idx="1"/>
          </p:nvPr>
        </p:nvSpPr>
        <p:spPr/>
        <p:txBody>
          <a:bodyPr>
            <a:normAutofit fontScale="85000" lnSpcReduction="10000"/>
          </a:bodyPr>
          <a:lstStyle/>
          <a:p>
            <a:pPr marL="0" indent="0">
              <a:buNone/>
            </a:pPr>
            <a:r>
              <a:rPr lang="en-NZ" dirty="0"/>
              <a:t> </a:t>
            </a:r>
          </a:p>
          <a:p>
            <a:pPr lvl="0"/>
            <a:r>
              <a:rPr lang="en-NZ" b="1" dirty="0"/>
              <a:t>The investigative question should include the median</a:t>
            </a:r>
            <a:endParaRPr lang="en-NZ" dirty="0"/>
          </a:p>
          <a:p>
            <a:r>
              <a:rPr lang="en-NZ" dirty="0"/>
              <a:t>The question should clearly state what measure of difference is being used</a:t>
            </a:r>
            <a:r>
              <a:rPr lang="en-NZ" dirty="0" smtClean="0"/>
              <a:t>. The mean or the median can be used, this is also an opportunity to say why one measure of centre was chosen over the other.</a:t>
            </a:r>
            <a:endParaRPr lang="en-NZ" dirty="0"/>
          </a:p>
          <a:p>
            <a:pPr marL="0" indent="0">
              <a:buNone/>
            </a:pPr>
            <a:endParaRPr lang="en-NZ" dirty="0"/>
          </a:p>
          <a:p>
            <a:r>
              <a:rPr lang="en-NZ" b="1" dirty="0" smtClean="0"/>
              <a:t>I </a:t>
            </a:r>
            <a:r>
              <a:rPr lang="en-NZ" b="1" dirty="0"/>
              <a:t>wonder what the difference is between the </a:t>
            </a:r>
            <a:r>
              <a:rPr lang="en-NZ" b="1" u="sng" dirty="0"/>
              <a:t>median</a:t>
            </a:r>
            <a:r>
              <a:rPr lang="en-NZ" b="1" dirty="0"/>
              <a:t> Forced Expiratory Volume of child smokers, compared to children who do not smoke, in New Zealand.</a:t>
            </a:r>
            <a:endParaRPr lang="en-NZ" dirty="0"/>
          </a:p>
          <a:p>
            <a:endParaRPr lang="en-NZ" dirty="0"/>
          </a:p>
        </p:txBody>
      </p:sp>
    </p:spTree>
    <p:extLst>
      <p:ext uri="{BB962C8B-B14F-4D97-AF65-F5344CB8AC3E}">
        <p14:creationId xmlns:p14="http://schemas.microsoft.com/office/powerpoint/2010/main" val="2849876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Differentiating the sample and the population</a:t>
            </a:r>
            <a:endParaRPr lang="en-NZ" dirty="0"/>
          </a:p>
        </p:txBody>
      </p:sp>
      <p:sp>
        <p:nvSpPr>
          <p:cNvPr id="3" name="Content Placeholder 2"/>
          <p:cNvSpPr>
            <a:spLocks noGrp="1"/>
          </p:cNvSpPr>
          <p:nvPr>
            <p:ph idx="1"/>
          </p:nvPr>
        </p:nvSpPr>
        <p:spPr/>
        <p:txBody>
          <a:bodyPr>
            <a:normAutofit lnSpcReduction="10000"/>
          </a:bodyPr>
          <a:lstStyle/>
          <a:p>
            <a:r>
              <a:rPr lang="en-NZ" dirty="0"/>
              <a:t>Does this exemplar show that the student has a clear understanding of when they are talking about the sample and when they are talking about the population?</a:t>
            </a:r>
          </a:p>
          <a:p>
            <a:pPr marL="0" indent="0">
              <a:buNone/>
            </a:pPr>
            <a:endParaRPr lang="en-NZ" dirty="0"/>
          </a:p>
          <a:p>
            <a:pPr marL="0" indent="0">
              <a:buNone/>
            </a:pPr>
            <a:endParaRPr lang="en-NZ" dirty="0"/>
          </a:p>
          <a:p>
            <a:r>
              <a:rPr lang="en-NZ" dirty="0" smtClean="0">
                <a:solidFill>
                  <a:schemeClr val="tx2">
                    <a:lumMod val="75000"/>
                  </a:schemeClr>
                </a:solidFill>
              </a:rPr>
              <a:t>The use </a:t>
            </a:r>
            <a:r>
              <a:rPr lang="en-NZ" dirty="0">
                <a:solidFill>
                  <a:schemeClr val="tx2">
                    <a:lumMod val="75000"/>
                  </a:schemeClr>
                </a:solidFill>
              </a:rPr>
              <a:t>of the definite article “the” is useful when </a:t>
            </a:r>
            <a:r>
              <a:rPr lang="en-NZ" dirty="0" smtClean="0">
                <a:solidFill>
                  <a:schemeClr val="tx2">
                    <a:lumMod val="75000"/>
                  </a:schemeClr>
                </a:solidFill>
              </a:rPr>
              <a:t>referring </a:t>
            </a:r>
            <a:r>
              <a:rPr lang="en-NZ" dirty="0">
                <a:solidFill>
                  <a:schemeClr val="tx2">
                    <a:lumMod val="75000"/>
                  </a:schemeClr>
                </a:solidFill>
              </a:rPr>
              <a:t>to sample </a:t>
            </a:r>
            <a:r>
              <a:rPr lang="en-NZ" dirty="0" smtClean="0">
                <a:solidFill>
                  <a:schemeClr val="tx2">
                    <a:lumMod val="75000"/>
                  </a:schemeClr>
                </a:solidFill>
              </a:rPr>
              <a:t>data, </a:t>
            </a:r>
            <a:r>
              <a:rPr lang="en-NZ" dirty="0">
                <a:solidFill>
                  <a:schemeClr val="tx2">
                    <a:lumMod val="75000"/>
                  </a:schemeClr>
                </a:solidFill>
              </a:rPr>
              <a:t>and use no article when </a:t>
            </a:r>
            <a:r>
              <a:rPr lang="en-NZ" dirty="0" smtClean="0">
                <a:solidFill>
                  <a:schemeClr val="tx2">
                    <a:lumMod val="75000"/>
                  </a:schemeClr>
                </a:solidFill>
              </a:rPr>
              <a:t>referring </a:t>
            </a:r>
            <a:r>
              <a:rPr lang="en-NZ" dirty="0">
                <a:solidFill>
                  <a:schemeClr val="tx2">
                    <a:lumMod val="75000"/>
                  </a:schemeClr>
                </a:solidFill>
              </a:rPr>
              <a:t>to the population.</a:t>
            </a:r>
          </a:p>
          <a:p>
            <a:endParaRPr lang="en-NZ" dirty="0"/>
          </a:p>
        </p:txBody>
      </p:sp>
    </p:spTree>
    <p:extLst>
      <p:ext uri="{BB962C8B-B14F-4D97-AF65-F5344CB8AC3E}">
        <p14:creationId xmlns:p14="http://schemas.microsoft.com/office/powerpoint/2010/main" val="167064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solidFill>
                  <a:schemeClr val="tx2">
                    <a:lumMod val="75000"/>
                  </a:schemeClr>
                </a:solidFill>
              </a:rPr>
              <a:t>Correct this paragraph to differentiate the sample and the population:</a:t>
            </a:r>
            <a:endParaRPr lang="en-NZ" dirty="0">
              <a:solidFill>
                <a:schemeClr val="tx2">
                  <a:lumMod val="75000"/>
                </a:schemeClr>
              </a:solidFill>
            </a:endParaRPr>
          </a:p>
        </p:txBody>
      </p:sp>
      <p:sp>
        <p:nvSpPr>
          <p:cNvPr id="3" name="Content Placeholder 2"/>
          <p:cNvSpPr>
            <a:spLocks noGrp="1"/>
          </p:cNvSpPr>
          <p:nvPr>
            <p:ph idx="1"/>
          </p:nvPr>
        </p:nvSpPr>
        <p:spPr/>
        <p:txBody>
          <a:bodyPr/>
          <a:lstStyle/>
          <a:p>
            <a:r>
              <a:rPr lang="en-AU" u="sng" dirty="0" smtClean="0"/>
              <a:t>Claim/Inference</a:t>
            </a:r>
            <a:r>
              <a:rPr lang="en-AU" u="sng" dirty="0"/>
              <a:t>:</a:t>
            </a:r>
            <a:endParaRPr lang="en-NZ" dirty="0"/>
          </a:p>
          <a:p>
            <a:r>
              <a:rPr lang="en-AU" dirty="0"/>
              <a:t>The median FEV value </a:t>
            </a:r>
            <a:r>
              <a:rPr lang="en-AU" dirty="0" smtClean="0"/>
              <a:t>for </a:t>
            </a:r>
            <a:r>
              <a:rPr lang="en-AU" dirty="0"/>
              <a:t>child smokers aged between 15 and 19 is lower at 3.35L than for the non-smokers at 3.97L. Therefore, smoking does affect the children’s lungs as it deteriorates the lungs and reduces both their strength and capacity. </a:t>
            </a:r>
            <a:endParaRPr lang="en-NZ" dirty="0"/>
          </a:p>
          <a:p>
            <a:endParaRPr lang="en-NZ" dirty="0"/>
          </a:p>
        </p:txBody>
      </p:sp>
    </p:spTree>
    <p:extLst>
      <p:ext uri="{BB962C8B-B14F-4D97-AF65-F5344CB8AC3E}">
        <p14:creationId xmlns:p14="http://schemas.microsoft.com/office/powerpoint/2010/main" val="3764105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Is there something else </a:t>
            </a:r>
            <a:r>
              <a:rPr lang="en-NZ" dirty="0" smtClean="0"/>
              <a:t>wrong </a:t>
            </a:r>
            <a:r>
              <a:rPr lang="en-NZ" dirty="0"/>
              <a:t>with the paragraph?</a:t>
            </a:r>
          </a:p>
        </p:txBody>
      </p:sp>
      <p:sp>
        <p:nvSpPr>
          <p:cNvPr id="3" name="Content Placeholder 2"/>
          <p:cNvSpPr>
            <a:spLocks noGrp="1"/>
          </p:cNvSpPr>
          <p:nvPr>
            <p:ph idx="1"/>
          </p:nvPr>
        </p:nvSpPr>
        <p:spPr/>
        <p:txBody>
          <a:bodyPr/>
          <a:lstStyle/>
          <a:p>
            <a:r>
              <a:rPr lang="en-AU" u="sng" dirty="0"/>
              <a:t>Claim/Inference:</a:t>
            </a:r>
            <a:endParaRPr lang="en-NZ" dirty="0"/>
          </a:p>
          <a:p>
            <a:r>
              <a:rPr lang="en-AU" dirty="0"/>
              <a:t>The median FEV value for </a:t>
            </a:r>
            <a:r>
              <a:rPr lang="en-AU" dirty="0" smtClean="0"/>
              <a:t>the child </a:t>
            </a:r>
            <a:r>
              <a:rPr lang="en-AU" dirty="0"/>
              <a:t>smokers aged between 15 and 19 is lower at 3.35L than for the non-smokers at 3.97L. </a:t>
            </a:r>
            <a:r>
              <a:rPr lang="en-AU" i="1" dirty="0"/>
              <a:t>Therefore, smoking does affect the children’s lungs as it deteriorates the lungs and reduces both their strength and capacity. </a:t>
            </a:r>
            <a:endParaRPr lang="en-NZ" i="1" dirty="0"/>
          </a:p>
          <a:p>
            <a:endParaRPr lang="en-NZ" dirty="0"/>
          </a:p>
        </p:txBody>
      </p:sp>
    </p:spTree>
    <p:extLst>
      <p:ext uri="{BB962C8B-B14F-4D97-AF65-F5344CB8AC3E}">
        <p14:creationId xmlns:p14="http://schemas.microsoft.com/office/powerpoint/2010/main" val="473239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
            </a:r>
            <a:br>
              <a:rPr lang="en-NZ" dirty="0" smtClean="0"/>
            </a:br>
            <a:r>
              <a:rPr lang="en-NZ" dirty="0" smtClean="0">
                <a:solidFill>
                  <a:schemeClr val="tx2">
                    <a:lumMod val="75000"/>
                  </a:schemeClr>
                </a:solidFill>
              </a:rPr>
              <a:t>Take care about causal statements</a:t>
            </a:r>
            <a:endParaRPr lang="en-NZ" dirty="0">
              <a:solidFill>
                <a:schemeClr val="tx2">
                  <a:lumMod val="75000"/>
                </a:schemeClr>
              </a:solidFill>
            </a:endParaRPr>
          </a:p>
        </p:txBody>
      </p:sp>
      <p:sp>
        <p:nvSpPr>
          <p:cNvPr id="3" name="Content Placeholder 2"/>
          <p:cNvSpPr>
            <a:spLocks noGrp="1"/>
          </p:cNvSpPr>
          <p:nvPr>
            <p:ph idx="1"/>
          </p:nvPr>
        </p:nvSpPr>
        <p:spPr/>
        <p:txBody>
          <a:bodyPr/>
          <a:lstStyle/>
          <a:p>
            <a:r>
              <a:rPr lang="en-NZ" dirty="0" smtClean="0"/>
              <a:t>The first sentence is about sample statistics but then a causal statement is made in the second sentence. A causal inference statement is not appropriate from an observational study such as this. Also no analysis has been referred to at this stage. The inferential statement should come after an interpretation of the confidence interval.</a:t>
            </a:r>
          </a:p>
          <a:p>
            <a:endParaRPr lang="en-NZ" dirty="0"/>
          </a:p>
        </p:txBody>
      </p:sp>
    </p:spTree>
    <p:extLst>
      <p:ext uri="{BB962C8B-B14F-4D97-AF65-F5344CB8AC3E}">
        <p14:creationId xmlns:p14="http://schemas.microsoft.com/office/powerpoint/2010/main" val="3460049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2012</Words>
  <Application>Microsoft Office PowerPoint</Application>
  <PresentationFormat>On-screen Show (4:3)</PresentationFormat>
  <Paragraphs>120</Paragraphs>
  <Slides>26</Slides>
  <Notes>12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What does integrated statistical and contextual knowledge look like for 3.10?</vt:lpstr>
      <vt:lpstr>Level 3 NCEA</vt:lpstr>
      <vt:lpstr>Using the statistical enquiry cycle to make a formal inference involves:  </vt:lpstr>
      <vt:lpstr>Improving the Investigative question</vt:lpstr>
      <vt:lpstr>Improving the Investigative question</vt:lpstr>
      <vt:lpstr>Differentiating the sample and the population</vt:lpstr>
      <vt:lpstr>Correct this paragraph to differentiate the sample and the population:</vt:lpstr>
      <vt:lpstr>Is there something else wrong with the paragraph?</vt:lpstr>
      <vt:lpstr> Take care about causal statements</vt:lpstr>
      <vt:lpstr>Take care about causal statements</vt:lpstr>
      <vt:lpstr>What are the issues?</vt:lpstr>
      <vt:lpstr>PowerPoint Presentation</vt:lpstr>
      <vt:lpstr>PowerPoint Presentation</vt:lpstr>
      <vt:lpstr>What are the issues?</vt:lpstr>
      <vt:lpstr>PowerPoint Presentation</vt:lpstr>
      <vt:lpstr>PowerPoint Presentation</vt:lpstr>
      <vt:lpstr> Conclusion: What is the concern with this? </vt:lpstr>
      <vt:lpstr> Conclusion: What is the concern with this? </vt:lpstr>
      <vt:lpstr>What is the issue?</vt:lpstr>
      <vt:lpstr>What is the issue?</vt:lpstr>
      <vt:lpstr>PowerPoint Presentation</vt:lpstr>
      <vt:lpstr>Sampling variability</vt:lpstr>
      <vt:lpstr> Sampling Variability  What is the issue? </vt:lpstr>
      <vt:lpstr>Sampling Variability</vt:lpstr>
      <vt:lpstr> Improved Sampling Variability comment </vt:lpstr>
      <vt:lpstr>Issues with Excellence level writing</vt:lpstr>
    </vt:vector>
  </TitlesOfParts>
  <Company>UoA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Blundell</dc:creator>
  <cp:lastModifiedBy>Anne Blundell</cp:lastModifiedBy>
  <cp:revision>29</cp:revision>
  <dcterms:created xsi:type="dcterms:W3CDTF">2014-11-14T00:42:42Z</dcterms:created>
  <dcterms:modified xsi:type="dcterms:W3CDTF">2014-12-15T02:44:11Z</dcterms:modified>
</cp:coreProperties>
</file>