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lvl1pPr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10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Interpreting confidence intervals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a guide to success.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creen Shot 2014-03-06 at 3.24.3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5756" y="1064569"/>
            <a:ext cx="38862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35609" indent="-435609" defTabSz="572516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5E524C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It is a fairly safe bet that….</a:t>
            </a:r>
            <a:endParaRPr sz="3528">
              <a:solidFill>
                <a:srgbClr val="5E524C"/>
              </a:solidFill>
              <a:effectLst>
                <a:outerShdw sx="100000" sy="100000" kx="0" ky="0" algn="b" rotWithShape="0" blurRad="24892" dist="24892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35609" indent="-435609" defTabSz="572516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5E524C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..those in </a:t>
            </a:r>
            <a:r>
              <a:rPr sz="3528">
                <a:solidFill>
                  <a:srgbClr val="FF2600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severe </a:t>
            </a:r>
            <a:r>
              <a:rPr sz="3528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crashes have a </a:t>
            </a:r>
            <a:r>
              <a:rPr sz="3528">
                <a:solidFill>
                  <a:srgbClr val="0433FF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higher </a:t>
            </a:r>
            <a:r>
              <a:rPr sz="3528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blood alcohol level than those in </a:t>
            </a:r>
            <a:r>
              <a:rPr sz="3528">
                <a:solidFill>
                  <a:srgbClr val="FF2600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minor </a:t>
            </a:r>
            <a:r>
              <a:rPr sz="3528">
                <a:solidFill>
                  <a:srgbClr val="212121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crashes….</a:t>
            </a:r>
            <a:endParaRPr sz="3528">
              <a:solidFill>
                <a:srgbClr val="212121"/>
              </a:solidFill>
              <a:effectLst>
                <a:outerShdw sx="100000" sy="100000" kx="0" ky="0" algn="b" rotWithShape="0" blurRad="24892" dist="24892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35609" indent="-435609" defTabSz="572516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212121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….by </a:t>
            </a:r>
            <a:r>
              <a:rPr sz="3528" u="sng">
                <a:solidFill>
                  <a:srgbClr val="212121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at least</a:t>
            </a:r>
            <a:r>
              <a:rPr sz="3528">
                <a:solidFill>
                  <a:srgbClr val="212121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 11mg/100ml, and </a:t>
            </a:r>
            <a:r>
              <a:rPr sz="3528" u="sng">
                <a:solidFill>
                  <a:srgbClr val="212121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up to</a:t>
            </a:r>
            <a:r>
              <a:rPr sz="3528">
                <a:solidFill>
                  <a:srgbClr val="212121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 35mg/100ml.</a:t>
            </a:r>
            <a:endParaRPr sz="3528">
              <a:solidFill>
                <a:srgbClr val="212121"/>
              </a:solidFill>
              <a:effectLst>
                <a:outerShdw sx="100000" sy="100000" kx="0" ky="0" algn="b" rotWithShape="0" blurRad="24892" dist="24892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435609" indent="-435609" defTabSz="572516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212121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There is a difference, because the confidence interval is above 0, and the blood alcohol level for severe crashes is </a:t>
            </a:r>
            <a:r>
              <a:rPr i="1" sz="3528">
                <a:solidFill>
                  <a:srgbClr val="212121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higher</a:t>
            </a:r>
            <a:r>
              <a:rPr sz="3528">
                <a:solidFill>
                  <a:srgbClr val="212121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 than minor crashes.</a:t>
            </a:r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The confidence interval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Distance of crash from home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..comparing those of learner and full licenses. 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Sample median difference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is 2.99km. </a:t>
            </a:r>
          </a:p>
        </p:txBody>
      </p:sp>
      <p:pic>
        <p:nvPicPr>
          <p:cNvPr id="73" name="Screen Shot 2014-03-06 at 1.34.4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7971" y="887313"/>
            <a:ext cx="6620709" cy="5362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Sample median difference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pc="227"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27" sz="2844">
                <a:solidFill>
                  <a:srgbClr val="3E3B39"/>
                </a:solidFill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rPr>
              <a:t>..learner license drivers crashed 2.99km further away, compared with full licensed drivers.</a:t>
            </a:r>
          </a:p>
        </p:txBody>
      </p:sp>
      <p:pic>
        <p:nvPicPr>
          <p:cNvPr id="77" name="Screen Shot 2014-03-06 at 1.34.4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7971" y="887313"/>
            <a:ext cx="6620709" cy="5362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Is there a difference?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pc="195"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195" sz="2448">
                <a:solidFill>
                  <a:srgbClr val="3E3B39"/>
                </a:solidFill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rPr>
              <a:t>There is no difference between the distance learner and full licensed drivers crash away from home, as the confidence interval contains 0.</a:t>
            </a:r>
          </a:p>
        </p:txBody>
      </p:sp>
      <p:pic>
        <p:nvPicPr>
          <p:cNvPr id="81" name="Screen Shot 2014-03-06 at 1.34.4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7971" y="887313"/>
            <a:ext cx="6620709" cy="5362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Understanding the upper limit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Learner licensed drivers crashed </a:t>
            </a: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rPr>
              <a:t>up to </a:t>
            </a: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13.42km </a:t>
            </a:r>
            <a:r>
              <a:rPr sz="3200" u="sng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further</a:t>
            </a: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, compared with full licensed drivers.</a:t>
            </a:r>
          </a:p>
        </p:txBody>
      </p:sp>
      <p:pic>
        <p:nvPicPr>
          <p:cNvPr id="85" name="Screen Shot 2014-03-06 at 1.34.4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3271" y="3605113"/>
            <a:ext cx="4187203" cy="3391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Understanding the lower limit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Learner licensed drivers crashed </a:t>
            </a: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rPr>
              <a:t>up to 6.59</a:t>
            </a: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km </a:t>
            </a:r>
            <a:r>
              <a:rPr sz="3200" u="sng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closer</a:t>
            </a: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, compared with full licensed drivers.</a:t>
            </a:r>
          </a:p>
        </p:txBody>
      </p:sp>
      <p:pic>
        <p:nvPicPr>
          <p:cNvPr id="89" name="Screen Shot 2014-03-06 at 1.34.4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3271" y="3605113"/>
            <a:ext cx="4187203" cy="3391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alternative interpretation</a:t>
            </a:r>
            <a:endParaRPr b="1" cap="all" spc="384" sz="48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2000"/>
                  </a:srgbClr>
                </a:outerShdw>
              </a:effectLst>
            </a:endParaRPr>
          </a:p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One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Learner licensed drivers crashed up to 13.42km further away from full licensed drivers; and..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Full licensed drivers crashed up to 6.59km further away than learner licensed drivers.</a:t>
            </a:r>
          </a:p>
        </p:txBody>
      </p:sp>
      <p:pic>
        <p:nvPicPr>
          <p:cNvPr id="93" name="Screen Shot 2014-03-06 at 1.34.4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3271" y="3605113"/>
            <a:ext cx="4187203" cy="3391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alternative interpretation Two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75590" indent="-275590" defTabSz="362204">
              <a:lnSpc>
                <a:spcPct val="100000"/>
              </a:lnSpc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solidFill>
                  <a:srgbClr val="5E524C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It is a fairly safe bet that….</a:t>
            </a:r>
            <a:endParaRPr sz="2232">
              <a:solidFill>
                <a:srgbClr val="5E524C"/>
              </a:solidFill>
              <a:effectLst>
                <a:outerShdw sx="100000" sy="100000" kx="0" ky="0" algn="b" rotWithShape="0" blurRad="15748" dist="15748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275590" indent="-275590" defTabSz="362204">
              <a:lnSpc>
                <a:spcPct val="100000"/>
              </a:lnSpc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solidFill>
                  <a:srgbClr val="5E524C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..those with </a:t>
            </a:r>
            <a:r>
              <a:rPr sz="2232">
                <a:solidFill>
                  <a:srgbClr val="FF2600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learner licenses </a:t>
            </a:r>
            <a:r>
              <a: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crash </a:t>
            </a:r>
            <a:r>
              <a:rPr sz="2232">
                <a:solidFill>
                  <a:srgbClr val="0433FF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further away from home </a:t>
            </a:r>
            <a:r>
              <a: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than those with </a:t>
            </a:r>
            <a:r>
              <a:rPr sz="2232">
                <a:solidFill>
                  <a:srgbClr val="FF2600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full licenses</a:t>
            </a:r>
            <a:r>
              <a: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 by up to 13.4km;</a:t>
            </a:r>
            <a:endParaRPr sz="2232">
              <a:effectLst>
                <a:outerShdw sx="100000" sy="100000" kx="0" ky="0" algn="b" rotWithShape="0" blurRad="15748" dist="15748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275590" indent="-275590" defTabSz="362204">
              <a:lnSpc>
                <a:spcPct val="100000"/>
              </a:lnSpc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solidFill>
                  <a:srgbClr val="5E524C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..those with </a:t>
            </a:r>
            <a:r>
              <a:rPr sz="2232">
                <a:solidFill>
                  <a:srgbClr val="FF2600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learner licenses </a:t>
            </a:r>
            <a:r>
              <a: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crash </a:t>
            </a:r>
            <a:r>
              <a:rPr sz="2232">
                <a:solidFill>
                  <a:srgbClr val="0433FF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closer</a:t>
            </a:r>
            <a:r>
              <a: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232">
                <a:solidFill>
                  <a:srgbClr val="0433FF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to home </a:t>
            </a:r>
            <a:r>
              <a: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than those with </a:t>
            </a:r>
            <a:r>
              <a:rPr sz="2232">
                <a:solidFill>
                  <a:srgbClr val="FF2600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full licenses</a:t>
            </a:r>
            <a:r>
              <a: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 by up to 6.6km;</a:t>
            </a:r>
            <a:endParaRPr sz="2232">
              <a:solidFill>
                <a:srgbClr val="212121"/>
              </a:solidFill>
              <a:effectLst>
                <a:outerShdw sx="100000" sy="100000" kx="0" ky="0" algn="b" rotWithShape="0" blurRad="15748" dist="15748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275590" indent="-275590" defTabSz="362204">
              <a:lnSpc>
                <a:spcPct val="100000"/>
              </a:lnSpc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solidFill>
                  <a:srgbClr val="212121"/>
                </a:solidFill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rPr>
              <a:t>There is NO difference, because the confidence interval has 0 in it; on the one hand learners crash further away from home than fully licensed drivers… on the other hand, learners crash closer to home.</a:t>
            </a:r>
          </a:p>
        </p:txBody>
      </p:sp>
      <p:pic>
        <p:nvPicPr>
          <p:cNvPr id="97" name="Screen Shot 2014-03-06 at 1.34.4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3271" y="3605113"/>
            <a:ext cx="4187203" cy="3391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Insurance payout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..comparing those of learner and full licenses.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Crash statistics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NZ drivers involved in vehicle crashes, between the ages of 16-27, and 52-65.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NZQA Exemplar A (AS91582)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Insurance payouts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901700" y="5178127"/>
            <a:ext cx="10274301" cy="339437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4" name="Screen Shot 2014-03-05 at 12.04.4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2578" y="1840458"/>
            <a:ext cx="21822856" cy="6366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Insurance payouts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901700" y="5178127"/>
            <a:ext cx="10274301" cy="3394373"/>
          </a:xfrm>
          <a:prstGeom prst="rect">
            <a:avLst/>
          </a:prstGeom>
        </p:spPr>
        <p:txBody>
          <a:bodyPr/>
          <a:lstStyle/>
          <a:p>
            <a:pPr lvl="0" marL="299211" indent="-299211" defTabSz="443991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32">
                <a:solidFill>
                  <a:srgbClr val="5E524C"/>
                </a:solidFill>
                <a:effectLst>
                  <a:outerShdw sx="100000" sy="100000" kx="0" ky="0" algn="b" rotWithShape="0" blurRad="19304" dist="19304" dir="5520000">
                    <a:srgbClr val="FFFFFF">
                      <a:alpha val="71999"/>
                    </a:srgbClr>
                  </a:outerShdw>
                </a:effectLst>
              </a:rPr>
              <a:t>Insurance payments for learner licensed drivers is higher than full licensed drivers by up to $1,346.</a:t>
            </a:r>
            <a:endParaRPr sz="2432">
              <a:solidFill>
                <a:srgbClr val="5E524C"/>
              </a:solidFill>
              <a:effectLst>
                <a:outerShdw sx="100000" sy="100000" kx="0" ky="0" algn="b" rotWithShape="0" blurRad="19304" dist="1930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299211" indent="-299211" defTabSz="443991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32">
                <a:solidFill>
                  <a:srgbClr val="5E524C"/>
                </a:solidFill>
                <a:effectLst>
                  <a:outerShdw sx="100000" sy="100000" kx="0" ky="0" algn="b" rotWithShape="0" blurRad="19304" dist="19304" dir="5520000">
                    <a:srgbClr val="FFFFFF">
                      <a:alpha val="71999"/>
                    </a:srgbClr>
                  </a:outerShdw>
                </a:effectLst>
              </a:rPr>
              <a:t>Insurance payments for full licensed drivers is higher than learner licensed drivers by up to $898.</a:t>
            </a:r>
            <a:endParaRPr sz="2432">
              <a:solidFill>
                <a:srgbClr val="5E524C"/>
              </a:solidFill>
              <a:effectLst>
                <a:outerShdw sx="100000" sy="100000" kx="0" ky="0" algn="b" rotWithShape="0" blurRad="19304" dist="19304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 marL="299211" indent="-299211" defTabSz="443991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32">
                <a:solidFill>
                  <a:srgbClr val="5E524C"/>
                </a:solidFill>
                <a:effectLst>
                  <a:outerShdw sx="100000" sy="100000" kx="0" ky="0" algn="b" rotWithShape="0" blurRad="19304" dist="19304" dir="5520000">
                    <a:srgbClr val="FFFFFF">
                      <a:alpha val="71999"/>
                    </a:srgbClr>
                  </a:outerShdw>
                </a:effectLst>
              </a:rPr>
              <a:t>…it is possible that either group could received higher payments than the other; this means there won’t be a difference in the payouts, in the population.</a:t>
            </a:r>
          </a:p>
        </p:txBody>
      </p:sp>
      <p:pic>
        <p:nvPicPr>
          <p:cNvPr id="108" name="Screen Shot 2014-03-05 at 12.04.4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1944" y="1840458"/>
            <a:ext cx="9213812" cy="2687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Distance of crash from home.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in kilometers.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Sample median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pc="282" sz="3528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2" sz="3528">
                <a:solidFill>
                  <a:srgbClr val="3E3B39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..our estimate of the population median is 112km.</a:t>
            </a:r>
          </a:p>
        </p:txBody>
      </p:sp>
      <p:pic>
        <p:nvPicPr>
          <p:cNvPr id="45" name="Screen Shot 2014-03-06 at 1.25.0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896" y="1490265"/>
            <a:ext cx="10375451" cy="4108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Sample median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pc="282" sz="3528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2" sz="3528">
                <a:solidFill>
                  <a:srgbClr val="3E3B39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rPr>
              <a:t>..our estimate of the median crash distance from home, is 112km.</a:t>
            </a:r>
          </a:p>
        </p:txBody>
      </p:sp>
      <p:pic>
        <p:nvPicPr>
          <p:cNvPr id="49" name="Screen Shot 2014-03-06 at 1.25.0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896" y="1490265"/>
            <a:ext cx="10375451" cy="4108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It is a fairly safe</a:t>
            </a:r>
            <a:endParaRPr b="1" cap="all" spc="384" sz="48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2000"/>
                  </a:srgbClr>
                </a:outerShdw>
              </a:effectLst>
            </a:endParaRPr>
          </a:p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bet…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…that people crashed at least 106km away from home, but this could up to 121km away from home.</a:t>
            </a:r>
          </a:p>
        </p:txBody>
      </p:sp>
      <p:pic>
        <p:nvPicPr>
          <p:cNvPr id="53" name="Screen Shot 2014-03-06 at 1.25.4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4750" y="742950"/>
            <a:ext cx="2590801" cy="826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It is a fairly safe</a:t>
            </a:r>
            <a:endParaRPr b="1" cap="all" spc="384" sz="48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2000"/>
                  </a:srgbClr>
                </a:outerShdw>
              </a:effectLst>
            </a:endParaRPr>
          </a:p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bet…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…that New Zealanders invoked in vehicle crashes, crashed at least 106km away from home, but this could up to 121km away from home.</a:t>
            </a:r>
          </a:p>
        </p:txBody>
      </p:sp>
      <p:pic>
        <p:nvPicPr>
          <p:cNvPr id="57" name="Screen Shot 2014-03-06 at 1.25.4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4750" y="742950"/>
            <a:ext cx="2590801" cy="826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Crash severity and blood alcohol level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S = severe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M = minor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creen Shot 2014-03-06 at 3.27.0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7582" y="357979"/>
            <a:ext cx="8849636" cy="9037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