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lvl1pPr algn="ctr" defTabSz="584200">
      <a:defRPr sz="3600">
        <a:uFill>
          <a:solidFill/>
        </a:uFill>
        <a:latin typeface="Helvetica Light"/>
        <a:ea typeface="Helvetica Light"/>
        <a:cs typeface="Helvetica Light"/>
        <a:sym typeface="Helvetica Light"/>
      </a:defRPr>
    </a:lvl1pPr>
    <a:lvl2pPr algn="ctr" defTabSz="584200">
      <a:defRPr sz="3600">
        <a:uFill>
          <a:solidFill/>
        </a:uFill>
        <a:latin typeface="Helvetica Light"/>
        <a:ea typeface="Helvetica Light"/>
        <a:cs typeface="Helvetica Light"/>
        <a:sym typeface="Helvetica Light"/>
      </a:defRPr>
    </a:lvl2pPr>
    <a:lvl3pPr algn="ctr" defTabSz="584200">
      <a:defRPr sz="3600">
        <a:uFill>
          <a:solidFill/>
        </a:uFill>
        <a:latin typeface="Helvetica Light"/>
        <a:ea typeface="Helvetica Light"/>
        <a:cs typeface="Helvetica Light"/>
        <a:sym typeface="Helvetica Light"/>
      </a:defRPr>
    </a:lvl3pPr>
    <a:lvl4pPr algn="ctr" defTabSz="584200">
      <a:defRPr sz="3600">
        <a:uFill>
          <a:solidFill/>
        </a:uFill>
        <a:latin typeface="Helvetica Light"/>
        <a:ea typeface="Helvetica Light"/>
        <a:cs typeface="Helvetica Light"/>
        <a:sym typeface="Helvetica Light"/>
      </a:defRPr>
    </a:lvl4pPr>
    <a:lvl5pPr algn="ctr" defTabSz="584200">
      <a:defRPr sz="3600">
        <a:uFill>
          <a:solidFill/>
        </a:uFill>
        <a:latin typeface="Helvetica Light"/>
        <a:ea typeface="Helvetica Light"/>
        <a:cs typeface="Helvetica Light"/>
        <a:sym typeface="Helvetica Light"/>
      </a:defRPr>
    </a:lvl5pPr>
    <a:lvl6pPr algn="ctr" defTabSz="584200">
      <a:defRPr sz="3600">
        <a:uFill>
          <a:solidFill/>
        </a:uFill>
        <a:latin typeface="Helvetica Light"/>
        <a:ea typeface="Helvetica Light"/>
        <a:cs typeface="Helvetica Light"/>
        <a:sym typeface="Helvetica Light"/>
      </a:defRPr>
    </a:lvl6pPr>
    <a:lvl7pPr algn="ctr" defTabSz="584200">
      <a:defRPr sz="3600">
        <a:uFill>
          <a:solidFill/>
        </a:uFill>
        <a:latin typeface="Helvetica Light"/>
        <a:ea typeface="Helvetica Light"/>
        <a:cs typeface="Helvetica Light"/>
        <a:sym typeface="Helvetica Light"/>
      </a:defRPr>
    </a:lvl7pPr>
    <a:lvl8pPr algn="ctr" defTabSz="584200">
      <a:defRPr sz="3600">
        <a:uFill>
          <a:solidFill/>
        </a:uFill>
        <a:latin typeface="Helvetica Light"/>
        <a:ea typeface="Helvetica Light"/>
        <a:cs typeface="Helvetica Light"/>
        <a:sym typeface="Helvetica Light"/>
      </a:defRPr>
    </a:lvl8pPr>
    <a:lvl9pPr algn="ctr" defTabSz="584200">
      <a:defRPr sz="3600">
        <a:uFill>
          <a:solidFill/>
        </a:uFill>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b="def" i="def"/>
      <a:tcStyle>
        <a:tcBdr/>
        <a:fill>
          <a:solidFill>
            <a:srgbClr val="E7EDE7"/>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8B16"/>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8B16"/>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08B16"/>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b="def" i="def"/>
      <a:tcStyle>
        <a:tcBdr/>
        <a:fill>
          <a:solidFill>
            <a:srgbClr val="E9E8F4"/>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747C1"/>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747C1"/>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747C1"/>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65C1"/>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65C1"/>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sldImg"/>
          </p:nvPr>
        </p:nvSpPr>
        <p:spPr>
          <a:prstGeom prst="rect">
            <a:avLst/>
          </a:prstGeom>
        </p:spPr>
        <p:txBody>
          <a:bodyPr/>
          <a:lstStyle/>
          <a:p>
            <a:pPr lvl="0"/>
          </a:p>
        </p:txBody>
      </p:sp>
      <p:sp>
        <p:nvSpPr>
          <p:cNvPr id="35" name="Shape 35"/>
          <p:cNvSpPr/>
          <p:nvPr>
            <p:ph type="body" sz="quarter" idx="1"/>
          </p:nvPr>
        </p:nvSpPr>
        <p:spPr>
          <a:prstGeom prst="rect">
            <a:avLst/>
          </a:prstGeom>
        </p:spPr>
        <p:txBody>
          <a:bodyPr/>
          <a:lstStyle/>
          <a:p>
            <a:pPr lvl="0">
              <a:defRPr sz="1800"/>
            </a:pPr>
            <a:r>
              <a:rPr sz="2400"/>
              <a:t>This workshop may not be for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p>
            <a:pPr lvl="0">
              <a:defRPr sz="1800"/>
            </a:pPr>
            <a:r>
              <a:rPr sz="2400"/>
              <a:t>In principal, we should not tell the students what to look for. In the formative years it is assumed they have developed their own understanding of the visual features of centre, shape, shift, middle 50%, overlap, outliers, clusters.</a:t>
            </a:r>
            <a:endParaRPr sz="2400"/>
          </a:p>
          <a:p>
            <a:pPr lvl="0">
              <a:defRPr sz="1800"/>
            </a:pPr>
            <a:endParaRPr sz="2400"/>
          </a:p>
          <a:p>
            <a:pPr lvl="0">
              <a:defRPr sz="1800"/>
            </a:pPr>
            <a:r>
              <a:rPr sz="2400"/>
              <a:t>Of course, this is an assumption. So how do we guide the students? </a:t>
            </a:r>
            <a:endParaRPr sz="2400"/>
          </a:p>
          <a:p>
            <a:pPr lvl="0">
              <a:defRPr sz="1800"/>
            </a:pPr>
            <a:r>
              <a:rPr sz="2400"/>
              <a:t>That is another presentation all together! .. and not one taken to time to examine. Unfortunately, those students who gain Merit and Excellence, who show statistical insight look beyond the image, look deeper into the image, and are able to section of the key features (pattern noticing).</a:t>
            </a:r>
            <a:endParaRPr sz="2400"/>
          </a:p>
          <a:p>
            <a:pPr lvl="0">
              <a:defRPr sz="1800"/>
            </a:pPr>
            <a:endParaRPr sz="2400"/>
          </a:p>
          <a:p>
            <a:pPr lvl="0">
              <a:defRPr sz="1800"/>
            </a:pPr>
            <a:r>
              <a:rPr sz="2400"/>
              <a:t>QUESTIONS?</a:t>
            </a:r>
            <a:endParaRPr sz="2400"/>
          </a:p>
          <a:p>
            <a:pPr lvl="0">
              <a:defRPr sz="1800"/>
            </a:pPr>
            <a:r>
              <a:rPr sz="2400"/>
              <a:t>I want to show you an overview of these features…</a:t>
            </a:r>
            <a:endParaRPr sz="2400"/>
          </a:p>
          <a:p>
            <a:pPr lvl="0">
              <a:defRPr sz="1800"/>
            </a:pPr>
            <a:r>
              <a:rPr sz="2400"/>
              <a:t>NOTE: We are looking for evidence to suggest that the population medians are different enough, beyond the effect of sampling error… because that is what we care about!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lvl="0"/>
          </a:p>
        </p:txBody>
      </p:sp>
      <p:sp>
        <p:nvSpPr>
          <p:cNvPr id="104" name="Shape 104"/>
          <p:cNvSpPr/>
          <p:nvPr>
            <p:ph type="body" sz="quarter" idx="1"/>
          </p:nvPr>
        </p:nvSpPr>
        <p:spPr>
          <a:prstGeom prst="rect">
            <a:avLst/>
          </a:prstGeom>
        </p:spPr>
        <p:txBody>
          <a:bodyPr/>
          <a:lstStyle/>
          <a:p>
            <a:pPr lvl="0">
              <a:defRPr sz="1800"/>
            </a:pPr>
            <a:r>
              <a:rPr sz="2400"/>
              <a:t>Sample median is included in the region where ‘most’ of the sample data is.</a:t>
            </a:r>
            <a:endParaRPr sz="2400"/>
          </a:p>
          <a:p>
            <a:pPr lvl="0">
              <a:defRPr sz="1800"/>
            </a:pPr>
            <a:r>
              <a:rPr sz="2400"/>
              <a:t>Seen here by the purple lines.</a:t>
            </a:r>
            <a:endParaRPr sz="2400"/>
          </a:p>
          <a:p>
            <a:pPr lvl="0">
              <a:defRPr sz="1800"/>
            </a:pPr>
            <a:r>
              <a:rPr sz="2400"/>
              <a:t>A difference in the levels of the sample medians here implies a possible difference between the population medians….</a:t>
            </a:r>
            <a:endParaRPr sz="2400"/>
          </a:p>
          <a:p>
            <a:pPr lvl="0">
              <a:defRPr sz="1800"/>
            </a:pPr>
            <a:endParaRPr sz="2400"/>
          </a:p>
          <a:p>
            <a:pPr lvl="0">
              <a:defRPr sz="1800"/>
            </a:pPr>
            <a:r>
              <a:rPr sz="2400"/>
              <a:t>QUESTIONS?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lvl="0"/>
          </a:p>
        </p:txBody>
      </p:sp>
      <p:sp>
        <p:nvSpPr>
          <p:cNvPr id="109" name="Shape 109"/>
          <p:cNvSpPr/>
          <p:nvPr>
            <p:ph type="body" sz="quarter" idx="1"/>
          </p:nvPr>
        </p:nvSpPr>
        <p:spPr>
          <a:prstGeom prst="rect">
            <a:avLst/>
          </a:prstGeom>
        </p:spPr>
        <p:txBody>
          <a:bodyPr/>
          <a:lstStyle/>
          <a:p>
            <a:pPr lvl="0">
              <a:defRPr sz="1800"/>
            </a:pPr>
            <a:r>
              <a:rPr sz="2400"/>
              <a:t>Shape will indicate where ‘most’ of the values in a particular group are “likely” to be; this is an indicator for the range of values that are “likely” to include the population median.</a:t>
            </a:r>
            <a:endParaRPr sz="2400"/>
          </a:p>
          <a:p>
            <a:pPr lvl="0">
              <a:defRPr sz="1800"/>
            </a:pPr>
            <a:endParaRPr sz="2400"/>
          </a:p>
          <a:p>
            <a:pPr lvl="0">
              <a:defRPr sz="1800"/>
            </a:pPr>
            <a:r>
              <a:rPr sz="2400"/>
              <a:t>If “most of the values” of both groups </a:t>
            </a:r>
            <a:r>
              <a:rPr i="1" sz="2400"/>
              <a:t>overlap</a:t>
            </a:r>
            <a:r>
              <a:rPr sz="2400"/>
              <a:t> a similar range, it is an indicator that the population medians may occupy a similar range of values…. OR could be indicator of something else in context. E.g. If sample of males comprised mostly of weightlifters; then we should be a left-skewed distribution.</a:t>
            </a:r>
            <a:endParaRPr sz="2400"/>
          </a:p>
          <a:p>
            <a:pPr lvl="0">
              <a:defRPr sz="1800"/>
            </a:pPr>
            <a:endParaRPr sz="2400"/>
          </a:p>
          <a:p>
            <a:pPr lvl="0">
              <a:defRPr sz="1800"/>
            </a:pPr>
            <a:r>
              <a:rPr sz="2400"/>
              <a:t>QUESTIONS?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lvl="0"/>
          </a:p>
        </p:txBody>
      </p:sp>
      <p:sp>
        <p:nvSpPr>
          <p:cNvPr id="114" name="Shape 114"/>
          <p:cNvSpPr/>
          <p:nvPr>
            <p:ph type="body" sz="quarter" idx="1"/>
          </p:nvPr>
        </p:nvSpPr>
        <p:spPr>
          <a:prstGeom prst="rect">
            <a:avLst/>
          </a:prstGeom>
        </p:spPr>
        <p:txBody>
          <a:bodyPr/>
          <a:lstStyle/>
          <a:p>
            <a:pPr lvl="0">
              <a:defRPr sz="1800"/>
            </a:pPr>
            <a:r>
              <a:rPr sz="2400"/>
              <a:t>Variation is King. Period.</a:t>
            </a:r>
            <a:endParaRPr sz="2400"/>
          </a:p>
          <a:p>
            <a:pPr lvl="0">
              <a:defRPr sz="1800"/>
            </a:pPr>
            <a:r>
              <a:rPr sz="2400"/>
              <a:t>Middle 50% as measured by the Inter-quartile range is a measure of spread, the region of range of values of where the population median is expected to be within. An </a:t>
            </a:r>
            <a:r>
              <a:rPr sz="2400" u="sng"/>
              <a:t>overlap</a:t>
            </a:r>
            <a:r>
              <a:rPr sz="2400"/>
              <a:t> of the ranges, may indicate it is likely the population median could be the same. Then again… this is the result of just </a:t>
            </a:r>
            <a:r>
              <a:rPr sz="2400" u="sng"/>
              <a:t>one sample</a:t>
            </a:r>
            <a:r>
              <a:rPr sz="2400"/>
              <a:t>. </a:t>
            </a:r>
            <a:endParaRPr sz="2400"/>
          </a:p>
          <a:p>
            <a:pPr lvl="0">
              <a:defRPr sz="1800"/>
            </a:pPr>
            <a:endParaRPr sz="2400"/>
          </a:p>
          <a:p>
            <a:pPr lvl="0">
              <a:defRPr sz="1800"/>
            </a:pPr>
            <a:r>
              <a:rPr sz="2400"/>
              <a:t>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lvl="0"/>
          </a:p>
        </p:txBody>
      </p:sp>
      <p:sp>
        <p:nvSpPr>
          <p:cNvPr id="119" name="Shape 119"/>
          <p:cNvSpPr/>
          <p:nvPr>
            <p:ph type="body" sz="quarter" idx="1"/>
          </p:nvPr>
        </p:nvSpPr>
        <p:spPr>
          <a:prstGeom prst="rect">
            <a:avLst/>
          </a:prstGeom>
        </p:spPr>
        <p:txBody>
          <a:bodyPr/>
          <a:lstStyle/>
          <a:p>
            <a:pPr lvl="0">
              <a:defRPr sz="1800"/>
            </a:pPr>
            <a:r>
              <a:rPr sz="2400"/>
              <a:t>Extend of overlap is a determinant of similarity.</a:t>
            </a:r>
            <a:endParaRPr sz="2400"/>
          </a:p>
          <a:p>
            <a:pPr lvl="0">
              <a:defRPr sz="1800"/>
            </a:pPr>
            <a:endParaRPr sz="2400"/>
          </a:p>
          <a:p>
            <a:pPr lvl="0">
              <a:defRPr sz="1800"/>
            </a:pPr>
            <a:r>
              <a:rPr sz="2400"/>
              <a:t>QUESTIONS?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lvl="0"/>
          </a:p>
        </p:txBody>
      </p:sp>
      <p:sp>
        <p:nvSpPr>
          <p:cNvPr id="124" name="Shape 124"/>
          <p:cNvSpPr/>
          <p:nvPr>
            <p:ph type="body" sz="quarter" idx="1"/>
          </p:nvPr>
        </p:nvSpPr>
        <p:spPr>
          <a:prstGeom prst="rect">
            <a:avLst/>
          </a:prstGeom>
        </p:spPr>
        <p:txBody>
          <a:bodyPr/>
          <a:lstStyle/>
          <a:p>
            <a:pPr lvl="0">
              <a:defRPr sz="1800"/>
            </a:pPr>
            <a:r>
              <a:rPr sz="2400"/>
              <a:t>Extent of shift of the middle 50%, is a determinant of a possible difference between the 2 sample medians.</a:t>
            </a:r>
            <a:endParaRPr sz="2400"/>
          </a:p>
          <a:p>
            <a:pPr lvl="0">
              <a:defRPr sz="1800"/>
            </a:pPr>
            <a:endParaRPr sz="2400"/>
          </a:p>
          <a:p>
            <a:pPr lvl="0">
              <a:defRPr sz="1800"/>
            </a:pPr>
            <a:r>
              <a:rPr sz="2400"/>
              <a:t>QUESTIONS?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lvl="0"/>
          </a:p>
        </p:txBody>
      </p:sp>
      <p:sp>
        <p:nvSpPr>
          <p:cNvPr id="129" name="Shape 129"/>
          <p:cNvSpPr/>
          <p:nvPr>
            <p:ph type="body" sz="quarter" idx="1"/>
          </p:nvPr>
        </p:nvSpPr>
        <p:spPr>
          <a:prstGeom prst="rect">
            <a:avLst/>
          </a:prstGeom>
        </p:spPr>
        <p:txBody>
          <a:bodyPr/>
          <a:lstStyle/>
          <a:p>
            <a:pPr lvl="0">
              <a:defRPr sz="1800"/>
            </a:pPr>
            <a:r>
              <a:rPr sz="2400"/>
              <a:t>QUESTIONS?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p>
            <a:pPr lvl="0">
              <a:defRPr sz="1800"/>
            </a:pPr>
            <a:r>
              <a:rPr sz="2400"/>
              <a:t>Based on the features you have just seen…</a:t>
            </a:r>
            <a:endParaRPr sz="2400"/>
          </a:p>
          <a:p>
            <a:pPr lvl="0">
              <a:defRPr sz="1800"/>
            </a:pPr>
            <a:endParaRPr sz="2400"/>
          </a:p>
          <a:p>
            <a:pPr lvl="0">
              <a:defRPr sz="1800"/>
            </a:pPr>
            <a:r>
              <a:rPr sz="2400" u="sng"/>
              <a:t>One sample</a:t>
            </a:r>
            <a:r>
              <a:rPr sz="2400"/>
              <a:t> in insufficient to make a conclusion from…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lvl="0"/>
          </a:p>
        </p:txBody>
      </p:sp>
      <p:sp>
        <p:nvSpPr>
          <p:cNvPr id="143" name="Shape 143"/>
          <p:cNvSpPr/>
          <p:nvPr>
            <p:ph type="body" sz="quarter" idx="1"/>
          </p:nvPr>
        </p:nvSpPr>
        <p:spPr>
          <a:prstGeom prst="rect">
            <a:avLst/>
          </a:prstGeom>
        </p:spPr>
        <p:txBody>
          <a:bodyPr/>
          <a:lstStyle/>
          <a:p>
            <a:pPr lvl="0">
              <a:defRPr sz="1800"/>
            </a:pPr>
            <a:r>
              <a:rPr sz="2400"/>
              <a:t>What you see here is …</a:t>
            </a:r>
            <a:endParaRPr sz="2400"/>
          </a:p>
          <a:p>
            <a:pPr lvl="0">
              <a:defRPr sz="1800"/>
            </a:pPr>
            <a:r>
              <a:rPr sz="2400"/>
              <a:t>Describe the process: a practical activity.</a:t>
            </a:r>
            <a:endParaRPr sz="2400"/>
          </a:p>
          <a:p>
            <a:pPr lvl="0">
              <a:defRPr sz="1800"/>
            </a:pPr>
            <a:r>
              <a:rPr sz="2400"/>
              <a:t>What should be looking for?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lvl="0"/>
          </a:p>
        </p:txBody>
      </p:sp>
      <p:sp>
        <p:nvSpPr>
          <p:cNvPr id="151" name="Shape 151"/>
          <p:cNvSpPr/>
          <p:nvPr>
            <p:ph type="body" sz="quarter" idx="1"/>
          </p:nvPr>
        </p:nvSpPr>
        <p:spPr>
          <a:prstGeom prst="rect">
            <a:avLst/>
          </a:prstGeom>
        </p:spPr>
        <p:txBody>
          <a:bodyPr/>
          <a:lstStyle/>
          <a:p>
            <a:pPr lvl="0">
              <a:defRPr sz="1800"/>
            </a:pPr>
            <a:r>
              <a:rPr sz="2400"/>
              <a:t>What I would expect to see written.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lvl="0"/>
          </a:p>
        </p:txBody>
      </p:sp>
      <p:sp>
        <p:nvSpPr>
          <p:cNvPr id="40" name="Shape 40"/>
          <p:cNvSpPr/>
          <p:nvPr>
            <p:ph type="body" sz="quarter" idx="1"/>
          </p:nvPr>
        </p:nvSpPr>
        <p:spPr>
          <a:prstGeom prst="rect">
            <a:avLst/>
          </a:prstGeom>
        </p:spPr>
        <p:txBody>
          <a:bodyPr/>
          <a:lstStyle/>
          <a:p>
            <a:pPr lvl="0">
              <a:defRPr sz="1800"/>
            </a:pPr>
            <a:r>
              <a:rPr sz="2400">
                <a:uFill>
                  <a:solidFill/>
                </a:uFill>
              </a:rPr>
              <a:t>I am a teacher of mathematics &amp; statistics at Ormiston Senior College.. Newly developing area in SE Auckland. </a:t>
            </a:r>
            <a:endParaRPr sz="2400">
              <a:uFill>
                <a:solidFill/>
              </a:uFill>
            </a:endParaRPr>
          </a:p>
          <a:p>
            <a:pPr lvl="0">
              <a:defRPr sz="1800"/>
            </a:pPr>
            <a:r>
              <a:rPr sz="2400">
                <a:uFill>
                  <a:solidFill/>
                </a:uFill>
              </a:rPr>
              <a:t>I began my journey of statistics working as a statistical analyst for Statistics New Zealand in their HQ.</a:t>
            </a:r>
            <a:endParaRPr sz="2400">
              <a:uFill>
                <a:solidFill/>
              </a:uFill>
            </a:endParaRPr>
          </a:p>
          <a:p>
            <a:pPr lvl="0">
              <a:defRPr sz="1800"/>
            </a:pPr>
            <a:r>
              <a:rPr sz="2400">
                <a:uFill>
                  <a:solidFill/>
                </a:uFill>
              </a:rPr>
              <a:t>I altered course towards teaching, an today find myself TIC of Y13 Statistics at OSC... I am the sole teacher of 2 classes, and Year have been very successful. And we started our Level 3 program only last year!</a:t>
            </a:r>
            <a:endParaRPr sz="2400">
              <a:uFill>
                <a:solidFill/>
              </a:uFill>
            </a:endParaRPr>
          </a:p>
          <a:p>
            <a:pPr lvl="0">
              <a:defRPr sz="1800"/>
            </a:pPr>
            <a:endParaRPr sz="2400">
              <a:uFill>
                <a:solidFill/>
              </a:uFill>
            </a:endParaRPr>
          </a:p>
          <a:p>
            <a:pPr lvl="0">
              <a:defRPr sz="1800"/>
            </a:pPr>
            <a:r>
              <a:rPr sz="2400">
                <a:uFill>
                  <a:solidFill/>
                </a:uFill>
              </a:rPr>
              <a:t>New to teaching, new school purpose built for MLE, new course, new  AS’s…. Oh well why not?</a:t>
            </a:r>
            <a:endParaRPr sz="2400">
              <a:uFill>
                <a:solidFill/>
              </a:uFill>
            </a:endParaRPr>
          </a:p>
          <a:p>
            <a:pPr lvl="0">
              <a:defRPr sz="1800"/>
            </a:pPr>
            <a:endParaRPr sz="2400">
              <a:uFill>
                <a:solidFill/>
              </a:u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p>
            <a:pPr lvl="0">
              <a:defRPr sz="1800"/>
            </a:pPr>
            <a:r>
              <a:rPr sz="2400"/>
              <a:t>Go to handout work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lvl="0"/>
          </a:p>
        </p:txBody>
      </p:sp>
      <p:sp>
        <p:nvSpPr>
          <p:cNvPr id="45" name="Shape 45"/>
          <p:cNvSpPr/>
          <p:nvPr>
            <p:ph type="body" sz="quarter" idx="1"/>
          </p:nvPr>
        </p:nvSpPr>
        <p:spPr>
          <a:prstGeom prst="rect">
            <a:avLst/>
          </a:prstGeom>
        </p:spPr>
        <p:txBody>
          <a:bodyPr/>
          <a:lstStyle/>
          <a:p>
            <a:pPr lvl="0">
              <a:defRPr sz="1800"/>
            </a:pPr>
            <a:r>
              <a:rPr sz="2400">
                <a:uFill>
                  <a:solidFill/>
                </a:uFill>
              </a:rPr>
              <a:t>I am not here to tell you that I’m awesome and your rubbish; I respect your individual journeys especially those who have taught statistics and inspired countless for many years.</a:t>
            </a:r>
            <a:endParaRPr sz="2400">
              <a:uFill>
                <a:solidFill/>
              </a:uFill>
            </a:endParaRPr>
          </a:p>
          <a:p>
            <a:pPr lvl="0">
              <a:defRPr sz="1800"/>
            </a:pPr>
            <a:r>
              <a:rPr sz="2400">
                <a:uFill>
                  <a:solidFill/>
                </a:uFill>
              </a:rPr>
              <a:t>I have simply been on the journey …. And that journey was VERY successful! So I must be  doing something right… </a:t>
            </a:r>
            <a:endParaRPr sz="2400">
              <a:uFill>
                <a:solidFill/>
              </a:uFill>
            </a:endParaRPr>
          </a:p>
          <a:p>
            <a:pPr lvl="0">
              <a:defRPr sz="1800"/>
            </a:pPr>
            <a:endParaRPr sz="2400">
              <a:uFill>
                <a:solidFill/>
              </a:uFill>
            </a:endParaRPr>
          </a:p>
          <a:p>
            <a:pPr lvl="0">
              <a:defRPr sz="1800"/>
            </a:pPr>
            <a:r>
              <a:rPr sz="2400">
                <a:uFill>
                  <a:solidFill/>
                </a:uFill>
              </a:rPr>
              <a:t>In particular, externally moderated 8/8</a:t>
            </a:r>
            <a:endParaRPr sz="2400">
              <a:uFill>
                <a:solidFill/>
              </a:uFill>
            </a:endParaRPr>
          </a:p>
          <a:p>
            <a:pPr lvl="0">
              <a:defRPr sz="1800"/>
            </a:pPr>
            <a:endParaRPr sz="2400">
              <a:uFill>
                <a:solidFill/>
              </a:uFill>
            </a:endParaRPr>
          </a:p>
          <a:p>
            <a:pPr lvl="0">
              <a:defRPr sz="1800"/>
            </a:pPr>
            <a:r>
              <a:rPr sz="2400">
                <a:uFill>
                  <a:solidFill/>
                </a:uFill>
              </a:rPr>
              <a:t>Experience in dealings with various teachers around the country is this:</a:t>
            </a:r>
            <a:endParaRPr sz="2400">
              <a:uFill>
                <a:solidFill/>
              </a:uFill>
            </a:endParaRPr>
          </a:p>
          <a:p>
            <a:pPr lvl="0" marL="342900" indent="-342900">
              <a:buSzPct val="100000"/>
              <a:buChar char="-"/>
              <a:defRPr sz="1800"/>
            </a:pPr>
            <a:r>
              <a:rPr sz="2400">
                <a:uFill>
                  <a:solidFill/>
                </a:uFill>
              </a:rPr>
              <a:t>We are unsure of what exactly to teach.</a:t>
            </a:r>
            <a:endParaRPr sz="2400">
              <a:uFill>
                <a:solidFill/>
              </a:uFill>
            </a:endParaRPr>
          </a:p>
          <a:p>
            <a:pPr lvl="0" marL="342900" indent="-342900">
              <a:buSzPct val="100000"/>
              <a:buChar char="-"/>
              <a:defRPr sz="1800"/>
            </a:pPr>
            <a:r>
              <a:rPr sz="2400">
                <a:uFill>
                  <a:solidFill/>
                </a:uFill>
              </a:rPr>
              <a:t>The Standards themselves are not clear.</a:t>
            </a:r>
            <a:endParaRPr sz="2400">
              <a:uFill>
                <a:solidFill/>
              </a:uFill>
            </a:endParaRPr>
          </a:p>
          <a:p>
            <a:pPr lvl="0" marL="342900" indent="-342900">
              <a:buSzPct val="100000"/>
              <a:buChar char="-"/>
              <a:defRPr sz="1800"/>
            </a:pPr>
            <a:r>
              <a:rPr sz="2400">
                <a:uFill>
                  <a:solidFill/>
                </a:uFill>
              </a:rPr>
              <a:t>…therefore there in un-necessary stress we don’t need!</a:t>
            </a:r>
            <a:endParaRPr sz="2400">
              <a:uFill>
                <a:solidFill/>
              </a:uFill>
            </a:endParaRPr>
          </a:p>
          <a:p>
            <a:pPr lvl="0" marL="342900" indent="-342900">
              <a:buSzPct val="100000"/>
              <a:buChar char="-"/>
              <a:defRPr sz="1800"/>
            </a:pPr>
            <a:r>
              <a:rPr sz="2400">
                <a:uFill>
                  <a:solidFill/>
                </a:uFill>
              </a:rPr>
              <a:t>There is no help out there!!</a:t>
            </a:r>
            <a:endParaRPr sz="2400">
              <a:uFill>
                <a:solidFill/>
              </a:uFill>
            </a:endParaRPr>
          </a:p>
          <a:p>
            <a:pPr lvl="0" marL="342900" indent="-342900">
              <a:buSzPct val="100000"/>
              <a:buChar char="-"/>
              <a:defRPr sz="1800"/>
            </a:pPr>
            <a:r>
              <a:rPr sz="2400">
                <a:uFill>
                  <a:solidFill/>
                </a:uFill>
              </a:rPr>
              <a:t>YET, we want to give these kids to best chance at success…</a:t>
            </a:r>
            <a:endParaRPr sz="2400">
              <a:uFill>
                <a:solidFill/>
              </a:uFill>
            </a:endParaRPr>
          </a:p>
          <a:p>
            <a:pPr lvl="0" marL="342900" indent="-342900">
              <a:buSzPct val="100000"/>
              <a:buChar char="-"/>
              <a:defRPr sz="1800"/>
            </a:pPr>
            <a:endParaRPr sz="2400">
              <a:uFill>
                <a:solidFill/>
              </a:uFill>
            </a:endParaRPr>
          </a:p>
          <a:p>
            <a:pPr lvl="0">
              <a:defRPr sz="1800"/>
            </a:pPr>
            <a:r>
              <a:rPr sz="2400">
                <a:uFill>
                  <a:solidFill/>
                </a:uFill>
              </a:rPr>
              <a:t>SO my job is to share my learning’s with you. I have chosen to focus on, what I like to call, the “Fundamental principals” of SI as relating to AS91582.</a:t>
            </a:r>
            <a:endParaRPr sz="2400">
              <a:uFill>
                <a:solidFill/>
              </a:uFill>
            </a:endParaRPr>
          </a:p>
          <a:p>
            <a:pPr lvl="0">
              <a:defRPr sz="1800"/>
            </a:pPr>
            <a:r>
              <a:rPr sz="2400">
                <a:uFill>
                  <a:solidFill/>
                </a:uFill>
              </a:rPr>
              <a:t>I want you to leave with a example answer that your have written (of which I am happy to give you feedback on in this workshop)… so that you have a starting point. </a:t>
            </a:r>
            <a:endParaRPr sz="2400">
              <a:uFill>
                <a:solidFill/>
              </a:uFill>
            </a:endParaRPr>
          </a:p>
          <a:p>
            <a:pPr lvl="0">
              <a:defRPr sz="1800"/>
            </a:pPr>
            <a:endParaRPr sz="2400">
              <a:uFill>
                <a:solidFill/>
              </a:uFill>
            </a:endParaRPr>
          </a:p>
          <a:p>
            <a:pPr lvl="0">
              <a:defRPr sz="1800"/>
            </a:pPr>
            <a:r>
              <a:rPr sz="2400">
                <a:uFill>
                  <a:solidFill/>
                </a:uFill>
              </a:rPr>
              <a:t>Unfortunately your journey about mastering this AS does not end today. It’s only begins…</a:t>
            </a:r>
            <a:endParaRPr sz="2400">
              <a:uFill>
                <a:solidFill/>
              </a:uFill>
            </a:endParaRPr>
          </a:p>
          <a:p>
            <a:pPr lvl="0">
              <a:defRPr sz="1800"/>
            </a:pPr>
            <a:endParaRPr sz="2400">
              <a:uFill>
                <a:solidFill/>
              </a:uFill>
            </a:endParaRPr>
          </a:p>
          <a:p>
            <a:pPr lvl="0">
              <a:defRPr sz="1800"/>
            </a:pPr>
            <a:endParaRPr sz="2400">
              <a:uFill>
                <a:solidFill/>
              </a:uFill>
            </a:endParaRPr>
          </a:p>
          <a:p>
            <a:pPr lvl="0">
              <a:defRPr sz="1800"/>
            </a:pPr>
            <a:endParaRPr sz="2400">
              <a:uFill>
                <a:solidFill/>
              </a:u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lvl="0"/>
          </a:p>
        </p:txBody>
      </p:sp>
      <p:sp>
        <p:nvSpPr>
          <p:cNvPr id="51" name="Shape 51"/>
          <p:cNvSpPr/>
          <p:nvPr>
            <p:ph type="body" sz="quarter" idx="1"/>
          </p:nvPr>
        </p:nvSpPr>
        <p:spPr>
          <a:prstGeom prst="rect">
            <a:avLst/>
          </a:prstGeom>
        </p:spPr>
        <p:txBody>
          <a:bodyPr/>
          <a:lstStyle/>
          <a:p>
            <a:pPr lvl="0">
              <a:defRPr sz="1800"/>
            </a:pPr>
            <a:r>
              <a:rPr sz="2400">
                <a:uFill>
                  <a:solidFill/>
                </a:uFill>
              </a:rPr>
              <a:t>What is an inference?</a:t>
            </a:r>
            <a:endParaRPr sz="2400">
              <a:uFill>
                <a:solidFill/>
              </a:uFill>
            </a:endParaRPr>
          </a:p>
          <a:p>
            <a:pPr lvl="0">
              <a:defRPr sz="1800"/>
            </a:pPr>
            <a:r>
              <a:rPr sz="2400">
                <a:uFill>
                  <a:solidFill/>
                </a:uFill>
              </a:rPr>
              <a:t>Purposefully looking at specific characteristics of a known set of sample data, especially all visual features that relate to the difference between 2 sample medians.</a:t>
            </a:r>
            <a:endParaRPr sz="2400">
              <a:uFill>
                <a:solidFill/>
              </a:uFill>
            </a:endParaRPr>
          </a:p>
          <a:p>
            <a:pPr lvl="0">
              <a:defRPr sz="1800"/>
            </a:pPr>
            <a:endParaRPr sz="2400">
              <a:uFill>
                <a:solidFill/>
              </a:uFill>
            </a:endParaRPr>
          </a:p>
          <a:p>
            <a:pPr lvl="0">
              <a:defRPr sz="1800"/>
            </a:pPr>
            <a:r>
              <a:rPr sz="2400">
                <a:uFill>
                  <a:solidFill/>
                </a:uFill>
              </a:rPr>
              <a:t>Then, comparing the difference between 2 sample medians from the known set of sample data, to other differences between 2 sample medians from other similar samples.</a:t>
            </a:r>
            <a:endParaRPr sz="2400">
              <a:uFill>
                <a:solidFill/>
              </a:uFill>
            </a:endParaRPr>
          </a:p>
          <a:p>
            <a:pPr lvl="0">
              <a:defRPr sz="1800"/>
            </a:pPr>
            <a:endParaRPr sz="2400">
              <a:uFill>
                <a:solidFill/>
              </a:uFill>
            </a:endParaRPr>
          </a:p>
          <a:p>
            <a:pPr lvl="0">
              <a:defRPr sz="1800"/>
            </a:pPr>
            <a:r>
              <a:rPr sz="2400">
                <a:uFill>
                  <a:solidFill/>
                </a:uFill>
              </a:rPr>
              <a:t>Then, making a judgment using statistical methods, about how different they are.</a:t>
            </a:r>
            <a:endParaRPr sz="2400">
              <a:uFill>
                <a:solidFill/>
              </a:uFill>
            </a:endParaRPr>
          </a:p>
          <a:p>
            <a:pPr lvl="0">
              <a:defRPr sz="1800"/>
            </a:pPr>
            <a:r>
              <a:rPr sz="2400">
                <a:uFill>
                  <a:solidFill/>
                </a:uFill>
              </a:rPr>
              <a:t>Not too bad right?</a:t>
            </a:r>
            <a:endParaRPr sz="2400">
              <a:uFill>
                <a:solidFill/>
              </a:uFill>
            </a:endParaRPr>
          </a:p>
          <a:p>
            <a:pPr lvl="0">
              <a:defRPr sz="1800"/>
            </a:pPr>
            <a:r>
              <a:rPr sz="2400">
                <a:uFill>
                  <a:solidFill/>
                </a:uFill>
              </a:rPr>
              <a:t>… can be quite confusing for the non-statistically inclined! But it’s logical right?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lvl="0"/>
          </a:p>
        </p:txBody>
      </p:sp>
      <p:sp>
        <p:nvSpPr>
          <p:cNvPr id="57" name="Shape 57"/>
          <p:cNvSpPr/>
          <p:nvPr>
            <p:ph type="body" sz="quarter" idx="1"/>
          </p:nvPr>
        </p:nvSpPr>
        <p:spPr>
          <a:prstGeom prst="rect">
            <a:avLst/>
          </a:prstGeom>
        </p:spPr>
        <p:txBody>
          <a:bodyPr/>
          <a:lstStyle/>
          <a:p>
            <a:pPr lvl="0">
              <a:defRPr sz="1800"/>
            </a:pPr>
            <a:r>
              <a:rPr sz="2400">
                <a:uFill>
                  <a:solidFill/>
                </a:uFill>
              </a:rPr>
              <a:t>What you see here is sample data. </a:t>
            </a:r>
            <a:endParaRPr sz="2400">
              <a:uFill>
                <a:solidFill/>
              </a:uFill>
            </a:endParaRPr>
          </a:p>
          <a:p>
            <a:pPr lvl="0">
              <a:defRPr sz="1800"/>
            </a:pPr>
            <a:endParaRPr sz="2400">
              <a:uFill>
                <a:solidFill/>
              </a:uFill>
            </a:endParaRPr>
          </a:p>
          <a:p>
            <a:pPr lvl="0">
              <a:defRPr sz="1800"/>
            </a:pPr>
            <a:r>
              <a:rPr sz="2400">
                <a:uFill>
                  <a:solidFill/>
                </a:uFill>
              </a:rPr>
              <a:t>Use all your knowledge to make the correct judgment about the extent of the difference between the population medians.</a:t>
            </a:r>
            <a:endParaRPr sz="2400">
              <a:uFill>
                <a:solidFill/>
              </a:uFill>
            </a:endParaRPr>
          </a:p>
          <a:p>
            <a:pPr lvl="0">
              <a:defRPr sz="1800"/>
            </a:pPr>
            <a:endParaRPr sz="2400">
              <a:uFill>
                <a:solidFill/>
              </a:uFill>
            </a:endParaRPr>
          </a:p>
          <a:p>
            <a:pPr lvl="0" marL="240631" indent="-240631">
              <a:buSzPct val="100000"/>
              <a:buChar char="+"/>
              <a:defRPr sz="1800"/>
            </a:pPr>
            <a:r>
              <a:rPr sz="2400">
                <a:uFill>
                  <a:solidFill/>
                </a:uFill>
              </a:rPr>
              <a:t>2 more to practice with on your handout (give a few minutes to complete… allow for prior knowledge to be engaged).</a:t>
            </a:r>
            <a:endParaRPr sz="2400">
              <a:uFill>
                <a:solidFill/>
              </a:uFill>
            </a:endParaRPr>
          </a:p>
          <a:p>
            <a:pPr lvl="0">
              <a:defRPr sz="1800"/>
            </a:pPr>
            <a:r>
              <a:rPr sz="2400">
                <a:uFill>
                  <a:solidFill/>
                </a:uFill>
              </a:rPr>
              <a:t>ASK QUESTION: So what parts of the graphs and/or features did people use to make these conclusions?</a:t>
            </a:r>
            <a:endParaRPr sz="2400">
              <a:uFill>
                <a:solidFill/>
              </a:uFill>
            </a:endParaRPr>
          </a:p>
          <a:p>
            <a:pPr lvl="0">
              <a:defRPr sz="1800"/>
            </a:pPr>
            <a:endParaRPr sz="2400">
              <a:uFill>
                <a:solidFill/>
              </a:uFill>
            </a:endParaRPr>
          </a:p>
          <a:p>
            <a:pPr lvl="0">
              <a:defRPr sz="1800"/>
            </a:pPr>
            <a:r>
              <a:rPr sz="2400">
                <a:uFill>
                  <a:solidFill/>
                </a:uFill>
              </a:rPr>
              <a:t>No set answers here… rather make an argument based on what you see.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Img"/>
          </p:nvPr>
        </p:nvSpPr>
        <p:spPr>
          <a:prstGeom prst="rect">
            <a:avLst/>
          </a:prstGeom>
        </p:spPr>
        <p:txBody>
          <a:bodyPr/>
          <a:lstStyle/>
          <a:p>
            <a:pPr lvl="0"/>
          </a:p>
        </p:txBody>
      </p:sp>
      <p:sp>
        <p:nvSpPr>
          <p:cNvPr id="62" name="Shape 62"/>
          <p:cNvSpPr/>
          <p:nvPr>
            <p:ph type="body" sz="quarter" idx="1"/>
          </p:nvPr>
        </p:nvSpPr>
        <p:spPr>
          <a:prstGeom prst="rect">
            <a:avLst/>
          </a:prstGeom>
        </p:spPr>
        <p:txBody>
          <a:bodyPr/>
          <a:lstStyle/>
          <a:p>
            <a:pPr lvl="0">
              <a:defRPr sz="1800"/>
            </a:pPr>
            <a:r>
              <a:rPr sz="2400"/>
              <a:t>6 principals</a:t>
            </a:r>
            <a:endParaRPr sz="2400"/>
          </a:p>
          <a:p>
            <a:pPr lvl="0">
              <a:defRPr sz="1800"/>
            </a:pPr>
            <a:r>
              <a:rPr sz="2400"/>
              <a:t>Once I have presented a principal, I invite you to ask questions.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lvl="0"/>
          </a:p>
        </p:txBody>
      </p:sp>
      <p:sp>
        <p:nvSpPr>
          <p:cNvPr id="73" name="Shape 73"/>
          <p:cNvSpPr/>
          <p:nvPr>
            <p:ph type="body" sz="quarter" idx="1"/>
          </p:nvPr>
        </p:nvSpPr>
        <p:spPr>
          <a:prstGeom prst="rect">
            <a:avLst/>
          </a:prstGeom>
        </p:spPr>
        <p:txBody>
          <a:bodyPr/>
          <a:lstStyle/>
          <a:p>
            <a:pPr lvl="0">
              <a:defRPr sz="1800"/>
            </a:pPr>
            <a:r>
              <a:rPr sz="2400"/>
              <a:t>QUESTIONS??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lvl="0"/>
          </a:p>
        </p:txBody>
      </p:sp>
      <p:sp>
        <p:nvSpPr>
          <p:cNvPr id="81" name="Shape 81"/>
          <p:cNvSpPr/>
          <p:nvPr>
            <p:ph type="body" sz="quarter" idx="1"/>
          </p:nvPr>
        </p:nvSpPr>
        <p:spPr>
          <a:prstGeom prst="rect">
            <a:avLst/>
          </a:prstGeom>
        </p:spPr>
        <p:txBody>
          <a:bodyPr/>
          <a:lstStyle/>
          <a:p>
            <a:pPr lvl="0">
              <a:defRPr sz="1800"/>
            </a:pPr>
            <a:r>
              <a:rPr sz="2400"/>
              <a:t>Statistics is generally about estimating / approximating some sort of central value (average), whilst paying attention to the variation of these estimates … their likely values; what the ‘could be’ ; </a:t>
            </a:r>
            <a:br>
              <a:rPr sz="2400"/>
            </a:br>
            <a:r>
              <a:rPr b="1" sz="2400"/>
              <a:t>Median </a:t>
            </a:r>
            <a:r>
              <a:rPr sz="2400"/>
              <a:t>is the measure we choose to use at secondary school.</a:t>
            </a:r>
            <a:endParaRPr sz="2400"/>
          </a:p>
          <a:p>
            <a:pPr lvl="0">
              <a:defRPr sz="1800"/>
            </a:pPr>
            <a:endParaRPr sz="2400"/>
          </a:p>
          <a:p>
            <a:pPr lvl="0">
              <a:defRPr sz="1800"/>
            </a:pPr>
            <a:r>
              <a:rPr sz="2400"/>
              <a:t>QUESTIONS?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lvl="0"/>
          </a:p>
        </p:txBody>
      </p:sp>
      <p:sp>
        <p:nvSpPr>
          <p:cNvPr id="89" name="Shape 89"/>
          <p:cNvSpPr/>
          <p:nvPr>
            <p:ph type="body" sz="quarter" idx="1"/>
          </p:nvPr>
        </p:nvSpPr>
        <p:spPr>
          <a:prstGeom prst="rect">
            <a:avLst/>
          </a:prstGeom>
        </p:spPr>
        <p:txBody>
          <a:bodyPr/>
          <a:lstStyle/>
          <a:p>
            <a:pPr lvl="0">
              <a:defRPr sz="1800"/>
            </a:pPr>
            <a:r>
              <a:rPr sz="2400"/>
              <a:t>QUESTIONS?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mp; Subtitle">
    <p:spTree>
      <p:nvGrpSpPr>
        <p:cNvPr id="1" name=""/>
        <p:cNvGrpSpPr/>
        <p:nvPr/>
      </p:nvGrpSpPr>
      <p:grpSpPr>
        <a:xfrm>
          <a:off x="0" y="0"/>
          <a:ext cx="0" cy="0"/>
          <a:chOff x="0" y="0"/>
          <a:chExt cx="0" cy="0"/>
        </a:xfrm>
      </p:grpSpPr>
      <p:sp>
        <p:nvSpPr>
          <p:cNvPr id="5" name="Shape 5"/>
          <p:cNvSpPr/>
          <p:nvPr>
            <p:ph type="title"/>
          </p:nvPr>
        </p:nvSpPr>
        <p:spPr>
          <a:xfrm>
            <a:off x="1270000" y="0"/>
            <a:ext cx="10464800" cy="4940300"/>
          </a:xfrm>
          <a:prstGeom prst="rect">
            <a:avLst/>
          </a:prstGeom>
        </p:spPr>
        <p:txBody>
          <a:bodyPr anchor="b"/>
          <a:lstStyle/>
          <a:p>
            <a:pPr lvl="0">
              <a:defRPr sz="1800">
                <a:solidFill>
                  <a:srgbClr val="000000"/>
                </a:solidFill>
                <a:uFillTx/>
              </a:defRPr>
            </a:pPr>
            <a:r>
              <a:rPr sz="8000">
                <a:solidFill>
                  <a:srgbClr val="FFFFFF"/>
                </a:solidFill>
                <a:uFill>
                  <a:solidFill>
                    <a:srgbClr val="FFFFFF"/>
                  </a:solidFill>
                </a:uFill>
              </a:rPr>
              <a:t>Title Text</a:t>
            </a:r>
          </a:p>
        </p:txBody>
      </p:sp>
      <p:sp>
        <p:nvSpPr>
          <p:cNvPr id="6" name="Shape 6"/>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uFillTx/>
              </a:defRPr>
            </a:pPr>
            <a:r>
              <a:rPr sz="3200">
                <a:solidFill>
                  <a:srgbClr val="FFFFFF"/>
                </a:solidFill>
                <a:uFill>
                  <a:solidFill>
                    <a:srgbClr val="FFFFFF"/>
                  </a:solidFill>
                </a:uFill>
              </a:rPr>
              <a:t>Body Level One</a:t>
            </a:r>
            <a:endParaRPr sz="3200">
              <a:solidFill>
                <a:srgbClr val="FFFFFF"/>
              </a:solidFill>
              <a:uFill>
                <a:solidFill>
                  <a:srgbClr val="FFFFFF"/>
                </a:solidFill>
              </a:uFill>
            </a:endParaRPr>
          </a:p>
          <a:p>
            <a:pPr lvl="1">
              <a:defRPr sz="1800">
                <a:solidFill>
                  <a:srgbClr val="000000"/>
                </a:solidFill>
                <a:uFillTx/>
              </a:defRPr>
            </a:pPr>
            <a:r>
              <a:rPr sz="3200">
                <a:solidFill>
                  <a:srgbClr val="FFFFFF"/>
                </a:solidFill>
                <a:uFill>
                  <a:solidFill>
                    <a:srgbClr val="FFFFFF"/>
                  </a:solidFill>
                </a:uFill>
              </a:rPr>
              <a:t>Body Level Two</a:t>
            </a:r>
            <a:endParaRPr sz="3200">
              <a:solidFill>
                <a:srgbClr val="FFFFFF"/>
              </a:solidFill>
              <a:uFill>
                <a:solidFill>
                  <a:srgbClr val="FFFFFF"/>
                </a:solidFill>
              </a:uFill>
            </a:endParaRPr>
          </a:p>
          <a:p>
            <a:pPr lvl="2">
              <a:defRPr sz="1800">
                <a:solidFill>
                  <a:srgbClr val="000000"/>
                </a:solidFill>
                <a:uFillTx/>
              </a:defRPr>
            </a:pPr>
            <a:r>
              <a:rPr sz="3200">
                <a:solidFill>
                  <a:srgbClr val="FFFFFF"/>
                </a:solidFill>
                <a:uFill>
                  <a:solidFill>
                    <a:srgbClr val="FFFFFF"/>
                  </a:solidFill>
                </a:uFill>
              </a:rPr>
              <a:t>Body Level Three</a:t>
            </a:r>
            <a:endParaRPr sz="3200">
              <a:solidFill>
                <a:srgbClr val="FFFFFF"/>
              </a:solidFill>
              <a:uFill>
                <a:solidFill>
                  <a:srgbClr val="FFFFFF"/>
                </a:solidFill>
              </a:uFill>
            </a:endParaRPr>
          </a:p>
          <a:p>
            <a:pPr lvl="3">
              <a:defRPr sz="1800">
                <a:solidFill>
                  <a:srgbClr val="000000"/>
                </a:solidFill>
                <a:uFillTx/>
              </a:defRPr>
            </a:pPr>
            <a:r>
              <a:rPr sz="3200">
                <a:solidFill>
                  <a:srgbClr val="FFFFFF"/>
                </a:solidFill>
                <a:uFill>
                  <a:solidFill>
                    <a:srgbClr val="FFFFFF"/>
                  </a:solidFill>
                </a:uFill>
              </a:rPr>
              <a:t>Body Level Four</a:t>
            </a:r>
            <a:endParaRPr sz="3200">
              <a:solidFill>
                <a:srgbClr val="FFFFFF"/>
              </a:solidFill>
              <a:uFill>
                <a:solidFill>
                  <a:srgbClr val="FFFFFF"/>
                </a:solidFill>
              </a:uFill>
            </a:endParaRPr>
          </a:p>
          <a:p>
            <a:pPr lvl="4">
              <a:defRPr sz="1800">
                <a:solidFill>
                  <a:srgbClr val="000000"/>
                </a:solidFill>
                <a:uFillTx/>
              </a:defRPr>
            </a:pPr>
            <a:r>
              <a:rPr sz="3200">
                <a:solidFill>
                  <a:srgbClr val="FFFFFF"/>
                </a:solidFill>
                <a:uFill>
                  <a:solidFill>
                    <a:srgbClr val="FFFFFF"/>
                  </a:solidFill>
                </a:u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 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 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Default - 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 Photo - Horizontal">
    <p:spTree>
      <p:nvGrpSpPr>
        <p:cNvPr id="1" name=""/>
        <p:cNvGrpSpPr/>
        <p:nvPr/>
      </p:nvGrpSpPr>
      <p:grpSpPr>
        <a:xfrm>
          <a:off x="0" y="0"/>
          <a:ext cx="0" cy="0"/>
          <a:chOff x="0" y="0"/>
          <a:chExt cx="0" cy="0"/>
        </a:xfrm>
      </p:grpSpPr>
      <p:sp>
        <p:nvSpPr>
          <p:cNvPr id="8" name="Shape 8"/>
          <p:cNvSpPr/>
          <p:nvPr>
            <p:ph type="title"/>
          </p:nvPr>
        </p:nvSpPr>
        <p:spPr>
          <a:xfrm>
            <a:off x="1270000" y="6667500"/>
            <a:ext cx="10464800" cy="1524000"/>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Title Text</a:t>
            </a:r>
          </a:p>
        </p:txBody>
      </p:sp>
      <p:sp>
        <p:nvSpPr>
          <p:cNvPr id="9" name="Shape 9"/>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uFillTx/>
              </a:defRPr>
            </a:pPr>
            <a:r>
              <a:rPr sz="3200">
                <a:solidFill>
                  <a:srgbClr val="FFFFFF"/>
                </a:solidFill>
                <a:uFill>
                  <a:solidFill>
                    <a:srgbClr val="FFFFFF"/>
                  </a:solidFill>
                </a:uFill>
              </a:rPr>
              <a:t>Body Level One</a:t>
            </a:r>
            <a:endParaRPr sz="3200">
              <a:solidFill>
                <a:srgbClr val="FFFFFF"/>
              </a:solidFill>
              <a:uFill>
                <a:solidFill>
                  <a:srgbClr val="FFFFFF"/>
                </a:solidFill>
              </a:uFill>
            </a:endParaRPr>
          </a:p>
          <a:p>
            <a:pPr lvl="1">
              <a:defRPr sz="1800">
                <a:solidFill>
                  <a:srgbClr val="000000"/>
                </a:solidFill>
                <a:uFillTx/>
              </a:defRPr>
            </a:pPr>
            <a:r>
              <a:rPr sz="3200">
                <a:solidFill>
                  <a:srgbClr val="FFFFFF"/>
                </a:solidFill>
                <a:uFill>
                  <a:solidFill>
                    <a:srgbClr val="FFFFFF"/>
                  </a:solidFill>
                </a:uFill>
              </a:rPr>
              <a:t>Body Level Two</a:t>
            </a:r>
            <a:endParaRPr sz="3200">
              <a:solidFill>
                <a:srgbClr val="FFFFFF"/>
              </a:solidFill>
              <a:uFill>
                <a:solidFill>
                  <a:srgbClr val="FFFFFF"/>
                </a:solidFill>
              </a:uFill>
            </a:endParaRPr>
          </a:p>
          <a:p>
            <a:pPr lvl="2">
              <a:defRPr sz="1800">
                <a:solidFill>
                  <a:srgbClr val="000000"/>
                </a:solidFill>
                <a:uFillTx/>
              </a:defRPr>
            </a:pPr>
            <a:r>
              <a:rPr sz="3200">
                <a:solidFill>
                  <a:srgbClr val="FFFFFF"/>
                </a:solidFill>
                <a:uFill>
                  <a:solidFill>
                    <a:srgbClr val="FFFFFF"/>
                  </a:solidFill>
                </a:uFill>
              </a:rPr>
              <a:t>Body Level Three</a:t>
            </a:r>
            <a:endParaRPr sz="3200">
              <a:solidFill>
                <a:srgbClr val="FFFFFF"/>
              </a:solidFill>
              <a:uFill>
                <a:solidFill>
                  <a:srgbClr val="FFFFFF"/>
                </a:solidFill>
              </a:uFill>
            </a:endParaRPr>
          </a:p>
          <a:p>
            <a:pPr lvl="3">
              <a:defRPr sz="1800">
                <a:solidFill>
                  <a:srgbClr val="000000"/>
                </a:solidFill>
                <a:uFillTx/>
              </a:defRPr>
            </a:pPr>
            <a:r>
              <a:rPr sz="3200">
                <a:solidFill>
                  <a:srgbClr val="FFFFFF"/>
                </a:solidFill>
                <a:uFill>
                  <a:solidFill>
                    <a:srgbClr val="FFFFFF"/>
                  </a:solidFill>
                </a:uFill>
              </a:rPr>
              <a:t>Body Level Four</a:t>
            </a:r>
            <a:endParaRPr sz="3200">
              <a:solidFill>
                <a:srgbClr val="FFFFFF"/>
              </a:solidFill>
              <a:uFill>
                <a:solidFill>
                  <a:srgbClr val="FFFFFF"/>
                </a:solidFill>
              </a:uFill>
            </a:endParaRPr>
          </a:p>
          <a:p>
            <a:pPr lvl="4">
              <a:defRPr sz="1800">
                <a:solidFill>
                  <a:srgbClr val="000000"/>
                </a:solidFill>
                <a:uFillTx/>
              </a:defRPr>
            </a:pPr>
            <a:r>
              <a:rPr sz="3200">
                <a:solidFill>
                  <a:srgbClr val="FFFFFF"/>
                </a:solidFill>
                <a:uFill>
                  <a:solidFill>
                    <a:srgbClr val="FFFFFF"/>
                  </a:solidFill>
                </a:u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 Photo - Vertical">
    <p:spTree>
      <p:nvGrpSpPr>
        <p:cNvPr id="1" name=""/>
        <p:cNvGrpSpPr/>
        <p:nvPr/>
      </p:nvGrpSpPr>
      <p:grpSpPr>
        <a:xfrm>
          <a:off x="0" y="0"/>
          <a:ext cx="0" cy="0"/>
          <a:chOff x="0" y="0"/>
          <a:chExt cx="0" cy="0"/>
        </a:xfrm>
      </p:grpSpPr>
      <p:sp>
        <p:nvSpPr>
          <p:cNvPr id="13" name="Shape 13"/>
          <p:cNvSpPr/>
          <p:nvPr>
            <p:ph type="title"/>
          </p:nvPr>
        </p:nvSpPr>
        <p:spPr>
          <a:xfrm>
            <a:off x="952500" y="0"/>
            <a:ext cx="5334000" cy="4622800"/>
          </a:xfrm>
          <a:prstGeom prst="rect">
            <a:avLst/>
          </a:prstGeom>
        </p:spPr>
        <p:txBody>
          <a:bodyPr anchor="b"/>
          <a:lstStyle>
            <a:lvl1pPr>
              <a:defRPr sz="6000"/>
            </a:lvl1pPr>
          </a:lstStyle>
          <a:p>
            <a:pPr lvl="0">
              <a:defRPr sz="1800">
                <a:solidFill>
                  <a:srgbClr val="000000"/>
                </a:solidFill>
                <a:uFillTx/>
              </a:defRPr>
            </a:pPr>
            <a:r>
              <a:rPr sz="6000">
                <a:solidFill>
                  <a:srgbClr val="FFFFFF"/>
                </a:solidFill>
                <a:uFill>
                  <a:solidFill>
                    <a:srgbClr val="FFFFFF"/>
                  </a:solidFill>
                </a:uFill>
              </a:rPr>
              <a:t>Title Text</a:t>
            </a:r>
          </a:p>
        </p:txBody>
      </p:sp>
      <p:sp>
        <p:nvSpPr>
          <p:cNvPr id="14" name="Shape 14"/>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uFillTx/>
              </a:defRPr>
            </a:pPr>
            <a:r>
              <a:rPr sz="3200">
                <a:solidFill>
                  <a:srgbClr val="FFFFFF"/>
                </a:solidFill>
                <a:uFill>
                  <a:solidFill>
                    <a:srgbClr val="FFFFFF"/>
                  </a:solidFill>
                </a:uFill>
              </a:rPr>
              <a:t>Body Level One</a:t>
            </a:r>
            <a:endParaRPr sz="3200">
              <a:solidFill>
                <a:srgbClr val="FFFFFF"/>
              </a:solidFill>
              <a:uFill>
                <a:solidFill>
                  <a:srgbClr val="FFFFFF"/>
                </a:solidFill>
              </a:uFill>
            </a:endParaRPr>
          </a:p>
          <a:p>
            <a:pPr lvl="1">
              <a:defRPr sz="1800">
                <a:solidFill>
                  <a:srgbClr val="000000"/>
                </a:solidFill>
                <a:uFillTx/>
              </a:defRPr>
            </a:pPr>
            <a:r>
              <a:rPr sz="3200">
                <a:solidFill>
                  <a:srgbClr val="FFFFFF"/>
                </a:solidFill>
                <a:uFill>
                  <a:solidFill>
                    <a:srgbClr val="FFFFFF"/>
                  </a:solidFill>
                </a:uFill>
              </a:rPr>
              <a:t>Body Level Two</a:t>
            </a:r>
            <a:endParaRPr sz="3200">
              <a:solidFill>
                <a:srgbClr val="FFFFFF"/>
              </a:solidFill>
              <a:uFill>
                <a:solidFill>
                  <a:srgbClr val="FFFFFF"/>
                </a:solidFill>
              </a:uFill>
            </a:endParaRPr>
          </a:p>
          <a:p>
            <a:pPr lvl="2">
              <a:defRPr sz="1800">
                <a:solidFill>
                  <a:srgbClr val="000000"/>
                </a:solidFill>
                <a:uFillTx/>
              </a:defRPr>
            </a:pPr>
            <a:r>
              <a:rPr sz="3200">
                <a:solidFill>
                  <a:srgbClr val="FFFFFF"/>
                </a:solidFill>
                <a:uFill>
                  <a:solidFill>
                    <a:srgbClr val="FFFFFF"/>
                  </a:solidFill>
                </a:uFill>
              </a:rPr>
              <a:t>Body Level Three</a:t>
            </a:r>
            <a:endParaRPr sz="3200">
              <a:solidFill>
                <a:srgbClr val="FFFFFF"/>
              </a:solidFill>
              <a:uFill>
                <a:solidFill>
                  <a:srgbClr val="FFFFFF"/>
                </a:solidFill>
              </a:uFill>
            </a:endParaRPr>
          </a:p>
          <a:p>
            <a:pPr lvl="3">
              <a:defRPr sz="1800">
                <a:solidFill>
                  <a:srgbClr val="000000"/>
                </a:solidFill>
                <a:uFillTx/>
              </a:defRPr>
            </a:pPr>
            <a:r>
              <a:rPr sz="3200">
                <a:solidFill>
                  <a:srgbClr val="FFFFFF"/>
                </a:solidFill>
                <a:uFill>
                  <a:solidFill>
                    <a:srgbClr val="FFFFFF"/>
                  </a:solidFill>
                </a:uFill>
              </a:rPr>
              <a:t>Body Level Four</a:t>
            </a:r>
            <a:endParaRPr sz="3200">
              <a:solidFill>
                <a:srgbClr val="FFFFFF"/>
              </a:solidFill>
              <a:uFill>
                <a:solidFill>
                  <a:srgbClr val="FFFFFF"/>
                </a:solidFill>
              </a:uFill>
            </a:endParaRPr>
          </a:p>
          <a:p>
            <a:pPr lvl="4">
              <a:defRPr sz="1800">
                <a:solidFill>
                  <a:srgbClr val="000000"/>
                </a:solidFill>
                <a:uFillTx/>
              </a:defRPr>
            </a:pPr>
            <a:r>
              <a:rPr sz="3200">
                <a:solidFill>
                  <a:srgbClr val="FFFFFF"/>
                </a:solidFill>
                <a:uFill>
                  <a:solidFill>
                    <a:srgbClr val="FFFFFF"/>
                  </a:solidFill>
                </a:u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 Top">
    <p:spTree>
      <p:nvGrpSpPr>
        <p:cNvPr id="1" name=""/>
        <p:cNvGrpSpPr/>
        <p:nvPr/>
      </p:nvGrpSpPr>
      <p:grpSpPr>
        <a:xfrm>
          <a:off x="0" y="0"/>
          <a:ext cx="0" cy="0"/>
          <a:chOff x="0" y="0"/>
          <a:chExt cx="0" cy="0"/>
        </a:xfrm>
      </p:grpSpPr>
      <p:sp>
        <p:nvSpPr>
          <p:cNvPr id="16" name="Shape 16"/>
          <p:cNvSpPr/>
          <p:nvPr>
            <p:ph type="title"/>
          </p:nvPr>
        </p:nvSpPr>
        <p:spPr>
          <a:xfrm>
            <a:off x="952500" y="0"/>
            <a:ext cx="11099800" cy="2667000"/>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uFillTx/>
              </a:defRPr>
            </a:pPr>
            <a:r>
              <a:rPr sz="8000">
                <a:solidFill>
                  <a:srgbClr val="FFFFFF"/>
                </a:solidFill>
                <a:uFill>
                  <a:solidFill>
                    <a:srgbClr val="FFFFFF"/>
                  </a:solidFill>
                </a:uFill>
              </a:rPr>
              <a:t>Title Text</a:t>
            </a:r>
          </a:p>
        </p:txBody>
      </p:sp>
      <p:sp>
        <p:nvSpPr>
          <p:cNvPr id="19" name="Shape 19"/>
          <p:cNvSpPr/>
          <p:nvPr>
            <p:ph type="body" idx="1"/>
          </p:nvPr>
        </p:nvSpPr>
        <p:spPr>
          <a:prstGeom prst="rect">
            <a:avLst/>
          </a:prstGeom>
        </p:spPr>
        <p:txBody>
          <a:bodyPr/>
          <a:lstStyle/>
          <a:p>
            <a:pPr lvl="0">
              <a:defRPr sz="1800">
                <a:solidFill>
                  <a:srgbClr val="000000"/>
                </a:solidFill>
                <a:uFillTx/>
              </a:defRPr>
            </a:pPr>
            <a:r>
              <a:rPr sz="3800">
                <a:solidFill>
                  <a:srgbClr val="FFFFFF"/>
                </a:solidFill>
                <a:uFill>
                  <a:solidFill>
                    <a:srgbClr val="FFFFFF"/>
                  </a:solidFill>
                </a:uFill>
              </a:rPr>
              <a:t>Body Level One</a:t>
            </a:r>
            <a:endParaRPr sz="3800">
              <a:solidFill>
                <a:srgbClr val="FFFFFF"/>
              </a:solidFill>
              <a:uFill>
                <a:solidFill>
                  <a:srgbClr val="FFFFFF"/>
                </a:solidFill>
              </a:uFill>
            </a:endParaRPr>
          </a:p>
          <a:p>
            <a:pPr lvl="1">
              <a:defRPr sz="1800">
                <a:solidFill>
                  <a:srgbClr val="000000"/>
                </a:solidFill>
                <a:uFillTx/>
              </a:defRPr>
            </a:pPr>
            <a:r>
              <a:rPr sz="3800">
                <a:solidFill>
                  <a:srgbClr val="FFFFFF"/>
                </a:solidFill>
                <a:uFill>
                  <a:solidFill>
                    <a:srgbClr val="FFFFFF"/>
                  </a:solidFill>
                </a:uFill>
              </a:rPr>
              <a:t>Body Level Two</a:t>
            </a:r>
            <a:endParaRPr sz="3800">
              <a:solidFill>
                <a:srgbClr val="FFFFFF"/>
              </a:solidFill>
              <a:uFill>
                <a:solidFill>
                  <a:srgbClr val="FFFFFF"/>
                </a:solidFill>
              </a:uFill>
            </a:endParaRPr>
          </a:p>
          <a:p>
            <a:pPr lvl="2">
              <a:defRPr sz="1800">
                <a:solidFill>
                  <a:srgbClr val="000000"/>
                </a:solidFill>
                <a:uFillTx/>
              </a:defRPr>
            </a:pPr>
            <a:r>
              <a:rPr sz="3800">
                <a:solidFill>
                  <a:srgbClr val="FFFFFF"/>
                </a:solidFill>
                <a:uFill>
                  <a:solidFill>
                    <a:srgbClr val="FFFFFF"/>
                  </a:solidFill>
                </a:uFill>
              </a:rPr>
              <a:t>Body Level Three</a:t>
            </a:r>
            <a:endParaRPr sz="3800">
              <a:solidFill>
                <a:srgbClr val="FFFFFF"/>
              </a:solidFill>
              <a:uFill>
                <a:solidFill>
                  <a:srgbClr val="FFFFFF"/>
                </a:solidFill>
              </a:uFill>
            </a:endParaRPr>
          </a:p>
          <a:p>
            <a:pPr lvl="3">
              <a:defRPr sz="1800">
                <a:solidFill>
                  <a:srgbClr val="000000"/>
                </a:solidFill>
                <a:uFillTx/>
              </a:defRPr>
            </a:pPr>
            <a:r>
              <a:rPr sz="3800">
                <a:solidFill>
                  <a:srgbClr val="FFFFFF"/>
                </a:solidFill>
                <a:uFill>
                  <a:solidFill>
                    <a:srgbClr val="FFFFFF"/>
                  </a:solidFill>
                </a:uFill>
              </a:rPr>
              <a:t>Body Level Four</a:t>
            </a:r>
            <a:endParaRPr sz="3800">
              <a:solidFill>
                <a:srgbClr val="FFFFFF"/>
              </a:solidFill>
              <a:uFill>
                <a:solidFill>
                  <a:srgbClr val="FFFFFF"/>
                </a:solidFill>
              </a:uFill>
            </a:endParaRPr>
          </a:p>
          <a:p>
            <a:pPr lvl="4">
              <a:defRPr sz="1800">
                <a:solidFill>
                  <a:srgbClr val="000000"/>
                </a:solidFill>
                <a:uFillTx/>
              </a:defRPr>
            </a:pPr>
            <a:r>
              <a:rPr sz="3800">
                <a:solidFill>
                  <a:srgbClr val="FFFFFF"/>
                </a:solidFill>
                <a:uFill>
                  <a:solidFill>
                    <a:srgbClr val="FFFFFF"/>
                  </a:solidFill>
                </a:u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uFillTx/>
              </a:defRPr>
            </a:pPr>
            <a:r>
              <a:rPr sz="8000">
                <a:solidFill>
                  <a:srgbClr val="FFFFFF"/>
                </a:solidFill>
                <a:uFill>
                  <a:solidFill>
                    <a:srgbClr val="FFFFFF"/>
                  </a:solidFill>
                </a:uFill>
              </a:rPr>
              <a:t>Title Text</a:t>
            </a:r>
          </a:p>
        </p:txBody>
      </p:sp>
      <p:sp>
        <p:nvSpPr>
          <p:cNvPr id="22" name="Shape 22"/>
          <p:cNvSpPr/>
          <p:nvPr>
            <p:ph type="body" idx="1"/>
          </p:nvPr>
        </p:nvSpPr>
        <p:spPr>
          <a:xfrm>
            <a:off x="952500" y="2452955"/>
            <a:ext cx="5334000" cy="6562191"/>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uFillTx/>
              </a:defRPr>
            </a:pPr>
            <a:r>
              <a:rPr sz="2800">
                <a:solidFill>
                  <a:srgbClr val="FFFFFF"/>
                </a:solidFill>
                <a:uFill>
                  <a:solidFill>
                    <a:srgbClr val="FFFFFF"/>
                  </a:solidFill>
                </a:uFill>
              </a:rPr>
              <a:t>Body Level One</a:t>
            </a:r>
            <a:endParaRPr sz="2800">
              <a:solidFill>
                <a:srgbClr val="FFFFFF"/>
              </a:solidFill>
              <a:uFill>
                <a:solidFill>
                  <a:srgbClr val="FFFFFF"/>
                </a:solidFill>
              </a:uFill>
            </a:endParaRPr>
          </a:p>
          <a:p>
            <a:pPr lvl="1">
              <a:defRPr sz="1800">
                <a:solidFill>
                  <a:srgbClr val="000000"/>
                </a:solidFill>
                <a:uFillTx/>
              </a:defRPr>
            </a:pPr>
            <a:r>
              <a:rPr sz="2800">
                <a:solidFill>
                  <a:srgbClr val="FFFFFF"/>
                </a:solidFill>
                <a:uFill>
                  <a:solidFill>
                    <a:srgbClr val="FFFFFF"/>
                  </a:solidFill>
                </a:uFill>
              </a:rPr>
              <a:t>Body Level Two</a:t>
            </a:r>
            <a:endParaRPr sz="2800">
              <a:solidFill>
                <a:srgbClr val="FFFFFF"/>
              </a:solidFill>
              <a:uFill>
                <a:solidFill>
                  <a:srgbClr val="FFFFFF"/>
                </a:solidFill>
              </a:uFill>
            </a:endParaRPr>
          </a:p>
          <a:p>
            <a:pPr lvl="2">
              <a:defRPr sz="1800">
                <a:solidFill>
                  <a:srgbClr val="000000"/>
                </a:solidFill>
                <a:uFillTx/>
              </a:defRPr>
            </a:pPr>
            <a:r>
              <a:rPr sz="2800">
                <a:solidFill>
                  <a:srgbClr val="FFFFFF"/>
                </a:solidFill>
                <a:uFill>
                  <a:solidFill>
                    <a:srgbClr val="FFFFFF"/>
                  </a:solidFill>
                </a:uFill>
              </a:rPr>
              <a:t>Body Level Three</a:t>
            </a:r>
            <a:endParaRPr sz="2800">
              <a:solidFill>
                <a:srgbClr val="FFFFFF"/>
              </a:solidFill>
              <a:uFill>
                <a:solidFill>
                  <a:srgbClr val="FFFFFF"/>
                </a:solidFill>
              </a:uFill>
            </a:endParaRPr>
          </a:p>
          <a:p>
            <a:pPr lvl="3">
              <a:defRPr sz="1800">
                <a:solidFill>
                  <a:srgbClr val="000000"/>
                </a:solidFill>
                <a:uFillTx/>
              </a:defRPr>
            </a:pPr>
            <a:r>
              <a:rPr sz="2800">
                <a:solidFill>
                  <a:srgbClr val="FFFFFF"/>
                </a:solidFill>
                <a:uFill>
                  <a:solidFill>
                    <a:srgbClr val="FFFFFF"/>
                  </a:solidFill>
                </a:uFill>
              </a:rPr>
              <a:t>Body Level Four</a:t>
            </a:r>
            <a:endParaRPr sz="2800">
              <a:solidFill>
                <a:srgbClr val="FFFFFF"/>
              </a:solidFill>
              <a:uFill>
                <a:solidFill>
                  <a:srgbClr val="FFFFFF"/>
                </a:solidFill>
              </a:uFill>
            </a:endParaRPr>
          </a:p>
          <a:p>
            <a:pPr lvl="4">
              <a:defRPr sz="1800">
                <a:solidFill>
                  <a:srgbClr val="000000"/>
                </a:solidFill>
                <a:uFillTx/>
              </a:defRPr>
            </a:pPr>
            <a:r>
              <a:rPr sz="2800">
                <a:solidFill>
                  <a:srgbClr val="FFFFFF"/>
                </a:solidFill>
                <a:uFill>
                  <a:solidFill>
                    <a:srgbClr val="FFFFFF"/>
                  </a:solidFill>
                </a:u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 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uFillTx/>
              </a:defRPr>
            </a:pPr>
            <a:r>
              <a:rPr sz="3800">
                <a:solidFill>
                  <a:srgbClr val="FFFFFF"/>
                </a:solidFill>
                <a:uFill>
                  <a:solidFill>
                    <a:srgbClr val="FFFFFF"/>
                  </a:solidFill>
                </a:uFill>
              </a:rPr>
              <a:t>Body Level One</a:t>
            </a:r>
            <a:endParaRPr sz="3800">
              <a:solidFill>
                <a:srgbClr val="FFFFFF"/>
              </a:solidFill>
              <a:uFill>
                <a:solidFill>
                  <a:srgbClr val="FFFFFF"/>
                </a:solidFill>
              </a:uFill>
            </a:endParaRPr>
          </a:p>
          <a:p>
            <a:pPr lvl="1">
              <a:defRPr sz="1800">
                <a:solidFill>
                  <a:srgbClr val="000000"/>
                </a:solidFill>
                <a:uFillTx/>
              </a:defRPr>
            </a:pPr>
            <a:r>
              <a:rPr sz="3800">
                <a:solidFill>
                  <a:srgbClr val="FFFFFF"/>
                </a:solidFill>
                <a:uFill>
                  <a:solidFill>
                    <a:srgbClr val="FFFFFF"/>
                  </a:solidFill>
                </a:uFill>
              </a:rPr>
              <a:t>Body Level Two</a:t>
            </a:r>
            <a:endParaRPr sz="3800">
              <a:solidFill>
                <a:srgbClr val="FFFFFF"/>
              </a:solidFill>
              <a:uFill>
                <a:solidFill>
                  <a:srgbClr val="FFFFFF"/>
                </a:solidFill>
              </a:uFill>
            </a:endParaRPr>
          </a:p>
          <a:p>
            <a:pPr lvl="2">
              <a:defRPr sz="1800">
                <a:solidFill>
                  <a:srgbClr val="000000"/>
                </a:solidFill>
                <a:uFillTx/>
              </a:defRPr>
            </a:pPr>
            <a:r>
              <a:rPr sz="3800">
                <a:solidFill>
                  <a:srgbClr val="FFFFFF"/>
                </a:solidFill>
                <a:uFill>
                  <a:solidFill>
                    <a:srgbClr val="FFFFFF"/>
                  </a:solidFill>
                </a:uFill>
              </a:rPr>
              <a:t>Body Level Three</a:t>
            </a:r>
            <a:endParaRPr sz="3800">
              <a:solidFill>
                <a:srgbClr val="FFFFFF"/>
              </a:solidFill>
              <a:uFill>
                <a:solidFill>
                  <a:srgbClr val="FFFFFF"/>
                </a:solidFill>
              </a:uFill>
            </a:endParaRPr>
          </a:p>
          <a:p>
            <a:pPr lvl="3">
              <a:defRPr sz="1800">
                <a:solidFill>
                  <a:srgbClr val="000000"/>
                </a:solidFill>
                <a:uFillTx/>
              </a:defRPr>
            </a:pPr>
            <a:r>
              <a:rPr sz="3800">
                <a:solidFill>
                  <a:srgbClr val="FFFFFF"/>
                </a:solidFill>
                <a:uFill>
                  <a:solidFill>
                    <a:srgbClr val="FFFFFF"/>
                  </a:solidFill>
                </a:uFill>
              </a:rPr>
              <a:t>Body Level Four</a:t>
            </a:r>
            <a:endParaRPr sz="3800">
              <a:solidFill>
                <a:srgbClr val="FFFFFF"/>
              </a:solidFill>
              <a:uFill>
                <a:solidFill>
                  <a:srgbClr val="FFFFFF"/>
                </a:solidFill>
              </a:uFill>
            </a:endParaRPr>
          </a:p>
          <a:p>
            <a:pPr lvl="4">
              <a:defRPr sz="1800">
                <a:solidFill>
                  <a:srgbClr val="000000"/>
                </a:solidFill>
                <a:uFillTx/>
              </a:defRPr>
            </a:pPr>
            <a:r>
              <a:rPr sz="3800">
                <a:solidFill>
                  <a:srgbClr val="FFFFFF"/>
                </a:solidFill>
                <a:uFill>
                  <a:solidFill>
                    <a:srgbClr val="FFFFFF"/>
                  </a:solidFill>
                </a:u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 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14044"/>
            <a:ext cx="11099800" cy="223891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uFillTx/>
              </a:defRPr>
            </a:pPr>
            <a:r>
              <a:rPr sz="8000">
                <a:solidFill>
                  <a:srgbClr val="FFFFFF"/>
                </a:solidFill>
                <a:uFill>
                  <a:solidFill>
                    <a:srgbClr val="FFFFFF"/>
                  </a:solidFill>
                </a:uFill>
              </a:rPr>
              <a:t>Title Text</a:t>
            </a:r>
          </a:p>
        </p:txBody>
      </p:sp>
      <p:sp>
        <p:nvSpPr>
          <p:cNvPr id="3" name="Shape 3"/>
          <p:cNvSpPr/>
          <p:nvPr>
            <p:ph type="body" idx="1"/>
          </p:nvPr>
        </p:nvSpPr>
        <p:spPr>
          <a:xfrm>
            <a:off x="952500" y="2452955"/>
            <a:ext cx="11099800" cy="656219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uFillTx/>
              </a:defRPr>
            </a:pPr>
            <a:r>
              <a:rPr sz="3800">
                <a:solidFill>
                  <a:srgbClr val="FFFFFF"/>
                </a:solidFill>
                <a:uFill>
                  <a:solidFill>
                    <a:srgbClr val="FFFFFF"/>
                  </a:solidFill>
                </a:uFill>
              </a:rPr>
              <a:t>Body Level One</a:t>
            </a:r>
            <a:endParaRPr sz="3800">
              <a:solidFill>
                <a:srgbClr val="FFFFFF"/>
              </a:solidFill>
              <a:uFill>
                <a:solidFill>
                  <a:srgbClr val="FFFFFF"/>
                </a:solidFill>
              </a:uFill>
            </a:endParaRPr>
          </a:p>
          <a:p>
            <a:pPr lvl="1">
              <a:defRPr sz="1800">
                <a:solidFill>
                  <a:srgbClr val="000000"/>
                </a:solidFill>
                <a:uFillTx/>
              </a:defRPr>
            </a:pPr>
            <a:r>
              <a:rPr sz="3800">
                <a:solidFill>
                  <a:srgbClr val="FFFFFF"/>
                </a:solidFill>
                <a:uFill>
                  <a:solidFill>
                    <a:srgbClr val="FFFFFF"/>
                  </a:solidFill>
                </a:uFill>
              </a:rPr>
              <a:t>Body Level Two</a:t>
            </a:r>
            <a:endParaRPr sz="3800">
              <a:solidFill>
                <a:srgbClr val="FFFFFF"/>
              </a:solidFill>
              <a:uFill>
                <a:solidFill>
                  <a:srgbClr val="FFFFFF"/>
                </a:solidFill>
              </a:uFill>
            </a:endParaRPr>
          </a:p>
          <a:p>
            <a:pPr lvl="2">
              <a:defRPr sz="1800">
                <a:solidFill>
                  <a:srgbClr val="000000"/>
                </a:solidFill>
                <a:uFillTx/>
              </a:defRPr>
            </a:pPr>
            <a:r>
              <a:rPr sz="3800">
                <a:solidFill>
                  <a:srgbClr val="FFFFFF"/>
                </a:solidFill>
                <a:uFill>
                  <a:solidFill>
                    <a:srgbClr val="FFFFFF"/>
                  </a:solidFill>
                </a:uFill>
              </a:rPr>
              <a:t>Body Level Three</a:t>
            </a:r>
            <a:endParaRPr sz="3800">
              <a:solidFill>
                <a:srgbClr val="FFFFFF"/>
              </a:solidFill>
              <a:uFill>
                <a:solidFill>
                  <a:srgbClr val="FFFFFF"/>
                </a:solidFill>
              </a:uFill>
            </a:endParaRPr>
          </a:p>
          <a:p>
            <a:pPr lvl="3">
              <a:defRPr sz="1800">
                <a:solidFill>
                  <a:srgbClr val="000000"/>
                </a:solidFill>
                <a:uFillTx/>
              </a:defRPr>
            </a:pPr>
            <a:r>
              <a:rPr sz="3800">
                <a:solidFill>
                  <a:srgbClr val="FFFFFF"/>
                </a:solidFill>
                <a:uFill>
                  <a:solidFill>
                    <a:srgbClr val="FFFFFF"/>
                  </a:solidFill>
                </a:uFill>
              </a:rPr>
              <a:t>Body Level Four</a:t>
            </a:r>
            <a:endParaRPr sz="3800">
              <a:solidFill>
                <a:srgbClr val="FFFFFF"/>
              </a:solidFill>
              <a:uFill>
                <a:solidFill>
                  <a:srgbClr val="FFFFFF"/>
                </a:solidFill>
              </a:uFill>
            </a:endParaRPr>
          </a:p>
          <a:p>
            <a:pPr lvl="4">
              <a:defRPr sz="1800">
                <a:solidFill>
                  <a:srgbClr val="000000"/>
                </a:solidFill>
                <a:uFillTx/>
              </a:defRPr>
            </a:pPr>
            <a:r>
              <a:rPr sz="3800">
                <a:solidFill>
                  <a:srgbClr val="FFFFFF"/>
                </a:solidFill>
                <a:uFill>
                  <a:solidFill>
                    <a:srgbClr val="FFFFFF"/>
                  </a:solidFill>
                </a:uFill>
              </a:rP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uFill>
            <a:solidFill>
              <a:srgbClr val="FFFFFF"/>
            </a:solidFill>
          </a:uFill>
          <a:latin typeface="Helvetica Light"/>
          <a:ea typeface="Helvetica Light"/>
          <a:cs typeface="Helvetica Light"/>
          <a:sym typeface="Helvetica Light"/>
        </a:defRPr>
      </a:lvl1pPr>
      <a:lvl2pPr algn="ctr" defTabSz="584200">
        <a:defRPr sz="8000">
          <a:solidFill>
            <a:srgbClr val="FFFFFF"/>
          </a:solidFill>
          <a:uFill>
            <a:solidFill>
              <a:srgbClr val="FFFFFF"/>
            </a:solidFill>
          </a:uFill>
          <a:latin typeface="Helvetica Light"/>
          <a:ea typeface="Helvetica Light"/>
          <a:cs typeface="Helvetica Light"/>
          <a:sym typeface="Helvetica Light"/>
        </a:defRPr>
      </a:lvl2pPr>
      <a:lvl3pPr algn="ctr" defTabSz="584200">
        <a:defRPr sz="8000">
          <a:solidFill>
            <a:srgbClr val="FFFFFF"/>
          </a:solidFill>
          <a:uFill>
            <a:solidFill>
              <a:srgbClr val="FFFFFF"/>
            </a:solidFill>
          </a:uFill>
          <a:latin typeface="Helvetica Light"/>
          <a:ea typeface="Helvetica Light"/>
          <a:cs typeface="Helvetica Light"/>
          <a:sym typeface="Helvetica Light"/>
        </a:defRPr>
      </a:lvl3pPr>
      <a:lvl4pPr algn="ctr" defTabSz="584200">
        <a:defRPr sz="8000">
          <a:solidFill>
            <a:srgbClr val="FFFFFF"/>
          </a:solidFill>
          <a:uFill>
            <a:solidFill>
              <a:srgbClr val="FFFFFF"/>
            </a:solidFill>
          </a:uFill>
          <a:latin typeface="Helvetica Light"/>
          <a:ea typeface="Helvetica Light"/>
          <a:cs typeface="Helvetica Light"/>
          <a:sym typeface="Helvetica Light"/>
        </a:defRPr>
      </a:lvl4pPr>
      <a:lvl5pPr algn="ctr" defTabSz="584200">
        <a:defRPr sz="8000">
          <a:solidFill>
            <a:srgbClr val="FFFFFF"/>
          </a:solidFill>
          <a:uFill>
            <a:solidFill>
              <a:srgbClr val="FFFFFF"/>
            </a:solidFill>
          </a:uFill>
          <a:latin typeface="Helvetica Light"/>
          <a:ea typeface="Helvetica Light"/>
          <a:cs typeface="Helvetica Light"/>
          <a:sym typeface="Helvetica Light"/>
        </a:defRPr>
      </a:lvl5pPr>
      <a:lvl6pPr algn="ctr" defTabSz="584200">
        <a:defRPr sz="8000">
          <a:solidFill>
            <a:srgbClr val="FFFFFF"/>
          </a:solidFill>
          <a:uFill>
            <a:solidFill>
              <a:srgbClr val="FFFFFF"/>
            </a:solidFill>
          </a:uFill>
          <a:latin typeface="Helvetica Light"/>
          <a:ea typeface="Helvetica Light"/>
          <a:cs typeface="Helvetica Light"/>
          <a:sym typeface="Helvetica Light"/>
        </a:defRPr>
      </a:lvl6pPr>
      <a:lvl7pPr algn="ctr" defTabSz="584200">
        <a:defRPr sz="8000">
          <a:solidFill>
            <a:srgbClr val="FFFFFF"/>
          </a:solidFill>
          <a:uFill>
            <a:solidFill>
              <a:srgbClr val="FFFFFF"/>
            </a:solidFill>
          </a:uFill>
          <a:latin typeface="Helvetica Light"/>
          <a:ea typeface="Helvetica Light"/>
          <a:cs typeface="Helvetica Light"/>
          <a:sym typeface="Helvetica Light"/>
        </a:defRPr>
      </a:lvl7pPr>
      <a:lvl8pPr algn="ctr" defTabSz="584200">
        <a:defRPr sz="8000">
          <a:solidFill>
            <a:srgbClr val="FFFFFF"/>
          </a:solidFill>
          <a:uFill>
            <a:solidFill>
              <a:srgbClr val="FFFFFF"/>
            </a:solidFill>
          </a:uFill>
          <a:latin typeface="Helvetica Light"/>
          <a:ea typeface="Helvetica Light"/>
          <a:cs typeface="Helvetica Light"/>
          <a:sym typeface="Helvetica Light"/>
        </a:defRPr>
      </a:lvl8pPr>
      <a:lvl9pPr algn="ctr" defTabSz="584200">
        <a:defRPr sz="8000">
          <a:solidFill>
            <a:srgbClr val="FFFFFF"/>
          </a:solidFill>
          <a:uFill>
            <a:solidFill>
              <a:srgbClr val="FFFFFF"/>
            </a:solidFill>
          </a:uFill>
          <a:latin typeface="Helvetica Light"/>
          <a:ea typeface="Helvetica Light"/>
          <a:cs typeface="Helvetica Light"/>
          <a:sym typeface="Helvetica Light"/>
        </a:defRPr>
      </a:lvl9pPr>
    </p:titleStyle>
    <p:bodyStyle>
      <a:lvl1pPr marL="4445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1pPr>
      <a:lvl2pPr marL="8890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2pPr>
      <a:lvl3pPr marL="13335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3pPr>
      <a:lvl4pPr marL="17780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4pPr>
      <a:lvl5pPr marL="22225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5pPr>
      <a:lvl6pPr marL="26670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6pPr>
      <a:lvl7pPr marL="31115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7pPr>
      <a:lvl8pPr marL="35560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8pPr>
      <a:lvl9pPr marL="4000500" indent="-444500" defTabSz="584200">
        <a:spcBef>
          <a:spcPts val="4200"/>
        </a:spcBef>
        <a:buSzPct val="75000"/>
        <a:buChar char="•"/>
        <a:defRPr sz="3800">
          <a:solidFill>
            <a:srgbClr val="FFFFFF"/>
          </a:solidFill>
          <a:uFill>
            <a:solidFill>
              <a:srgbClr val="FFFFFF"/>
            </a:solidFill>
          </a:uFill>
          <a:latin typeface="Helvetica Light"/>
          <a:ea typeface="Helvetica Light"/>
          <a:cs typeface="Helvetica Light"/>
          <a:sym typeface="Helvetica Light"/>
        </a:defRPr>
      </a:lvl9pPr>
    </p:bodyStyle>
    <p:otherStyle>
      <a:lvl1pPr algn="r" defTabSz="584200">
        <a:defRPr sz="1200">
          <a:solidFill>
            <a:schemeClr val="tx1"/>
          </a:solidFill>
          <a:uFill>
            <a:solidFill>
              <a:srgbClr val="FFFFFF"/>
            </a:solidFill>
          </a:uFill>
          <a:latin typeface="+mn-lt"/>
          <a:ea typeface="+mn-ea"/>
          <a:cs typeface="+mn-cs"/>
          <a:sym typeface="Helvetica Light"/>
        </a:defRPr>
      </a:lvl1pPr>
      <a:lvl2pPr algn="r" defTabSz="584200">
        <a:defRPr sz="1200">
          <a:solidFill>
            <a:schemeClr val="tx1"/>
          </a:solidFill>
          <a:uFill>
            <a:solidFill>
              <a:srgbClr val="FFFFFF"/>
            </a:solidFill>
          </a:uFill>
          <a:latin typeface="+mn-lt"/>
          <a:ea typeface="+mn-ea"/>
          <a:cs typeface="+mn-cs"/>
          <a:sym typeface="Helvetica Light"/>
        </a:defRPr>
      </a:lvl2pPr>
      <a:lvl3pPr algn="r" defTabSz="584200">
        <a:defRPr sz="1200">
          <a:solidFill>
            <a:schemeClr val="tx1"/>
          </a:solidFill>
          <a:uFill>
            <a:solidFill>
              <a:srgbClr val="FFFFFF"/>
            </a:solidFill>
          </a:uFill>
          <a:latin typeface="+mn-lt"/>
          <a:ea typeface="+mn-ea"/>
          <a:cs typeface="+mn-cs"/>
          <a:sym typeface="Helvetica Light"/>
        </a:defRPr>
      </a:lvl3pPr>
      <a:lvl4pPr algn="r" defTabSz="584200">
        <a:defRPr sz="1200">
          <a:solidFill>
            <a:schemeClr val="tx1"/>
          </a:solidFill>
          <a:uFill>
            <a:solidFill>
              <a:srgbClr val="FFFFFF"/>
            </a:solidFill>
          </a:uFill>
          <a:latin typeface="+mn-lt"/>
          <a:ea typeface="+mn-ea"/>
          <a:cs typeface="+mn-cs"/>
          <a:sym typeface="Helvetica Light"/>
        </a:defRPr>
      </a:lvl4pPr>
      <a:lvl5pPr algn="r" defTabSz="584200">
        <a:defRPr sz="1200">
          <a:solidFill>
            <a:schemeClr val="tx1"/>
          </a:solidFill>
          <a:uFill>
            <a:solidFill>
              <a:srgbClr val="FFFFFF"/>
            </a:solidFill>
          </a:uFill>
          <a:latin typeface="+mn-lt"/>
          <a:ea typeface="+mn-ea"/>
          <a:cs typeface="+mn-cs"/>
          <a:sym typeface="Helvetica Light"/>
        </a:defRPr>
      </a:lvl5pPr>
      <a:lvl6pPr algn="r" defTabSz="584200">
        <a:defRPr sz="1200">
          <a:solidFill>
            <a:schemeClr val="tx1"/>
          </a:solidFill>
          <a:uFill>
            <a:solidFill>
              <a:srgbClr val="FFFFFF"/>
            </a:solidFill>
          </a:uFill>
          <a:latin typeface="+mn-lt"/>
          <a:ea typeface="+mn-ea"/>
          <a:cs typeface="+mn-cs"/>
          <a:sym typeface="Helvetica Light"/>
        </a:defRPr>
      </a:lvl6pPr>
      <a:lvl7pPr algn="r" defTabSz="584200">
        <a:defRPr sz="1200">
          <a:solidFill>
            <a:schemeClr val="tx1"/>
          </a:solidFill>
          <a:uFill>
            <a:solidFill>
              <a:srgbClr val="FFFFFF"/>
            </a:solidFill>
          </a:uFill>
          <a:latin typeface="+mn-lt"/>
          <a:ea typeface="+mn-ea"/>
          <a:cs typeface="+mn-cs"/>
          <a:sym typeface="Helvetica Light"/>
        </a:defRPr>
      </a:lvl7pPr>
      <a:lvl8pPr algn="r" defTabSz="584200">
        <a:defRPr sz="1200">
          <a:solidFill>
            <a:schemeClr val="tx1"/>
          </a:solidFill>
          <a:uFill>
            <a:solidFill>
              <a:srgbClr val="FFFFFF"/>
            </a:solidFill>
          </a:uFill>
          <a:latin typeface="+mn-lt"/>
          <a:ea typeface="+mn-ea"/>
          <a:cs typeface="+mn-cs"/>
          <a:sym typeface="Helvetica Light"/>
        </a:defRPr>
      </a:lvl8pPr>
      <a:lvl9pPr algn="r" defTabSz="584200">
        <a:defRPr sz="1200">
          <a:solidFill>
            <a:schemeClr val="tx1"/>
          </a:solidFill>
          <a:uFill>
            <a:solidFill>
              <a:srgbClr val="FFFFFF"/>
            </a:solidFill>
          </a:u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1638300"/>
            <a:ext cx="10464800" cy="3302000"/>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SI</a:t>
            </a:r>
          </a:p>
        </p:txBody>
      </p:sp>
      <p:sp>
        <p:nvSpPr>
          <p:cNvPr id="33" name="Shape 33"/>
          <p:cNvSpPr/>
          <p:nvPr>
            <p:ph type="body" idx="1"/>
          </p:nvPr>
        </p:nvSpPr>
        <p:spPr>
          <a:xfrm>
            <a:off x="1270000" y="5029200"/>
            <a:ext cx="10464800" cy="1130300"/>
          </a:xfrm>
          <a:prstGeom prst="rect">
            <a:avLst/>
          </a:prstGeom>
        </p:spPr>
        <p:txBody>
          <a:bodyPr/>
          <a:lstStyle/>
          <a:p>
            <a:pPr lvl="0">
              <a:defRPr sz="1800">
                <a:solidFill>
                  <a:srgbClr val="000000"/>
                </a:solidFill>
                <a:uFillTx/>
              </a:defRPr>
            </a:pPr>
            <a:r>
              <a:rPr sz="3200">
                <a:solidFill>
                  <a:srgbClr val="FFFFFF"/>
                </a:solidFill>
                <a:uFill>
                  <a:solidFill>
                    <a:srgbClr val="FFFFFF"/>
                  </a:solidFill>
                </a:uFill>
              </a:rPr>
              <a:t>With 100% Confidence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3</a:t>
            </a:r>
          </a:p>
        </p:txBody>
      </p:sp>
      <p:sp>
        <p:nvSpPr>
          <p:cNvPr id="84" name="Shape 84"/>
          <p:cNvSpPr/>
          <p:nvPr>
            <p:ph type="body" idx="1"/>
          </p:nvPr>
        </p:nvSpPr>
        <p:spPr>
          <a:xfrm>
            <a:off x="345230" y="144158"/>
            <a:ext cx="2227859"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Purpose. </a:t>
            </a:r>
          </a:p>
        </p:txBody>
      </p:sp>
      <p:sp>
        <p:nvSpPr>
          <p:cNvPr id="85" name="Shape 85"/>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3"/>
              </a:buBlip>
              <a:defRPr sz="1800">
                <a:uFillTx/>
              </a:defRPr>
            </a:pPr>
            <a:r>
              <a:rPr sz="3400">
                <a:solidFill>
                  <a:srgbClr val="FFFFFF"/>
                </a:solidFill>
                <a:uFill>
                  <a:solidFill>
                    <a:srgbClr val="FFFFFF"/>
                  </a:solidFill>
                </a:uFill>
              </a:rPr>
              <a:t>A strong evidenced-based reason about why the statistician is conducting the investigation.</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“I wonder if…” is our typical starting point.</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We </a:t>
            </a:r>
            <a:r>
              <a:rPr b="1" sz="3400">
                <a:solidFill>
                  <a:srgbClr val="FFFFFF"/>
                </a:solidFill>
                <a:uFill>
                  <a:solidFill>
                    <a:srgbClr val="FFFFFF"/>
                  </a:solidFill>
                </a:uFill>
                <a:latin typeface="+mn-lt"/>
                <a:ea typeface="+mn-ea"/>
                <a:cs typeface="+mn-cs"/>
                <a:sym typeface="Helvetica"/>
              </a:rPr>
              <a:t>now</a:t>
            </a:r>
            <a:r>
              <a:rPr sz="3400">
                <a:solidFill>
                  <a:srgbClr val="FFFFFF"/>
                </a:solidFill>
                <a:uFill>
                  <a:solidFill>
                    <a:srgbClr val="FFFFFF"/>
                  </a:solidFill>
                </a:uFill>
              </a:rPr>
              <a:t> ask </a:t>
            </a:r>
            <a:r>
              <a:rPr b="1" sz="3400" u="sng">
                <a:solidFill>
                  <a:srgbClr val="FFFFFF"/>
                </a:solidFill>
                <a:uFill>
                  <a:solidFill>
                    <a:srgbClr val="FFFFFF"/>
                  </a:solidFill>
                </a:uFill>
                <a:latin typeface="+mn-lt"/>
                <a:ea typeface="+mn-ea"/>
                <a:cs typeface="+mn-cs"/>
                <a:sym typeface="Helvetica"/>
              </a:rPr>
              <a:t>why</a:t>
            </a:r>
            <a:r>
              <a:rPr b="1" sz="3400">
                <a:solidFill>
                  <a:srgbClr val="FFFFFF"/>
                </a:solidFill>
                <a:uFill>
                  <a:solidFill>
                    <a:srgbClr val="FFFFFF"/>
                  </a:solidFill>
                </a:uFill>
                <a:latin typeface="+mn-lt"/>
                <a:ea typeface="+mn-ea"/>
                <a:cs typeface="+mn-cs"/>
                <a:sym typeface="Helvetica"/>
              </a:rPr>
              <a:t> </a:t>
            </a:r>
            <a:r>
              <a:rPr sz="3400">
                <a:solidFill>
                  <a:srgbClr val="FFFFFF"/>
                </a:solidFill>
                <a:uFill>
                  <a:solidFill>
                    <a:srgbClr val="FFFFFF"/>
                  </a:solidFill>
                </a:uFill>
              </a:rPr>
              <a:t>do “wonder if…?”</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Use research to collect evidence to </a:t>
            </a:r>
            <a:r>
              <a:rPr i="1" sz="3400">
                <a:solidFill>
                  <a:srgbClr val="FFFFFF"/>
                </a:solidFill>
                <a:uFill>
                  <a:solidFill>
                    <a:srgbClr val="FFFFFF"/>
                  </a:solidFill>
                </a:uFill>
              </a:rPr>
              <a:t>become</a:t>
            </a:r>
            <a:r>
              <a:rPr sz="3400">
                <a:solidFill>
                  <a:srgbClr val="FFFFFF"/>
                </a:solidFill>
                <a:uFill>
                  <a:solidFill>
                    <a:srgbClr val="FFFFFF"/>
                  </a:solidFill>
                </a:uFill>
              </a:rPr>
              <a:t> more informed. </a:t>
            </a:r>
          </a:p>
        </p:txBody>
      </p:sp>
      <p:sp>
        <p:nvSpPr>
          <p:cNvPr id="86" name="Shape 86"/>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87" name="Shape 87"/>
          <p:cNvSpPr/>
          <p:nvPr/>
        </p:nvSpPr>
        <p:spPr>
          <a:xfrm>
            <a:off x="6675966" y="2135166"/>
            <a:ext cx="5678158" cy="524267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“Gender differences stemming from weight and height can mean men may have different BMI scores than women. </a:t>
            </a:r>
            <a:endParaRPr sz="2800">
              <a:solidFill>
                <a:srgbClr val="FFFFFF"/>
              </a:solidFill>
              <a:uFill>
                <a:solidFill>
                  <a:srgbClr val="FFFFFF"/>
                </a:solidFill>
              </a:uFill>
            </a:endParaRPr>
          </a:p>
          <a:p>
            <a:pPr lvl="0">
              <a:defRPr sz="1800">
                <a:uFillTx/>
              </a:defRPr>
            </a:pP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In particular, livestrong.com suggests that fat mass of male athletes should be about 5% - 13%, and 12% - 22% for female athletes.”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4*#ppt_w"/>
                                          </p:val>
                                        </p:tav>
                                        <p:tav tm="100000">
                                          <p:val>
                                            <p:strVal val="#ppt_w"/>
                                          </p:val>
                                        </p:tav>
                                      </p:tavLst>
                                    </p:anim>
                                    <p:anim calcmode="lin" valueType="num">
                                      <p:cBhvr>
                                        <p:cTn id="8" dur="1000" fill="hold"/>
                                        <p:tgtEl>
                                          <p:spTgt spid="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4</a:t>
            </a:r>
          </a:p>
        </p:txBody>
      </p:sp>
      <p:sp>
        <p:nvSpPr>
          <p:cNvPr id="92" name="Shape 92"/>
          <p:cNvSpPr/>
          <p:nvPr>
            <p:ph type="body" idx="1"/>
          </p:nvPr>
        </p:nvSpPr>
        <p:spPr>
          <a:xfrm>
            <a:off x="345230" y="144158"/>
            <a:ext cx="3124301"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Use these….</a:t>
            </a:r>
          </a:p>
        </p:txBody>
      </p:sp>
      <p:sp>
        <p:nvSpPr>
          <p:cNvPr id="93" name="Shape 93"/>
          <p:cNvSpPr/>
          <p:nvPr/>
        </p:nvSpPr>
        <p:spPr>
          <a:xfrm>
            <a:off x="616652" y="6563797"/>
            <a:ext cx="11771495" cy="216081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4" marL="406400" indent="-406400" algn="l">
              <a:buSzPct val="65000"/>
              <a:buBlip>
                <a:blip r:embed="rId3"/>
              </a:buBlip>
              <a:defRPr sz="1800">
                <a:uFillTx/>
              </a:defRPr>
            </a:pPr>
            <a:r>
              <a:rPr sz="3400">
                <a:solidFill>
                  <a:srgbClr val="FFFFFF"/>
                </a:solidFill>
                <a:uFill>
                  <a:solidFill>
                    <a:srgbClr val="FFFFFF"/>
                  </a:solidFill>
                </a:uFill>
              </a:rPr>
              <a:t>Visual appreciation of graphs. </a:t>
            </a:r>
            <a:endParaRPr sz="3400">
              <a:solidFill>
                <a:srgbClr val="FFFFFF"/>
              </a:solidFill>
              <a:uFill>
                <a:solidFill>
                  <a:srgbClr val="FFFFFF"/>
                </a:solidFill>
              </a:uFill>
            </a:endParaRPr>
          </a:p>
          <a:p>
            <a:pPr lvl="4" marL="406400" indent="-406400" algn="l">
              <a:buSzPct val="65000"/>
              <a:buBlip>
                <a:blip r:embed="rId3"/>
              </a:buBlip>
              <a:defRPr sz="1800">
                <a:uFillTx/>
              </a:defRPr>
            </a:pPr>
            <a:r>
              <a:rPr sz="3400">
                <a:solidFill>
                  <a:srgbClr val="FFFFFF"/>
                </a:solidFill>
                <a:uFill>
                  <a:solidFill>
                    <a:srgbClr val="FFFFFF"/>
                  </a:solidFill>
                </a:uFill>
              </a:rPr>
              <a:t>[S, N, C] What do you see?</a:t>
            </a:r>
            <a:endParaRPr sz="3400">
              <a:solidFill>
                <a:srgbClr val="FFFFFF"/>
              </a:solidFill>
              <a:uFill>
                <a:solidFill>
                  <a:srgbClr val="FFFFFF"/>
                </a:solidFill>
              </a:uFill>
            </a:endParaRPr>
          </a:p>
          <a:p>
            <a:pPr lvl="4" marL="406400" indent="-406400" algn="l">
              <a:buSzPct val="65000"/>
              <a:buBlip>
                <a:blip r:embed="rId3"/>
              </a:buBlip>
              <a:defRPr sz="1800">
                <a:uFillTx/>
              </a:defRPr>
            </a:pPr>
            <a:r>
              <a:rPr sz="3400">
                <a:solidFill>
                  <a:srgbClr val="FFFFFF"/>
                </a:solidFill>
                <a:uFill>
                  <a:solidFill>
                    <a:srgbClr val="FFFFFF"/>
                  </a:solidFill>
                </a:uFill>
              </a:rPr>
              <a:t>[P] What does it mean ..what could it imply about the target population?</a:t>
            </a:r>
          </a:p>
        </p:txBody>
      </p:sp>
      <p:pic>
        <p:nvPicPr>
          <p:cNvPr id="94" name="Screen Shot 2014-11-23 at 4.24.41 pm.png"/>
          <p:cNvPicPr/>
          <p:nvPr/>
        </p:nvPicPr>
        <p:blipFill>
          <a:blip r:embed="rId4">
            <a:extLst/>
          </a:blip>
          <a:stretch>
            <a:fillRect/>
          </a:stretch>
        </p:blipFill>
        <p:spPr>
          <a:xfrm>
            <a:off x="494950" y="895700"/>
            <a:ext cx="7873205" cy="5058954"/>
          </a:xfrm>
          <a:prstGeom prst="rect">
            <a:avLst/>
          </a:prstGeom>
          <a:ln w="12700">
            <a:miter lim="400000"/>
          </a:ln>
        </p:spPr>
      </p:pic>
      <p:sp>
        <p:nvSpPr>
          <p:cNvPr id="95" name="Shape 95"/>
          <p:cNvSpPr/>
          <p:nvPr/>
        </p:nvSpPr>
        <p:spPr>
          <a:xfrm flipH="1">
            <a:off x="4938216" y="1378049"/>
            <a:ext cx="1467645" cy="1720950"/>
          </a:xfrm>
          <a:prstGeom prst="line">
            <a:avLst/>
          </a:prstGeom>
          <a:ln w="114300">
            <a:solidFill>
              <a:srgbClr val="FF4000"/>
            </a:solidFill>
            <a:round/>
            <a:tailEnd type="triangle"/>
          </a:ln>
        </p:spPr>
        <p:txBody>
          <a:bodyPr lIns="45718" tIns="45718" rIns="45718" bIns="45718"/>
          <a:lstStyle/>
          <a:p>
            <a:pPr lvl="0" algn="l" defTabSz="457200">
              <a:defRPr sz="1200">
                <a:uFillTx/>
                <a:latin typeface="+mn-lt"/>
                <a:ea typeface="+mn-ea"/>
                <a:cs typeface="+mn-cs"/>
                <a:sym typeface="Helvetica"/>
              </a:defRPr>
            </a:pPr>
          </a:p>
        </p:txBody>
      </p:sp>
      <p:sp>
        <p:nvSpPr>
          <p:cNvPr id="96" name="Shape 96"/>
          <p:cNvSpPr/>
          <p:nvPr/>
        </p:nvSpPr>
        <p:spPr>
          <a:xfrm flipH="1">
            <a:off x="5217616" y="3914557"/>
            <a:ext cx="2562723" cy="327442"/>
          </a:xfrm>
          <a:prstGeom prst="line">
            <a:avLst/>
          </a:prstGeom>
          <a:ln w="114300">
            <a:solidFill>
              <a:srgbClr val="FF4000"/>
            </a:solidFill>
            <a:round/>
            <a:tailEnd type="triangle"/>
          </a:ln>
        </p:spPr>
        <p:txBody>
          <a:bodyPr lIns="45718" tIns="45718" rIns="45718" bIns="45718"/>
          <a:lstStyle/>
          <a:p>
            <a:pPr lvl="0" algn="l" defTabSz="457200">
              <a:defRPr sz="1200">
                <a:uFillTx/>
                <a:latin typeface="+mn-lt"/>
                <a:ea typeface="+mn-ea"/>
                <a:cs typeface="+mn-cs"/>
                <a:sym typeface="Helvetica"/>
              </a:defRPr>
            </a:pPr>
          </a:p>
        </p:txBody>
      </p:sp>
      <p:sp>
        <p:nvSpPr>
          <p:cNvPr id="97" name="Shape 97"/>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2" grpId="1" fill="hold">
                                  <p:stCondLst>
                                    <p:cond delay="0"/>
                                  </p:stCondLst>
                                  <p:iterate type="el" backwards="0">
                                    <p:tmAbs val="0"/>
                                  </p:iterate>
                                  <p:childTnLst>
                                    <p:set>
                                      <p:cBhvr>
                                        <p:cTn id="6" fill="hold"/>
                                        <p:tgtEl>
                                          <p:spTgt spid="93">
                                            <p:bg/>
                                          </p:spTgt>
                                        </p:tgtEl>
                                        <p:attrNameLst>
                                          <p:attrName>style.visibility</p:attrName>
                                        </p:attrNameLst>
                                      </p:cBhvr>
                                      <p:to>
                                        <p:strVal val="visible"/>
                                      </p:to>
                                    </p:set>
                                    <p:animEffect filter="wipe(down)" transition="in">
                                      <p:cBhvr>
                                        <p:cTn id="7" dur="2500"/>
                                        <p:tgtEl>
                                          <p:spTgt spid="93">
                                            <p:bg/>
                                          </p:spTgt>
                                        </p:tgtEl>
                                      </p:cBhvr>
                                    </p:animEffect>
                                  </p:childTnLst>
                                </p:cTn>
                              </p:par>
                              <p:par>
                                <p:cTn id="8" presetClass="entr" presetSubtype="4" presetID="22" grpId="1" fill="hold">
                                  <p:stCondLst>
                                    <p:cond delay="0"/>
                                  </p:stCondLst>
                                  <p:iterate type="el" backwards="0">
                                    <p:tmAbs val="0"/>
                                  </p:iterate>
                                  <p:childTnLst>
                                    <p:set>
                                      <p:cBhvr>
                                        <p:cTn id="9" fill="hold"/>
                                        <p:tgtEl>
                                          <p:spTgt spid="93">
                                            <p:txEl>
                                              <p:pRg st="0" end="0"/>
                                            </p:txEl>
                                          </p:spTgt>
                                        </p:tgtEl>
                                        <p:attrNameLst>
                                          <p:attrName>style.visibility</p:attrName>
                                        </p:attrNameLst>
                                      </p:cBhvr>
                                      <p:to>
                                        <p:strVal val="visible"/>
                                      </p:to>
                                    </p:set>
                                    <p:animEffect filter="wipe(down)" transition="in">
                                      <p:cBhvr>
                                        <p:cTn id="10" dur="2500"/>
                                        <p:tgtEl>
                                          <p:spTgt spid="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4" presetID="22" grpId="1" fill="hold">
                                  <p:stCondLst>
                                    <p:cond delay="0"/>
                                  </p:stCondLst>
                                  <p:iterate type="el" backwards="0">
                                    <p:tmAbs val="0"/>
                                  </p:iterate>
                                  <p:childTnLst>
                                    <p:set>
                                      <p:cBhvr>
                                        <p:cTn id="14" fill="hold"/>
                                        <p:tgtEl>
                                          <p:spTgt spid="93">
                                            <p:txEl>
                                              <p:pRg st="1" end="1"/>
                                            </p:txEl>
                                          </p:spTgt>
                                        </p:tgtEl>
                                        <p:attrNameLst>
                                          <p:attrName>style.visibility</p:attrName>
                                        </p:attrNameLst>
                                      </p:cBhvr>
                                      <p:to>
                                        <p:strVal val="visible"/>
                                      </p:to>
                                    </p:set>
                                    <p:animEffect filter="wipe(down)" transition="in">
                                      <p:cBhvr>
                                        <p:cTn id="15" dur="2500"/>
                                        <p:tgtEl>
                                          <p:spTgt spid="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4" presetID="22" grpId="1" fill="hold">
                                  <p:stCondLst>
                                    <p:cond delay="0"/>
                                  </p:stCondLst>
                                  <p:iterate type="el" backwards="0">
                                    <p:tmAbs val="0"/>
                                  </p:iterate>
                                  <p:childTnLst>
                                    <p:set>
                                      <p:cBhvr>
                                        <p:cTn id="19" fill="hold"/>
                                        <p:tgtEl>
                                          <p:spTgt spid="93">
                                            <p:txEl>
                                              <p:pRg st="2" end="2"/>
                                            </p:txEl>
                                          </p:spTgt>
                                        </p:tgtEl>
                                        <p:attrNameLst>
                                          <p:attrName>style.visibility</p:attrName>
                                        </p:attrNameLst>
                                      </p:cBhvr>
                                      <p:to>
                                        <p:strVal val="visible"/>
                                      </p:to>
                                    </p:set>
                                    <p:animEffect filter="wipe(down)" transition="in">
                                      <p:cBhvr>
                                        <p:cTn id="20" dur="2500"/>
                                        <p:tgtEl>
                                          <p:spTgt spid="9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Screen Shot 2014-11-23 at 5.04.46 pm.png"/>
          <p:cNvPicPr/>
          <p:nvPr/>
        </p:nvPicPr>
        <p:blipFill>
          <a:blip r:embed="rId3">
            <a:extLst/>
          </a:blip>
          <a:stretch>
            <a:fillRect/>
          </a:stretch>
        </p:blipFill>
        <p:spPr>
          <a:xfrm>
            <a:off x="101600" y="857250"/>
            <a:ext cx="12801600" cy="8039100"/>
          </a:xfrm>
          <a:prstGeom prst="rect">
            <a:avLst/>
          </a:prstGeom>
          <a:ln w="12700">
            <a:miter lim="400000"/>
          </a:ln>
        </p:spPr>
      </p:pic>
      <p:sp>
        <p:nvSpPr>
          <p:cNvPr id="102" name="Shape 102"/>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Screen Shot 2014-11-23 at 5.05.00 pm.png"/>
          <p:cNvPicPr/>
          <p:nvPr/>
        </p:nvPicPr>
        <p:blipFill>
          <a:blip r:embed="rId3">
            <a:extLst/>
          </a:blip>
          <a:stretch>
            <a:fillRect/>
          </a:stretch>
        </p:blipFill>
        <p:spPr>
          <a:xfrm>
            <a:off x="107950" y="857250"/>
            <a:ext cx="12788900" cy="8039100"/>
          </a:xfrm>
          <a:prstGeom prst="rect">
            <a:avLst/>
          </a:prstGeom>
          <a:ln w="12700">
            <a:miter lim="400000"/>
          </a:ln>
        </p:spPr>
      </p:pic>
      <p:sp>
        <p:nvSpPr>
          <p:cNvPr id="107" name="Shape 107"/>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 name="Screen Shot 2014-11-23 at 5.05.11 pm.png"/>
          <p:cNvPicPr/>
          <p:nvPr/>
        </p:nvPicPr>
        <p:blipFill>
          <a:blip r:embed="rId3">
            <a:extLst/>
          </a:blip>
          <a:stretch>
            <a:fillRect/>
          </a:stretch>
        </p:blipFill>
        <p:spPr>
          <a:xfrm>
            <a:off x="114300" y="844550"/>
            <a:ext cx="12776200" cy="8064500"/>
          </a:xfrm>
          <a:prstGeom prst="rect">
            <a:avLst/>
          </a:prstGeom>
          <a:ln w="12700">
            <a:miter lim="400000"/>
          </a:ln>
        </p:spPr>
      </p:pic>
      <p:sp>
        <p:nvSpPr>
          <p:cNvPr id="112" name="Shape 112"/>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Screen Shot 2014-11-23 at 5.05.21 pm.png"/>
          <p:cNvPicPr/>
          <p:nvPr/>
        </p:nvPicPr>
        <p:blipFill>
          <a:blip r:embed="rId3">
            <a:extLst/>
          </a:blip>
          <a:stretch>
            <a:fillRect/>
          </a:stretch>
        </p:blipFill>
        <p:spPr>
          <a:xfrm>
            <a:off x="114300" y="857250"/>
            <a:ext cx="12776200" cy="8039100"/>
          </a:xfrm>
          <a:prstGeom prst="rect">
            <a:avLst/>
          </a:prstGeom>
          <a:ln w="12700">
            <a:miter lim="400000"/>
          </a:ln>
        </p:spPr>
      </p:pic>
      <p:sp>
        <p:nvSpPr>
          <p:cNvPr id="117" name="Shape 117"/>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Screen Shot 2014-11-23 at 5.05.30 pm.png"/>
          <p:cNvPicPr/>
          <p:nvPr/>
        </p:nvPicPr>
        <p:blipFill>
          <a:blip r:embed="rId3">
            <a:extLst/>
          </a:blip>
          <a:stretch>
            <a:fillRect/>
          </a:stretch>
        </p:blipFill>
        <p:spPr>
          <a:xfrm>
            <a:off x="120650" y="863600"/>
            <a:ext cx="12763500" cy="8026400"/>
          </a:xfrm>
          <a:prstGeom prst="rect">
            <a:avLst/>
          </a:prstGeom>
          <a:ln w="12700">
            <a:miter lim="400000"/>
          </a:ln>
        </p:spPr>
      </p:pic>
      <p:sp>
        <p:nvSpPr>
          <p:cNvPr id="122" name="Shape 122"/>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Screen Shot 2014-11-23 at 5.07.43 pm.png"/>
          <p:cNvPicPr/>
          <p:nvPr/>
        </p:nvPicPr>
        <p:blipFill>
          <a:blip r:embed="rId3">
            <a:extLst/>
          </a:blip>
          <a:stretch>
            <a:fillRect/>
          </a:stretch>
        </p:blipFill>
        <p:spPr>
          <a:xfrm>
            <a:off x="44450" y="825500"/>
            <a:ext cx="12915900" cy="8102600"/>
          </a:xfrm>
          <a:prstGeom prst="rect">
            <a:avLst/>
          </a:prstGeom>
          <a:ln w="12700">
            <a:miter lim="400000"/>
          </a:ln>
        </p:spPr>
      </p:pic>
      <p:sp>
        <p:nvSpPr>
          <p:cNvPr id="127" name="Shape 127"/>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952500" y="3720183"/>
            <a:ext cx="11099800" cy="2159001"/>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Inference ≈ </a:t>
            </a:r>
            <a:r>
              <a:rPr i="1" sz="8000">
                <a:solidFill>
                  <a:srgbClr val="FFFFFF"/>
                </a:solidFill>
                <a:uFill>
                  <a:solidFill>
                    <a:srgbClr val="FFFFFF"/>
                  </a:solidFill>
                </a:uFill>
              </a:rPr>
              <a:t>a judgment</a:t>
            </a:r>
          </a:p>
        </p:txBody>
      </p:sp>
      <p:sp>
        <p:nvSpPr>
          <p:cNvPr id="132" name="Shape 132"/>
          <p:cNvSpPr/>
          <p:nvPr/>
        </p:nvSpPr>
        <p:spPr>
          <a:xfrm>
            <a:off x="3938905" y="5934949"/>
            <a:ext cx="5126990" cy="180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571499" indent="-571499" algn="l">
              <a:buSzPct val="100000"/>
              <a:buFont typeface="Wingdings"/>
              <a:buChar char="❑"/>
              <a:defRPr sz="1800">
                <a:uFillTx/>
              </a:defRPr>
            </a:pPr>
            <a:r>
              <a:rPr sz="5600">
                <a:ln w="14816">
                  <a:solidFill/>
                </a:ln>
                <a:solidFill>
                  <a:srgbClr val="FFFFFF"/>
                </a:solidFill>
                <a:uFill>
                  <a:solidFill>
                    <a:srgbClr val="FFFFFF"/>
                  </a:solidFill>
                </a:uFill>
              </a:rPr>
              <a:t>Difference</a:t>
            </a:r>
            <a:endParaRPr sz="5600">
              <a:solidFill>
                <a:srgbClr val="FFFFFF"/>
              </a:solidFill>
              <a:uFill>
                <a:solidFill>
                  <a:srgbClr val="FFFFFF"/>
                </a:solidFill>
              </a:uFill>
            </a:endParaRPr>
          </a:p>
          <a:p>
            <a:pPr lvl="0" marL="571499" indent="-571499" algn="l">
              <a:buSzPct val="100000"/>
              <a:buFont typeface="Wingdings"/>
              <a:buChar char="❑"/>
              <a:defRPr sz="1800">
                <a:uFillTx/>
              </a:defRPr>
            </a:pPr>
            <a:r>
              <a:rPr sz="5600">
                <a:solidFill>
                  <a:srgbClr val="FFFFFF"/>
                </a:solidFill>
                <a:uFill>
                  <a:solidFill>
                    <a:srgbClr val="FFFFFF"/>
                  </a:solidFill>
                </a:uFill>
              </a:rPr>
              <a:t>No Difference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5</a:t>
            </a:r>
          </a:p>
        </p:txBody>
      </p:sp>
      <p:sp>
        <p:nvSpPr>
          <p:cNvPr id="137" name="Shape 137"/>
          <p:cNvSpPr/>
          <p:nvPr>
            <p:ph type="body" idx="1"/>
          </p:nvPr>
        </p:nvSpPr>
        <p:spPr>
          <a:xfrm>
            <a:off x="345230" y="144158"/>
            <a:ext cx="4206579"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Variation is King. </a:t>
            </a:r>
          </a:p>
        </p:txBody>
      </p:sp>
      <p:sp>
        <p:nvSpPr>
          <p:cNvPr id="138" name="Shape 138"/>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3"/>
              </a:buBlip>
              <a:defRPr sz="1800">
                <a:uFillTx/>
              </a:defRPr>
            </a:pPr>
            <a:r>
              <a:rPr sz="3400">
                <a:solidFill>
                  <a:srgbClr val="FFFFFF"/>
                </a:solidFill>
                <a:uFill>
                  <a:solidFill>
                    <a:srgbClr val="FFFFFF"/>
                  </a:solidFill>
                </a:uFill>
              </a:rPr>
              <a:t>“Different randomly selected samples taken from the same </a:t>
            </a:r>
            <a:r>
              <a:rPr b="1" sz="3400">
                <a:solidFill>
                  <a:srgbClr val="FFFFFF"/>
                </a:solidFill>
                <a:uFill>
                  <a:solidFill>
                    <a:srgbClr val="FFFFFF"/>
                  </a:solidFill>
                </a:uFill>
                <a:latin typeface="+mn-lt"/>
                <a:ea typeface="+mn-ea"/>
                <a:cs typeface="+mn-cs"/>
                <a:sym typeface="Helvetica"/>
              </a:rPr>
              <a:t>target population </a:t>
            </a:r>
            <a:r>
              <a:rPr sz="3400">
                <a:solidFill>
                  <a:srgbClr val="FFFFFF"/>
                </a:solidFill>
                <a:uFill>
                  <a:solidFill>
                    <a:srgbClr val="FFFFFF"/>
                  </a:solidFill>
                </a:uFill>
              </a:rPr>
              <a:t>are likely toe produce different sample statistics, therefore a possible change to the ‘statistical inference’ </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Not practical to sample from the sample population again.</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 take a re-sample.</a:t>
            </a:r>
          </a:p>
        </p:txBody>
      </p:sp>
      <p:sp>
        <p:nvSpPr>
          <p:cNvPr id="139" name="Shape 139"/>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140" name="Shape 140"/>
          <p:cNvSpPr/>
          <p:nvPr/>
        </p:nvSpPr>
        <p:spPr>
          <a:xfrm>
            <a:off x="6675966" y="1194025"/>
            <a:ext cx="5678158" cy="453039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sz="2800">
                <a:solidFill>
                  <a:srgbClr val="FFFFFF"/>
                </a:solidFill>
                <a:uFill>
                  <a:solidFill>
                    <a:srgbClr val="FFFFFF"/>
                  </a:solidFill>
                </a:uFill>
              </a:defRPr>
            </a:lvl1pPr>
          </a:lstStyle>
          <a:p>
            <a:pPr lvl="0">
              <a:defRPr sz="1800">
                <a:solidFill>
                  <a:srgbClr val="000000"/>
                </a:solidFill>
                <a:uFillTx/>
              </a:defRPr>
            </a:pPr>
            <a:r>
              <a:rPr sz="2800">
                <a:solidFill>
                  <a:srgbClr val="FFFFFF"/>
                </a:solidFill>
                <a:uFill>
                  <a:solidFill>
                    <a:srgbClr val="FFFFFF"/>
                  </a:solidFill>
                </a:uFill>
              </a:rPr>
              <a:t>E.G.</a:t>
            </a:r>
            <a:endParaRPr sz="2800">
              <a:solidFill>
                <a:srgbClr val="FFFFFF"/>
              </a:solidFill>
              <a:uFill>
                <a:solidFill>
                  <a:srgbClr val="FFFFFF"/>
                </a:solidFill>
              </a:uFill>
            </a:endParaRPr>
          </a:p>
        </p:txBody>
      </p:sp>
      <p:pic>
        <p:nvPicPr>
          <p:cNvPr id="141" name="Screen Shot 2014-11-23 at 5.30.58 pm.png"/>
          <p:cNvPicPr/>
          <p:nvPr/>
        </p:nvPicPr>
        <p:blipFill>
          <a:blip r:embed="rId4">
            <a:extLst/>
          </a:blip>
          <a:stretch>
            <a:fillRect/>
          </a:stretch>
        </p:blipFill>
        <p:spPr>
          <a:xfrm>
            <a:off x="6311032" y="2367519"/>
            <a:ext cx="6408026" cy="3240562"/>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xfrm>
            <a:off x="3835400" y="610676"/>
            <a:ext cx="5334000" cy="3987801"/>
          </a:xfrm>
          <a:prstGeom prst="rect">
            <a:avLst/>
          </a:prstGeom>
        </p:spPr>
        <p:txBody>
          <a:bodyPr/>
          <a:lstStyle/>
          <a:p>
            <a:pPr lvl="0">
              <a:defRPr sz="1800">
                <a:solidFill>
                  <a:srgbClr val="000000"/>
                </a:solidFill>
                <a:uFillTx/>
              </a:defRPr>
            </a:pPr>
            <a:r>
              <a:rPr sz="6000">
                <a:solidFill>
                  <a:srgbClr val="FFFFFF"/>
                </a:solidFill>
                <a:uFill>
                  <a:solidFill>
                    <a:srgbClr val="FFFFFF"/>
                  </a:solidFill>
                </a:uFill>
              </a:rPr>
              <a:t>Me</a:t>
            </a:r>
          </a:p>
        </p:txBody>
      </p:sp>
      <p:sp>
        <p:nvSpPr>
          <p:cNvPr id="38" name="Shape 38"/>
          <p:cNvSpPr/>
          <p:nvPr>
            <p:ph type="body" idx="1"/>
          </p:nvPr>
        </p:nvSpPr>
        <p:spPr>
          <a:xfrm>
            <a:off x="3835400" y="4640884"/>
            <a:ext cx="5334000" cy="805516"/>
          </a:xfrm>
          <a:prstGeom prst="rect">
            <a:avLst/>
          </a:prstGeom>
        </p:spPr>
        <p:txBody>
          <a:bodyPr/>
          <a:lstStyle/>
          <a:p>
            <a:pPr lvl="0">
              <a:defRPr sz="1800">
                <a:solidFill>
                  <a:srgbClr val="000000"/>
                </a:solidFill>
                <a:uFillTx/>
              </a:defRPr>
            </a:pPr>
            <a:r>
              <a:rPr sz="3200">
                <a:solidFill>
                  <a:srgbClr val="FFFFFF"/>
                </a:solidFill>
                <a:uFill>
                  <a:solidFill>
                    <a:srgbClr val="FFFFFF"/>
                  </a:solidFill>
                </a:uFill>
              </a:rPr>
              <a:t>For your information.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5</a:t>
            </a:r>
          </a:p>
        </p:txBody>
      </p:sp>
      <p:sp>
        <p:nvSpPr>
          <p:cNvPr id="146" name="Shape 146"/>
          <p:cNvSpPr/>
          <p:nvPr>
            <p:ph type="body" idx="1"/>
          </p:nvPr>
        </p:nvSpPr>
        <p:spPr>
          <a:xfrm>
            <a:off x="345230" y="144158"/>
            <a:ext cx="4206579"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Variation is King. </a:t>
            </a:r>
          </a:p>
        </p:txBody>
      </p:sp>
      <p:sp>
        <p:nvSpPr>
          <p:cNvPr id="147" name="Shape 147"/>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3"/>
              </a:buBlip>
              <a:defRPr sz="1800">
                <a:uFillTx/>
              </a:defRPr>
            </a:pPr>
            <a:r>
              <a:rPr sz="3400">
                <a:solidFill>
                  <a:srgbClr val="FFFFFF"/>
                </a:solidFill>
                <a:uFill>
                  <a:solidFill>
                    <a:srgbClr val="FFFFFF"/>
                  </a:solidFill>
                </a:uFill>
              </a:rPr>
              <a:t>“Different randomly selected samples taken from the same </a:t>
            </a:r>
            <a:r>
              <a:rPr b="1" sz="3400">
                <a:solidFill>
                  <a:srgbClr val="FFFFFF"/>
                </a:solidFill>
                <a:uFill>
                  <a:solidFill>
                    <a:srgbClr val="FFFFFF"/>
                  </a:solidFill>
                </a:uFill>
                <a:latin typeface="+mn-lt"/>
                <a:ea typeface="+mn-ea"/>
                <a:cs typeface="+mn-cs"/>
                <a:sym typeface="Helvetica"/>
              </a:rPr>
              <a:t>target population </a:t>
            </a:r>
            <a:r>
              <a:rPr sz="3400">
                <a:solidFill>
                  <a:srgbClr val="FFFFFF"/>
                </a:solidFill>
                <a:uFill>
                  <a:solidFill>
                    <a:srgbClr val="FFFFFF"/>
                  </a:solidFill>
                </a:uFill>
              </a:rPr>
              <a:t>are likely toe produce different sample statistics, therefore a possible change to the ‘statistical inference’ </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Not practical to sample from the sample population again.</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 take a re-sample.</a:t>
            </a:r>
          </a:p>
        </p:txBody>
      </p:sp>
      <p:sp>
        <p:nvSpPr>
          <p:cNvPr id="148" name="Shape 148"/>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149" name="Shape 149"/>
          <p:cNvSpPr/>
          <p:nvPr/>
        </p:nvSpPr>
        <p:spPr>
          <a:xfrm>
            <a:off x="6675966" y="2600294"/>
            <a:ext cx="5678158" cy="43124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lgn="l" defTabSz="457200">
              <a:defRPr sz="1800">
                <a:uFillTx/>
              </a:defRPr>
            </a:pPr>
            <a:r>
              <a:rPr sz="2800">
                <a:solidFill>
                  <a:srgbClr val="FFFFFF"/>
                </a:solidFill>
              </a:rPr>
              <a:t>“Different samples of the sample size from the athletes from the Australian Institute of Sport, may produce slightly different sample statistics and therefore different results to mine. I will test my result by taking 1000 re-samples of the sample.”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149"/>
                                        </p:tgtEl>
                                        <p:attrNameLst>
                                          <p:attrName>style.visibility</p:attrName>
                                        </p:attrNameLst>
                                      </p:cBhvr>
                                      <p:to>
                                        <p:strVal val="visible"/>
                                      </p:to>
                                    </p:set>
                                    <p:animEffect filter="dissolve(right)" transition="in">
                                      <p:cBhvr>
                                        <p:cTn id="7"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6</a:t>
            </a:r>
          </a:p>
        </p:txBody>
      </p:sp>
      <p:sp>
        <p:nvSpPr>
          <p:cNvPr id="154" name="Shape 154"/>
          <p:cNvSpPr/>
          <p:nvPr>
            <p:ph type="body" idx="1"/>
          </p:nvPr>
        </p:nvSpPr>
        <p:spPr>
          <a:xfrm>
            <a:off x="345230" y="144158"/>
            <a:ext cx="4206579"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Concluding.</a:t>
            </a:r>
          </a:p>
        </p:txBody>
      </p:sp>
      <p:sp>
        <p:nvSpPr>
          <p:cNvPr id="155" name="Shape 155"/>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2"/>
              </a:buBlip>
              <a:defRPr sz="1800">
                <a:uFillTx/>
              </a:defRPr>
            </a:pPr>
            <a:r>
              <a:rPr sz="3400">
                <a:solidFill>
                  <a:srgbClr val="FFFFFF"/>
                </a:solidFill>
                <a:uFill>
                  <a:solidFill>
                    <a:srgbClr val="FFFFFF"/>
                  </a:solidFill>
                </a:uFill>
              </a:rPr>
              <a:t>Insufficient to conclude with a descriptive argument. </a:t>
            </a:r>
            <a:endParaRPr sz="3400">
              <a:solidFill>
                <a:srgbClr val="FFFFFF"/>
              </a:solidFill>
              <a:uFill>
                <a:solidFill>
                  <a:srgbClr val="FFFFFF"/>
                </a:solidFill>
              </a:uFill>
            </a:endParaRPr>
          </a:p>
          <a:p>
            <a:pPr lvl="2" marL="406400" indent="-406400" algn="l">
              <a:buSzPct val="65000"/>
              <a:buBlip>
                <a:blip r:embed="rId2"/>
              </a:buBlip>
              <a:defRPr sz="1800">
                <a:uFillTx/>
              </a:defRPr>
            </a:pPr>
            <a:r>
              <a:rPr sz="3400">
                <a:solidFill>
                  <a:srgbClr val="FFFFFF"/>
                </a:solidFill>
                <a:uFill>
                  <a:solidFill>
                    <a:srgbClr val="FFFFFF"/>
                  </a:solidFill>
                </a:uFill>
              </a:rPr>
              <a:t>MUST take a </a:t>
            </a:r>
            <a:r>
              <a:rPr b="1" sz="3400">
                <a:solidFill>
                  <a:srgbClr val="FFFFFF"/>
                </a:solidFill>
                <a:uFill>
                  <a:solidFill>
                    <a:srgbClr val="FFFFFF"/>
                  </a:solidFill>
                </a:uFill>
                <a:latin typeface="+mn-lt"/>
                <a:ea typeface="+mn-ea"/>
                <a:cs typeface="+mn-cs"/>
                <a:sym typeface="Helvetica"/>
              </a:rPr>
              <a:t>formal statistical inference</a:t>
            </a:r>
            <a:r>
              <a:rPr sz="3400">
                <a:solidFill>
                  <a:srgbClr val="FFFFFF"/>
                </a:solidFill>
                <a:uFill>
                  <a:solidFill>
                    <a:srgbClr val="FFFFFF"/>
                  </a:solidFill>
                </a:uFill>
              </a:rPr>
              <a:t> by interpreting the </a:t>
            </a:r>
            <a:r>
              <a:rPr b="1" sz="3400">
                <a:solidFill>
                  <a:srgbClr val="FFFFFF"/>
                </a:solidFill>
                <a:uFill>
                  <a:solidFill>
                    <a:srgbClr val="FFFFFF"/>
                  </a:solidFill>
                </a:uFill>
                <a:latin typeface="+mn-lt"/>
                <a:ea typeface="+mn-ea"/>
                <a:cs typeface="+mn-cs"/>
                <a:sym typeface="Helvetica"/>
              </a:rPr>
              <a:t>bootstrapped confidence interval</a:t>
            </a:r>
            <a:r>
              <a:rPr sz="3400">
                <a:solidFill>
                  <a:srgbClr val="FFFFFF"/>
                </a:solidFill>
                <a:uFill>
                  <a:solidFill>
                    <a:srgbClr val="FFFFFF"/>
                  </a:solidFill>
                </a:uFill>
              </a:rPr>
              <a:t>.</a:t>
            </a:r>
            <a:endParaRPr sz="3400">
              <a:solidFill>
                <a:srgbClr val="FFFFFF"/>
              </a:solidFill>
              <a:uFill>
                <a:solidFill>
                  <a:srgbClr val="FFFFFF"/>
                </a:solidFill>
              </a:uFill>
            </a:endParaRPr>
          </a:p>
          <a:p>
            <a:pPr lvl="2" marL="406400" indent="-406400" algn="l">
              <a:buSzPct val="65000"/>
              <a:buBlip>
                <a:blip r:embed="rId2"/>
              </a:buBlip>
              <a:defRPr sz="1800">
                <a:uFillTx/>
              </a:defRPr>
            </a:pPr>
            <a:r>
              <a:rPr sz="3400">
                <a:solidFill>
                  <a:srgbClr val="FFFFFF"/>
                </a:solidFill>
                <a:uFill>
                  <a:solidFill>
                    <a:srgbClr val="FFFFFF"/>
                  </a:solidFill>
                </a:uFill>
              </a:rPr>
              <a:t>… maketh the </a:t>
            </a:r>
            <a:r>
              <a:rPr i="1" sz="3400">
                <a:solidFill>
                  <a:srgbClr val="FFFFFF"/>
                </a:solidFill>
                <a:uFill>
                  <a:solidFill>
                    <a:srgbClr val="FFFFFF"/>
                  </a:solidFill>
                </a:uFill>
              </a:rPr>
              <a:t>inference</a:t>
            </a:r>
            <a:r>
              <a:rPr sz="3400">
                <a:solidFill>
                  <a:srgbClr val="FFFFFF"/>
                </a:solidFill>
                <a:uFill>
                  <a:solidFill>
                    <a:srgbClr val="FFFFFF"/>
                  </a:solidFill>
                </a:uFill>
              </a:rPr>
              <a:t>. </a:t>
            </a:r>
          </a:p>
        </p:txBody>
      </p:sp>
      <p:sp>
        <p:nvSpPr>
          <p:cNvPr id="156" name="Shape 156"/>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157" name="Shape 157"/>
          <p:cNvSpPr/>
          <p:nvPr/>
        </p:nvSpPr>
        <p:spPr>
          <a:xfrm>
            <a:off x="6600938" y="2616936"/>
            <a:ext cx="5678158" cy="427913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“The bootstrapped confidence interval suggests that it is a fairly safe bet, that the median female athlete BMI is </a:t>
            </a:r>
            <a:r>
              <a:rPr sz="2800" u="sng">
                <a:solidFill>
                  <a:srgbClr val="FFFFFF"/>
                </a:solidFill>
                <a:uFill>
                  <a:solidFill>
                    <a:srgbClr val="FFFFFF"/>
                  </a:solidFill>
                </a:uFill>
              </a:rPr>
              <a:t>larger</a:t>
            </a:r>
            <a:r>
              <a:rPr sz="2800">
                <a:solidFill>
                  <a:srgbClr val="FFFFFF"/>
                </a:solidFill>
                <a:uFill>
                  <a:solidFill>
                    <a:srgbClr val="FFFFFF"/>
                  </a:solidFill>
                </a:uFill>
              </a:rPr>
              <a:t> that the median male athlete BMI by somewhere between  0.98 and 2.49 index points.”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box(out)" transition="in">
                                      <p:cBhvr>
                                        <p:cTn id="7" dur="4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Screen Shot 2014-11-23 at 5.32.50 pm.png"/>
          <p:cNvPicPr/>
          <p:nvPr/>
        </p:nvPicPr>
        <p:blipFill>
          <a:blip r:embed="rId2">
            <a:extLst/>
          </a:blip>
          <a:stretch>
            <a:fillRect/>
          </a:stretch>
        </p:blipFill>
        <p:spPr>
          <a:xfrm>
            <a:off x="2714907" y="486202"/>
            <a:ext cx="7574986" cy="8781196"/>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Screen Shot 2014-11-23 at 5.32.56 pm.png"/>
          <p:cNvPicPr/>
          <p:nvPr/>
        </p:nvPicPr>
        <p:blipFill>
          <a:blip r:embed="rId2">
            <a:extLst/>
          </a:blip>
          <a:stretch>
            <a:fillRect/>
          </a:stretch>
        </p:blipFill>
        <p:spPr>
          <a:xfrm>
            <a:off x="3604948" y="559792"/>
            <a:ext cx="5794904" cy="8634016"/>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6</a:t>
            </a:r>
          </a:p>
        </p:txBody>
      </p:sp>
      <p:sp>
        <p:nvSpPr>
          <p:cNvPr id="164" name="Shape 164"/>
          <p:cNvSpPr/>
          <p:nvPr>
            <p:ph type="body" idx="1"/>
          </p:nvPr>
        </p:nvSpPr>
        <p:spPr>
          <a:xfrm>
            <a:off x="345230" y="144158"/>
            <a:ext cx="4206579" cy="678327"/>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Concluding.</a:t>
            </a:r>
          </a:p>
        </p:txBody>
      </p:sp>
      <p:sp>
        <p:nvSpPr>
          <p:cNvPr id="165" name="Shape 165"/>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2"/>
              </a:buBlip>
              <a:defRPr sz="1800">
                <a:uFillTx/>
              </a:defRPr>
            </a:pPr>
            <a:r>
              <a:rPr sz="3400">
                <a:solidFill>
                  <a:srgbClr val="FFFFFF"/>
                </a:solidFill>
                <a:uFill>
                  <a:solidFill>
                    <a:srgbClr val="FFFFFF"/>
                  </a:solidFill>
                </a:uFill>
              </a:rPr>
              <a:t>Insufficient to conclude with a descriptive argument. </a:t>
            </a:r>
            <a:endParaRPr sz="3400">
              <a:solidFill>
                <a:srgbClr val="FFFFFF"/>
              </a:solidFill>
              <a:uFill>
                <a:solidFill>
                  <a:srgbClr val="FFFFFF"/>
                </a:solidFill>
              </a:uFill>
            </a:endParaRPr>
          </a:p>
          <a:p>
            <a:pPr lvl="2" marL="406400" indent="-406400" algn="l">
              <a:buSzPct val="65000"/>
              <a:buBlip>
                <a:blip r:embed="rId2"/>
              </a:buBlip>
              <a:defRPr sz="1800">
                <a:uFillTx/>
              </a:defRPr>
            </a:pPr>
            <a:r>
              <a:rPr sz="3400">
                <a:solidFill>
                  <a:srgbClr val="FFFFFF"/>
                </a:solidFill>
                <a:uFill>
                  <a:solidFill>
                    <a:srgbClr val="FFFFFF"/>
                  </a:solidFill>
                </a:uFill>
              </a:rPr>
              <a:t>MUST take a </a:t>
            </a:r>
            <a:r>
              <a:rPr b="1" sz="3400">
                <a:solidFill>
                  <a:srgbClr val="FFFFFF"/>
                </a:solidFill>
                <a:uFill>
                  <a:solidFill>
                    <a:srgbClr val="FFFFFF"/>
                  </a:solidFill>
                </a:uFill>
                <a:latin typeface="+mn-lt"/>
                <a:ea typeface="+mn-ea"/>
                <a:cs typeface="+mn-cs"/>
                <a:sym typeface="Helvetica"/>
              </a:rPr>
              <a:t>formal statistical inference</a:t>
            </a:r>
            <a:r>
              <a:rPr sz="3400">
                <a:solidFill>
                  <a:srgbClr val="FFFFFF"/>
                </a:solidFill>
                <a:uFill>
                  <a:solidFill>
                    <a:srgbClr val="FFFFFF"/>
                  </a:solidFill>
                </a:uFill>
              </a:rPr>
              <a:t> by interpreting the </a:t>
            </a:r>
            <a:r>
              <a:rPr b="1" sz="3400">
                <a:solidFill>
                  <a:srgbClr val="FFFFFF"/>
                </a:solidFill>
                <a:uFill>
                  <a:solidFill>
                    <a:srgbClr val="FFFFFF"/>
                  </a:solidFill>
                </a:uFill>
                <a:latin typeface="+mn-lt"/>
                <a:ea typeface="+mn-ea"/>
                <a:cs typeface="+mn-cs"/>
                <a:sym typeface="Helvetica"/>
              </a:rPr>
              <a:t>bootstrapped confidence interval</a:t>
            </a:r>
            <a:r>
              <a:rPr sz="3400">
                <a:solidFill>
                  <a:srgbClr val="FFFFFF"/>
                </a:solidFill>
                <a:uFill>
                  <a:solidFill>
                    <a:srgbClr val="FFFFFF"/>
                  </a:solidFill>
                </a:uFill>
              </a:rPr>
              <a:t>.</a:t>
            </a:r>
            <a:endParaRPr sz="3400">
              <a:solidFill>
                <a:srgbClr val="FFFFFF"/>
              </a:solidFill>
              <a:uFill>
                <a:solidFill>
                  <a:srgbClr val="FFFFFF"/>
                </a:solidFill>
              </a:uFill>
            </a:endParaRPr>
          </a:p>
          <a:p>
            <a:pPr lvl="2" marL="406400" indent="-406400" algn="l">
              <a:buSzPct val="65000"/>
              <a:buBlip>
                <a:blip r:embed="rId2"/>
              </a:buBlip>
              <a:defRPr sz="1800">
                <a:uFillTx/>
              </a:defRPr>
            </a:pPr>
            <a:r>
              <a:rPr sz="3400">
                <a:solidFill>
                  <a:srgbClr val="FFFFFF"/>
                </a:solidFill>
                <a:uFill>
                  <a:solidFill>
                    <a:srgbClr val="FFFFFF"/>
                  </a:solidFill>
                </a:uFill>
              </a:rPr>
              <a:t>… maketh the </a:t>
            </a:r>
            <a:r>
              <a:rPr i="1" sz="3400">
                <a:solidFill>
                  <a:srgbClr val="FFFFFF"/>
                </a:solidFill>
                <a:uFill>
                  <a:solidFill>
                    <a:srgbClr val="FFFFFF"/>
                  </a:solidFill>
                </a:uFill>
              </a:rPr>
              <a:t>inference</a:t>
            </a:r>
            <a:r>
              <a:rPr sz="3400">
                <a:solidFill>
                  <a:srgbClr val="FFFFFF"/>
                </a:solidFill>
                <a:uFill>
                  <a:solidFill>
                    <a:srgbClr val="FFFFFF"/>
                  </a:solidFill>
                </a:uFill>
              </a:rPr>
              <a:t>. </a:t>
            </a:r>
          </a:p>
        </p:txBody>
      </p:sp>
      <p:sp>
        <p:nvSpPr>
          <p:cNvPr id="166" name="Shape 166"/>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167" name="Shape 167"/>
          <p:cNvSpPr/>
          <p:nvPr/>
        </p:nvSpPr>
        <p:spPr>
          <a:xfrm>
            <a:off x="6600938" y="2283530"/>
            <a:ext cx="5678158" cy="5457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“Therefore, there is a </a:t>
            </a:r>
            <a:r>
              <a:rPr i="1" sz="2800">
                <a:solidFill>
                  <a:srgbClr val="FFFFFF"/>
                </a:solidFill>
                <a:uFill>
                  <a:solidFill>
                    <a:srgbClr val="FFFFFF"/>
                  </a:solidFill>
                </a:uFill>
              </a:rPr>
              <a:t>difference</a:t>
            </a:r>
            <a:r>
              <a:rPr sz="2800">
                <a:solidFill>
                  <a:srgbClr val="FFFFFF"/>
                </a:solidFill>
                <a:uFill>
                  <a:solidFill>
                    <a:srgbClr val="FFFFFF"/>
                  </a:solidFill>
                </a:uFill>
              </a:rPr>
              <a:t> between male and female athlete BMI who a registered with the Australian Institute of Sport, as the bootstrapped confidence interval  </a:t>
            </a:r>
            <a:r>
              <a:rPr sz="2800" u="sng">
                <a:solidFill>
                  <a:srgbClr val="FFFFFF"/>
                </a:solidFill>
                <a:uFill>
                  <a:solidFill>
                    <a:srgbClr val="FFFFFF"/>
                  </a:solidFill>
                </a:uFill>
              </a:rPr>
              <a:t>does not contain</a:t>
            </a:r>
            <a:r>
              <a:rPr sz="2800">
                <a:solidFill>
                  <a:srgbClr val="FFFFFF"/>
                </a:solidFill>
                <a:uFill>
                  <a:solidFill>
                    <a:srgbClr val="FFFFFF"/>
                  </a:solidFill>
                </a:uFill>
              </a:rPr>
              <a:t> zero.</a:t>
            </a:r>
            <a:endParaRPr sz="2800">
              <a:solidFill>
                <a:srgbClr val="FFFFFF"/>
              </a:solidFill>
              <a:uFill>
                <a:solidFill>
                  <a:srgbClr val="FFFFFF"/>
                </a:solidFill>
              </a:uFill>
            </a:endParaRPr>
          </a:p>
          <a:p>
            <a:pPr lvl="0">
              <a:defRPr sz="1800">
                <a:uFillTx/>
              </a:defRPr>
            </a:pP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I can be fairly sure that the median female athlete BMI is larger than the male median BMI.”</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anim calcmode="lin" valueType="num">
                                      <p:cBhvr>
                                        <p:cTn id="7" dur="1500" fill="hold"/>
                                        <p:tgtEl>
                                          <p:spTgt spid="167">
                                            <p:bg/>
                                          </p:spTgt>
                                        </p:tgtEl>
                                        <p:attrNameLst>
                                          <p:attrName>ppt_x</p:attrName>
                                        </p:attrNameLst>
                                      </p:cBhvr>
                                      <p:tavLst>
                                        <p:tav tm="0">
                                          <p:val>
                                            <p:strVal val="#ppt_x"/>
                                          </p:val>
                                        </p:tav>
                                        <p:tav tm="100000">
                                          <p:val>
                                            <p:strVal val="#ppt_x"/>
                                          </p:val>
                                        </p:tav>
                                      </p:tavLst>
                                    </p:anim>
                                    <p:anim calcmode="lin" valueType="num">
                                      <p:cBhvr>
                                        <p:cTn id="8" dur="1500" fill="hold"/>
                                        <p:tgtEl>
                                          <p:spTgt spid="167">
                                            <p:bg/>
                                          </p:spTgt>
                                        </p:tgtEl>
                                        <p:attrNameLst>
                                          <p:attrName>ppt_y</p:attrName>
                                        </p:attrNameLst>
                                      </p:cBhvr>
                                      <p:tavLst>
                                        <p:tav tm="0">
                                          <p:val>
                                            <p:strVal val="0-#ppt_h/2"/>
                                          </p:val>
                                        </p:tav>
                                        <p:tav tm="100000">
                                          <p:val>
                                            <p:strVal val="#ppt_y"/>
                                          </p:val>
                                        </p:tav>
                                      </p:tavLst>
                                    </p:anim>
                                  </p:childTnLst>
                                </p:cTn>
                              </p:par>
                              <p:par>
                                <p:cTn id="9" presetClass="entr" presetSubtype="1" presetID="2" grpId="1" fill="hold">
                                  <p:stCondLst>
                                    <p:cond delay="0"/>
                                  </p:stCondLst>
                                  <p:iterate type="el" backwards="0">
                                    <p:tmAbs val="0"/>
                                  </p:iterate>
                                  <p:childTnLst>
                                    <p:set>
                                      <p:cBhvr>
                                        <p:cTn id="10" fill="hold"/>
                                        <p:tgtEl>
                                          <p:spTgt spid="167">
                                            <p:txEl>
                                              <p:pRg st="0" end="0"/>
                                            </p:txEl>
                                          </p:spTgt>
                                        </p:tgtEl>
                                        <p:attrNameLst>
                                          <p:attrName>style.visibility</p:attrName>
                                        </p:attrNameLst>
                                      </p:cBhvr>
                                      <p:to>
                                        <p:strVal val="visible"/>
                                      </p:to>
                                    </p:set>
                                    <p:anim calcmode="lin" valueType="num">
                                      <p:cBhvr>
                                        <p:cTn id="11" dur="1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 grpId="1" fill="hold">
                                  <p:stCondLst>
                                    <p:cond delay="0"/>
                                  </p:stCondLst>
                                  <p:iterate type="el" backwards="0">
                                    <p:tmAbs val="0"/>
                                  </p:iterate>
                                  <p:childTnLst>
                                    <p:set>
                                      <p:cBhvr>
                                        <p:cTn id="16" fill="hold"/>
                                        <p:tgtEl>
                                          <p:spTgt spid="167">
                                            <p:txEl>
                                              <p:pRg st="1" end="1"/>
                                            </p:txEl>
                                          </p:spTgt>
                                        </p:tgtEl>
                                        <p:attrNameLst>
                                          <p:attrName>style.visibility</p:attrName>
                                        </p:attrNameLst>
                                      </p:cBhvr>
                                      <p:to>
                                        <p:strVal val="visible"/>
                                      </p:to>
                                    </p:set>
                                    <p:anim calcmode="lin" valueType="num">
                                      <p:cBhvr>
                                        <p:cTn id="17" dur="1500" fill="hold"/>
                                        <p:tgtEl>
                                          <p:spTgt spid="167">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 presetID="2" grpId="1" fill="hold">
                                  <p:stCondLst>
                                    <p:cond delay="0"/>
                                  </p:stCondLst>
                                  <p:iterate type="el" backwards="0">
                                    <p:tmAbs val="0"/>
                                  </p:iterate>
                                  <p:childTnLst>
                                    <p:set>
                                      <p:cBhvr>
                                        <p:cTn id="22" fill="hold"/>
                                        <p:tgtEl>
                                          <p:spTgt spid="167">
                                            <p:txEl>
                                              <p:pRg st="2" end="2"/>
                                            </p:txEl>
                                          </p:spTgt>
                                        </p:tgtEl>
                                        <p:attrNameLst>
                                          <p:attrName>style.visibility</p:attrName>
                                        </p:attrNameLst>
                                      </p:cBhvr>
                                      <p:to>
                                        <p:strVal val="visible"/>
                                      </p:to>
                                    </p:set>
                                    <p:anim calcmode="lin" valueType="num">
                                      <p:cBhvr>
                                        <p:cTn id="23" dur="1500" fill="hold"/>
                                        <p:tgtEl>
                                          <p:spTgt spid="167">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1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 presetID="2" grpId="1" fill="hold">
                                  <p:stCondLst>
                                    <p:cond delay="0"/>
                                  </p:stCondLst>
                                  <p:iterate type="el" backwards="0">
                                    <p:tmAbs val="0"/>
                                  </p:iterate>
                                  <p:childTnLst>
                                    <p:set>
                                      <p:cBhvr>
                                        <p:cTn id="28" fill="hold"/>
                                        <p:tgtEl>
                                          <p:spTgt spid="167">
                                            <p:txEl>
                                              <p:pRg st="3" end="3"/>
                                            </p:txEl>
                                          </p:spTgt>
                                        </p:tgtEl>
                                        <p:attrNameLst>
                                          <p:attrName>style.visibility</p:attrName>
                                        </p:attrNameLst>
                                      </p:cBhvr>
                                      <p:to>
                                        <p:strVal val="visible"/>
                                      </p:to>
                                    </p:set>
                                    <p:anim calcmode="lin" valueType="num">
                                      <p:cBhvr>
                                        <p:cTn id="29" dur="1500" fill="hold"/>
                                        <p:tgtEl>
                                          <p:spTgt spid="167">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lvl="0">
              <a:defRPr sz="1800">
                <a:solidFill>
                  <a:srgbClr val="000000"/>
                </a:solidFill>
                <a:uFillTx/>
              </a:defRPr>
            </a:pPr>
            <a:r>
              <a:rPr sz="8000">
                <a:solidFill>
                  <a:srgbClr val="FFFFFF"/>
                </a:solidFill>
                <a:uFill>
                  <a:solidFill>
                    <a:srgbClr val="FFFFFF"/>
                  </a:solidFill>
                </a:uFill>
              </a:rPr>
              <a:t>Your turn.</a:t>
            </a:r>
          </a:p>
        </p:txBody>
      </p:sp>
      <p:sp>
        <p:nvSpPr>
          <p:cNvPr id="170" name="Shape 170"/>
          <p:cNvSpPr/>
          <p:nvPr/>
        </p:nvSpPr>
        <p:spPr>
          <a:xfrm>
            <a:off x="1945911" y="7870994"/>
            <a:ext cx="10464801" cy="10451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r">
              <a:defRPr sz="5200">
                <a:solidFill>
                  <a:srgbClr val="FFFFFF"/>
                </a:solidFill>
                <a:uFill>
                  <a:solidFill>
                    <a:srgbClr val="FFFFFF"/>
                  </a:solidFill>
                </a:uFill>
              </a:defRPr>
            </a:lvl1pPr>
          </a:lstStyle>
          <a:p>
            <a:pPr lvl="0">
              <a:defRPr sz="1800">
                <a:solidFill>
                  <a:srgbClr val="000000"/>
                </a:solidFill>
                <a:uFillTx/>
              </a:defRPr>
            </a:pPr>
            <a:r>
              <a:rPr sz="5200">
                <a:solidFill>
                  <a:srgbClr val="FFFFFF"/>
                </a:solidFill>
                <a:uFill>
                  <a:solidFill>
                    <a:srgbClr val="FFFFFF"/>
                  </a:solidFill>
                </a:uFill>
              </a:rPr>
              <a:t>…the end of the beginning</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p>
            <a:pPr lvl="0">
              <a:defRPr sz="1800">
                <a:solidFill>
                  <a:srgbClr val="000000"/>
                </a:solidFill>
                <a:uFillTx/>
              </a:defRPr>
            </a:pPr>
            <a:r>
              <a:rPr sz="8000">
                <a:solidFill>
                  <a:srgbClr val="FFFFFF"/>
                </a:solidFill>
                <a:uFill>
                  <a:solidFill>
                    <a:srgbClr val="FFFFFF"/>
                  </a:solidFill>
                </a:uFill>
              </a:rPr>
              <a:t>The Report.</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xfrm>
            <a:off x="1270000" y="2357158"/>
            <a:ext cx="10464801" cy="3302001"/>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Introduction</a:t>
            </a:r>
          </a:p>
        </p:txBody>
      </p:sp>
      <p:sp>
        <p:nvSpPr>
          <p:cNvPr id="177" name="Shape 177"/>
          <p:cNvSpPr/>
          <p:nvPr/>
        </p:nvSpPr>
        <p:spPr>
          <a:xfrm>
            <a:off x="2862173" y="4875588"/>
            <a:ext cx="7280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uFillTx/>
              </a:defRPr>
            </a:pPr>
            <a:r>
              <a:rPr sz="3600">
                <a:solidFill>
                  <a:srgbClr val="FFFFFF"/>
                </a:solidFill>
                <a:uFill>
                  <a:solidFill/>
                </a:uFill>
              </a:rPr>
              <a:t>Setting the scene for investigation.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1270000" y="2357158"/>
            <a:ext cx="10464801" cy="3302001"/>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Technical Notes</a:t>
            </a:r>
          </a:p>
        </p:txBody>
      </p:sp>
      <p:sp>
        <p:nvSpPr>
          <p:cNvPr id="180" name="Shape 180"/>
          <p:cNvSpPr/>
          <p:nvPr/>
        </p:nvSpPr>
        <p:spPr>
          <a:xfrm>
            <a:off x="914501" y="4602538"/>
            <a:ext cx="11175798" cy="1193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uFillTx/>
              </a:defRPr>
            </a:pPr>
            <a:r>
              <a:rPr sz="3600">
                <a:solidFill>
                  <a:srgbClr val="FFFFFF"/>
                </a:solidFill>
                <a:uFill>
                  <a:solidFill/>
                </a:uFill>
              </a:rPr>
              <a:t>Use technical statistics-specific terms and concepts, </a:t>
            </a:r>
            <a:endParaRPr sz="3600">
              <a:solidFill>
                <a:srgbClr val="FFFFFF"/>
              </a:solidFill>
              <a:uFill>
                <a:solidFill/>
              </a:uFill>
            </a:endParaRPr>
          </a:p>
          <a:p>
            <a:pPr lvl="0">
              <a:defRPr sz="1800">
                <a:uFillTx/>
              </a:defRPr>
            </a:pPr>
            <a:r>
              <a:rPr sz="3600">
                <a:solidFill>
                  <a:srgbClr val="FFFFFF"/>
                </a:solidFill>
                <a:uFill>
                  <a:solidFill/>
                </a:uFill>
              </a:rPr>
              <a:t>in a way that “not everybody understands”.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1270000" y="2357158"/>
            <a:ext cx="10464801" cy="3302001"/>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Executive Summary</a:t>
            </a:r>
          </a:p>
        </p:txBody>
      </p:sp>
      <p:sp>
        <p:nvSpPr>
          <p:cNvPr id="183" name="Shape 183"/>
          <p:cNvSpPr/>
          <p:nvPr/>
        </p:nvSpPr>
        <p:spPr>
          <a:xfrm>
            <a:off x="1274089" y="4602538"/>
            <a:ext cx="10456622" cy="1193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uFillTx/>
              </a:defRPr>
            </a:pPr>
            <a:r>
              <a:rPr sz="3600">
                <a:solidFill>
                  <a:srgbClr val="FFFFFF"/>
                </a:solidFill>
                <a:uFill>
                  <a:solidFill/>
                </a:uFill>
              </a:rPr>
              <a:t>Concluding the findings, using terms and </a:t>
            </a:r>
            <a:endParaRPr sz="3600">
              <a:solidFill>
                <a:srgbClr val="FFFFFF"/>
              </a:solidFill>
              <a:uFill>
                <a:solidFill/>
              </a:uFill>
            </a:endParaRPr>
          </a:p>
          <a:p>
            <a:pPr lvl="0">
              <a:defRPr sz="1800">
                <a:uFillTx/>
              </a:defRPr>
            </a:pPr>
            <a:r>
              <a:rPr sz="3600">
                <a:solidFill>
                  <a:srgbClr val="FFFFFF"/>
                </a:solidFill>
                <a:uFill>
                  <a:solidFill/>
                </a:uFill>
              </a:rPr>
              <a:t>concepts in a way that “most people understand”.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1270000" y="6362700"/>
            <a:ext cx="10464800" cy="36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solidFill>
                  <a:srgbClr val="FFFFFF"/>
                </a:solidFill>
                <a:uFill>
                  <a:solidFill>
                    <a:srgbClr val="FFFFFF"/>
                  </a:solidFill>
                </a:uFill>
              </a:defRPr>
            </a:lvl1pPr>
          </a:lstStyle>
          <a:p>
            <a:pPr lvl="0">
              <a:defRPr i="0" sz="1800">
                <a:solidFill>
                  <a:srgbClr val="000000"/>
                </a:solidFill>
                <a:uFillTx/>
              </a:defRPr>
            </a:pPr>
            <a:r>
              <a:rPr i="1" sz="2400">
                <a:solidFill>
                  <a:srgbClr val="FFFFFF"/>
                </a:solidFill>
                <a:uFill>
                  <a:solidFill>
                    <a:srgbClr val="FFFFFF"/>
                  </a:solidFill>
                </a:uFill>
              </a:rPr>
              <a:t>– My objective for this day.</a:t>
            </a:r>
          </a:p>
        </p:txBody>
      </p:sp>
      <p:sp>
        <p:nvSpPr>
          <p:cNvPr id="43" name="Shape 43"/>
          <p:cNvSpPr/>
          <p:nvPr/>
        </p:nvSpPr>
        <p:spPr>
          <a:xfrm>
            <a:off x="1270000" y="3441688"/>
            <a:ext cx="10464800" cy="23368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uFillTx/>
              </a:defRPr>
            </a:pPr>
            <a:r>
              <a:rPr sz="3800">
                <a:solidFill>
                  <a:srgbClr val="FFFFFF"/>
                </a:solidFill>
                <a:uFill>
                  <a:solidFill>
                    <a:srgbClr val="FFFFFF"/>
                  </a:solidFill>
                </a:uFill>
              </a:rPr>
              <a:t>“To build teacher confidence in </a:t>
            </a:r>
            <a:r>
              <a:rPr b="1" sz="3800">
                <a:solidFill>
                  <a:srgbClr val="FFFFFF"/>
                </a:solidFill>
                <a:uFill>
                  <a:solidFill>
                    <a:srgbClr val="FFFFFF"/>
                  </a:solidFill>
                </a:uFill>
                <a:latin typeface="+mn-lt"/>
                <a:ea typeface="+mn-ea"/>
                <a:cs typeface="+mn-cs"/>
                <a:sym typeface="Helvetica"/>
              </a:rPr>
              <a:t>understanding</a:t>
            </a:r>
            <a:r>
              <a:rPr sz="3800">
                <a:solidFill>
                  <a:srgbClr val="FFFFFF"/>
                </a:solidFill>
                <a:uFill>
                  <a:solidFill>
                    <a:srgbClr val="FFFFFF"/>
                  </a:solidFill>
                </a:uFill>
              </a:rPr>
              <a:t> and therefore </a:t>
            </a:r>
            <a:r>
              <a:rPr b="1" sz="3800">
                <a:solidFill>
                  <a:srgbClr val="FFFFFF"/>
                </a:solidFill>
                <a:uFill>
                  <a:solidFill>
                    <a:srgbClr val="FFFFFF"/>
                  </a:solidFill>
                </a:uFill>
                <a:latin typeface="+mn-lt"/>
                <a:ea typeface="+mn-ea"/>
                <a:cs typeface="+mn-cs"/>
                <a:sym typeface="Helvetica"/>
              </a:rPr>
              <a:t>delivering</a:t>
            </a:r>
            <a:r>
              <a:rPr sz="3800">
                <a:solidFill>
                  <a:srgbClr val="FFFFFF"/>
                </a:solidFill>
                <a:uFill>
                  <a:solidFill>
                    <a:srgbClr val="FFFFFF"/>
                  </a:solidFill>
                </a:uFill>
              </a:rPr>
              <a:t> the </a:t>
            </a:r>
            <a:r>
              <a:rPr b="1" sz="3800">
                <a:solidFill>
                  <a:srgbClr val="FFFFFF"/>
                </a:solidFill>
                <a:uFill>
                  <a:solidFill>
                    <a:srgbClr val="FFFFFF"/>
                  </a:solidFill>
                </a:uFill>
                <a:latin typeface="+mn-lt"/>
                <a:ea typeface="+mn-ea"/>
                <a:cs typeface="+mn-cs"/>
                <a:sym typeface="Helvetica"/>
              </a:rPr>
              <a:t>fundamental principals</a:t>
            </a:r>
            <a:r>
              <a:rPr sz="3800">
                <a:solidFill>
                  <a:srgbClr val="FFFFFF"/>
                </a:solidFill>
                <a:uFill>
                  <a:solidFill>
                    <a:srgbClr val="FFFFFF"/>
                  </a:solidFill>
                </a:uFill>
              </a:rPr>
              <a:t> of AS91852...in other words, to </a:t>
            </a:r>
            <a:r>
              <a:rPr i="1" sz="3800">
                <a:solidFill>
                  <a:srgbClr val="FFFFFF"/>
                </a:solidFill>
                <a:uFill>
                  <a:solidFill>
                    <a:srgbClr val="FFFFFF"/>
                  </a:solidFill>
                </a:uFill>
              </a:rPr>
              <a:t>provide a starting point.</a:t>
            </a:r>
            <a:r>
              <a:rPr sz="3800">
                <a:solidFill>
                  <a:srgbClr val="FFFFFF"/>
                </a:solidFill>
                <a:uFill>
                  <a:solidFill>
                    <a:srgbClr val="FFFFFF"/>
                  </a:solidFill>
                </a:uFill>
              </a:rPr>
              <a:t>”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body" idx="1"/>
          </p:nvPr>
        </p:nvSpPr>
        <p:spPr>
          <a:xfrm>
            <a:off x="952500" y="1874174"/>
            <a:ext cx="11099800" cy="6286501"/>
          </a:xfrm>
          <a:prstGeom prst="rect">
            <a:avLst/>
          </a:prstGeom>
        </p:spPr>
        <p:txBody>
          <a:bodyPr/>
          <a:lstStyle/>
          <a:p>
            <a:pPr lvl="0" marL="1173078" indent="-1173078" algn="ctr">
              <a:buAutoNum type="arabicPeriod" startAt="1"/>
              <a:defRPr sz="1800">
                <a:solidFill>
                  <a:srgbClr val="000000"/>
                </a:solidFill>
                <a:uFillTx/>
              </a:defRPr>
            </a:pPr>
            <a:r>
              <a:rPr sz="6000">
                <a:solidFill>
                  <a:srgbClr val="FFFFFF"/>
                </a:solidFill>
                <a:uFill>
                  <a:solidFill>
                    <a:srgbClr val="FFFFFF"/>
                  </a:solidFill>
                </a:uFill>
              </a:rPr>
              <a:t>Quiz </a:t>
            </a:r>
            <a:endParaRPr sz="6000">
              <a:solidFill>
                <a:srgbClr val="FFFFFF"/>
              </a:solidFill>
              <a:uFill>
                <a:solidFill>
                  <a:srgbClr val="FFFFFF"/>
                </a:solidFill>
              </a:uFill>
            </a:endParaRPr>
          </a:p>
          <a:p>
            <a:pPr lvl="0" marL="1173078" indent="-1173078" algn="ctr">
              <a:buAutoNum type="arabicPeriod" startAt="1"/>
              <a:defRPr sz="1800">
                <a:solidFill>
                  <a:srgbClr val="000000"/>
                </a:solidFill>
                <a:uFillTx/>
              </a:defRPr>
            </a:pPr>
            <a:r>
              <a:rPr sz="6000">
                <a:solidFill>
                  <a:srgbClr val="FFFFFF"/>
                </a:solidFill>
                <a:uFill>
                  <a:solidFill>
                    <a:srgbClr val="FFFFFF"/>
                  </a:solidFill>
                </a:uFill>
              </a:rPr>
              <a:t>Key Principals</a:t>
            </a:r>
            <a:endParaRPr sz="6000">
              <a:solidFill>
                <a:srgbClr val="FFFFFF"/>
              </a:solidFill>
              <a:uFill>
                <a:solidFill>
                  <a:srgbClr val="FFFFFF"/>
                </a:solidFill>
              </a:uFill>
            </a:endParaRPr>
          </a:p>
          <a:p>
            <a:pPr lvl="0" marL="1173078" indent="-1173078" algn="ctr">
              <a:buAutoNum type="arabicPeriod" startAt="1"/>
              <a:defRPr sz="1800">
                <a:solidFill>
                  <a:srgbClr val="000000"/>
                </a:solidFill>
                <a:uFillTx/>
              </a:defRPr>
            </a:pPr>
            <a:r>
              <a:rPr sz="6000">
                <a:solidFill>
                  <a:srgbClr val="FFFFFF"/>
                </a:solidFill>
                <a:uFill>
                  <a:solidFill>
                    <a:srgbClr val="FFFFFF"/>
                  </a:solidFill>
                </a:uFill>
              </a:rPr>
              <a:t>A time to be practical</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952500" y="3720183"/>
            <a:ext cx="11099800" cy="2159001"/>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Inference ≈ </a:t>
            </a:r>
            <a:r>
              <a:rPr i="1" sz="8000">
                <a:solidFill>
                  <a:srgbClr val="FFFFFF"/>
                </a:solidFill>
                <a:uFill>
                  <a:solidFill>
                    <a:srgbClr val="FFFFFF"/>
                  </a:solidFill>
                </a:uFill>
              </a:rPr>
              <a:t>a judgment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952500" y="254000"/>
            <a:ext cx="11099800" cy="2159000"/>
          </a:xfrm>
          <a:prstGeom prst="rect">
            <a:avLst/>
          </a:prstGeom>
        </p:spPr>
        <p:txBody>
          <a:bodyPr/>
          <a:lstStyle/>
          <a:p>
            <a:pPr lvl="0">
              <a:defRPr sz="1800">
                <a:solidFill>
                  <a:srgbClr val="000000"/>
                </a:solidFill>
                <a:uFillTx/>
              </a:defRPr>
            </a:pPr>
            <a:r>
              <a:rPr sz="8000">
                <a:solidFill>
                  <a:srgbClr val="FFFFFF"/>
                </a:solidFill>
                <a:uFill>
                  <a:solidFill>
                    <a:srgbClr val="FFFFFF"/>
                  </a:solidFill>
                </a:uFill>
              </a:rPr>
              <a:t>Make an inference</a:t>
            </a:r>
          </a:p>
        </p:txBody>
      </p:sp>
      <p:pic>
        <p:nvPicPr>
          <p:cNvPr id="54" name="image3.png" descr="Screen Shot 2014-11-18 at 5.03.08 pm.png"/>
          <p:cNvPicPr/>
          <p:nvPr/>
        </p:nvPicPr>
        <p:blipFill>
          <a:blip r:embed="rId3">
            <a:extLst/>
          </a:blip>
          <a:stretch>
            <a:fillRect/>
          </a:stretch>
        </p:blipFill>
        <p:spPr>
          <a:xfrm>
            <a:off x="1243552" y="2095486"/>
            <a:ext cx="10373736" cy="5604201"/>
          </a:xfrm>
          <a:prstGeom prst="rect">
            <a:avLst/>
          </a:prstGeom>
          <a:ln w="12700">
            <a:miter lim="400000"/>
          </a:ln>
        </p:spPr>
      </p:pic>
      <p:sp>
        <p:nvSpPr>
          <p:cNvPr id="55" name="Shape 55"/>
          <p:cNvSpPr/>
          <p:nvPr/>
        </p:nvSpPr>
        <p:spPr>
          <a:xfrm>
            <a:off x="4630358" y="8065423"/>
            <a:ext cx="381019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71500" indent="-571500" algn="l">
              <a:buSzPct val="100000"/>
              <a:buFont typeface="Wingdings"/>
              <a:buChar char="❑"/>
              <a:defRPr sz="1800">
                <a:uFillTx/>
              </a:defRPr>
            </a:pPr>
            <a:r>
              <a:rPr sz="3600">
                <a:ln w="9524">
                  <a:solidFill/>
                </a:ln>
                <a:solidFill>
                  <a:srgbClr val="FFFFFF"/>
                </a:solidFill>
                <a:uFill>
                  <a:solidFill>
                    <a:srgbClr val="FFFFFF"/>
                  </a:solidFill>
                </a:uFill>
              </a:rPr>
              <a:t>Difference</a:t>
            </a:r>
            <a:endParaRPr sz="3600">
              <a:solidFill>
                <a:srgbClr val="FFFFFF"/>
              </a:solidFill>
              <a:uFill>
                <a:solidFill>
                  <a:srgbClr val="FFFFFF"/>
                </a:solidFill>
              </a:uFill>
            </a:endParaRPr>
          </a:p>
          <a:p>
            <a:pPr lvl="0" marL="571500" indent="-571500" algn="l">
              <a:buSzPct val="100000"/>
              <a:buFont typeface="Wingdings"/>
              <a:buChar char="❑"/>
              <a:defRPr sz="1800">
                <a:uFillTx/>
              </a:defRPr>
            </a:pPr>
            <a:r>
              <a:rPr sz="3600">
                <a:solidFill>
                  <a:srgbClr val="FFFFFF"/>
                </a:solidFill>
                <a:uFill>
                  <a:solidFill>
                    <a:srgbClr val="FFFFFF"/>
                  </a:solidFill>
                </a:uFill>
              </a:rPr>
              <a:t>No Difference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3487179" y="635000"/>
            <a:ext cx="6030442" cy="3987800"/>
          </a:xfrm>
          <a:prstGeom prst="rect">
            <a:avLst/>
          </a:prstGeom>
        </p:spPr>
        <p:txBody>
          <a:bodyPr/>
          <a:lstStyle/>
          <a:p>
            <a:pPr lvl="0">
              <a:defRPr sz="1800">
                <a:solidFill>
                  <a:srgbClr val="000000"/>
                </a:solidFill>
                <a:uFillTx/>
              </a:defRPr>
            </a:pPr>
            <a:r>
              <a:rPr sz="6000">
                <a:solidFill>
                  <a:srgbClr val="FFFFFF"/>
                </a:solidFill>
                <a:uFill>
                  <a:solidFill>
                    <a:srgbClr val="FFFFFF"/>
                  </a:solidFill>
                </a:uFill>
              </a:rPr>
              <a:t>Principals of SI</a:t>
            </a:r>
          </a:p>
        </p:txBody>
      </p:sp>
      <p:sp>
        <p:nvSpPr>
          <p:cNvPr id="60" name="Shape 60"/>
          <p:cNvSpPr/>
          <p:nvPr>
            <p:ph type="body" idx="1"/>
          </p:nvPr>
        </p:nvSpPr>
        <p:spPr>
          <a:xfrm>
            <a:off x="2744799" y="4665207"/>
            <a:ext cx="7515202" cy="805517"/>
          </a:xfrm>
          <a:prstGeom prst="rect">
            <a:avLst/>
          </a:prstGeom>
        </p:spPr>
        <p:txBody>
          <a:bodyPr/>
          <a:lstStyle/>
          <a:p>
            <a:pPr lvl="0">
              <a:defRPr sz="1800">
                <a:solidFill>
                  <a:srgbClr val="000000"/>
                </a:solidFill>
                <a:uFillTx/>
              </a:defRPr>
            </a:pPr>
            <a:r>
              <a:rPr sz="3200">
                <a:solidFill>
                  <a:srgbClr val="FFFFFF"/>
                </a:solidFill>
                <a:uFill>
                  <a:solidFill>
                    <a:srgbClr val="FFFFFF"/>
                  </a:solidFill>
                </a:uFill>
              </a:rPr>
              <a:t>What you have been waiting for…</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Principal 1</a:t>
            </a:r>
          </a:p>
        </p:txBody>
      </p:sp>
      <p:sp>
        <p:nvSpPr>
          <p:cNvPr id="65" name="Shape 65"/>
          <p:cNvSpPr/>
          <p:nvPr>
            <p:ph type="body" idx="1"/>
          </p:nvPr>
        </p:nvSpPr>
        <p:spPr>
          <a:xfrm>
            <a:off x="345230" y="144158"/>
            <a:ext cx="1973066" cy="610858"/>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Sample </a:t>
            </a:r>
          </a:p>
        </p:txBody>
      </p:sp>
      <p:pic>
        <p:nvPicPr>
          <p:cNvPr id="66" name=""/>
          <p:cNvPicPr/>
          <p:nvPr/>
        </p:nvPicPr>
        <p:blipFill>
          <a:blip r:embed="rId3">
            <a:extLst/>
          </a:blip>
          <a:stretch>
            <a:fillRect/>
          </a:stretch>
        </p:blipFill>
        <p:spPr>
          <a:xfrm>
            <a:off x="2478616" y="194217"/>
            <a:ext cx="1356226" cy="510740"/>
          </a:xfrm>
          <a:prstGeom prst="rect">
            <a:avLst/>
          </a:prstGeom>
        </p:spPr>
      </p:pic>
      <p:sp>
        <p:nvSpPr>
          <p:cNvPr id="68" name="Shape 68"/>
          <p:cNvSpPr/>
          <p:nvPr/>
        </p:nvSpPr>
        <p:spPr>
          <a:xfrm>
            <a:off x="3932766" y="144158"/>
            <a:ext cx="2816027" cy="61085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sz="4000">
                <a:solidFill>
                  <a:srgbClr val="FFFFFF"/>
                </a:solidFill>
                <a:uFill>
                  <a:solidFill>
                    <a:srgbClr val="FFFFFF"/>
                  </a:solidFill>
                </a:uFill>
              </a:defRPr>
            </a:lvl1pPr>
          </a:lstStyle>
          <a:p>
            <a:pPr lvl="0">
              <a:defRPr sz="1800">
                <a:solidFill>
                  <a:srgbClr val="000000"/>
                </a:solidFill>
                <a:uFillTx/>
              </a:defRPr>
            </a:pPr>
            <a:r>
              <a:rPr sz="4000">
                <a:solidFill>
                  <a:srgbClr val="FFFFFF"/>
                </a:solidFill>
                <a:uFill>
                  <a:solidFill>
                    <a:srgbClr val="FFFFFF"/>
                  </a:solidFill>
                </a:uFill>
              </a:rPr>
              <a:t>Population. </a:t>
            </a:r>
          </a:p>
        </p:txBody>
      </p:sp>
      <p:sp>
        <p:nvSpPr>
          <p:cNvPr id="69" name="Shape 69"/>
          <p:cNvSpPr/>
          <p:nvPr/>
        </p:nvSpPr>
        <p:spPr>
          <a:xfrm>
            <a:off x="286452" y="1432996"/>
            <a:ext cx="5678158" cy="772827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4"/>
              </a:buBlip>
              <a:defRPr sz="1800">
                <a:uFillTx/>
              </a:defRPr>
            </a:pPr>
            <a:r>
              <a:rPr sz="3400">
                <a:solidFill>
                  <a:srgbClr val="FFFFFF"/>
                </a:solidFill>
                <a:uFill>
                  <a:solidFill>
                    <a:srgbClr val="FFFFFF"/>
                  </a:solidFill>
                </a:uFill>
              </a:rPr>
              <a:t>Sample is a subset of a defined </a:t>
            </a:r>
            <a:r>
              <a:rPr b="1" sz="3400">
                <a:solidFill>
                  <a:srgbClr val="FFFFFF"/>
                </a:solidFill>
                <a:uFill>
                  <a:solidFill>
                    <a:srgbClr val="FFFFFF"/>
                  </a:solidFill>
                </a:uFill>
                <a:latin typeface="+mn-lt"/>
                <a:ea typeface="+mn-ea"/>
                <a:cs typeface="+mn-cs"/>
                <a:sym typeface="Helvetica"/>
              </a:rPr>
              <a:t>target population</a:t>
            </a:r>
            <a:r>
              <a:rPr sz="3400">
                <a:solidFill>
                  <a:srgbClr val="FFFFFF"/>
                </a:solidFill>
                <a:uFill>
                  <a:solidFill>
                    <a:srgbClr val="FFFFFF"/>
                  </a:solidFill>
                </a:uFill>
              </a:rPr>
              <a:t>.</a:t>
            </a:r>
            <a:endParaRPr sz="3400">
              <a:solidFill>
                <a:srgbClr val="FFFFFF"/>
              </a:solidFill>
              <a:uFill>
                <a:solidFill>
                  <a:srgbClr val="FFFFFF"/>
                </a:solidFill>
              </a:uFill>
            </a:endParaRPr>
          </a:p>
          <a:p>
            <a:pPr lvl="0" algn="l">
              <a:defRPr sz="1800">
                <a:uFillTx/>
              </a:defRPr>
            </a:pPr>
            <a:endParaRPr sz="3400">
              <a:solidFill>
                <a:srgbClr val="FFFFFF"/>
              </a:solidFill>
              <a:uFill>
                <a:solidFill>
                  <a:srgbClr val="FFFFFF"/>
                </a:solidFill>
              </a:uFill>
            </a:endParaRPr>
          </a:p>
          <a:p>
            <a:pPr lvl="2" marL="406400" indent="-406400" algn="l">
              <a:buSzPct val="65000"/>
              <a:buBlip>
                <a:blip r:embed="rId4"/>
              </a:buBlip>
              <a:defRPr sz="1800">
                <a:uFillTx/>
              </a:defRPr>
            </a:pPr>
            <a:r>
              <a:rPr sz="3400">
                <a:solidFill>
                  <a:srgbClr val="FFFFFF"/>
                </a:solidFill>
                <a:uFill>
                  <a:solidFill>
                    <a:srgbClr val="FFFFFF"/>
                  </a:solidFill>
                </a:uFill>
              </a:rPr>
              <a:t>Not practical to collect data from a population…(other than from census data)</a:t>
            </a:r>
            <a:endParaRPr sz="3400">
              <a:solidFill>
                <a:srgbClr val="FFFFFF"/>
              </a:solidFill>
              <a:uFill>
                <a:solidFill>
                  <a:srgbClr val="FFFFFF"/>
                </a:solidFill>
              </a:uFill>
            </a:endParaRPr>
          </a:p>
          <a:p>
            <a:pPr lvl="0" algn="l">
              <a:defRPr sz="1800">
                <a:uFillTx/>
              </a:defRPr>
            </a:pPr>
            <a:endParaRPr sz="3400">
              <a:solidFill>
                <a:srgbClr val="FFFFFF"/>
              </a:solidFill>
              <a:uFill>
                <a:solidFill>
                  <a:srgbClr val="FFFFFF"/>
                </a:solidFill>
              </a:uFill>
            </a:endParaRPr>
          </a:p>
          <a:p>
            <a:pPr lvl="2" marL="406400" indent="-406400" algn="l">
              <a:buSzPct val="65000"/>
              <a:buBlip>
                <a:blip r:embed="rId4"/>
              </a:buBlip>
              <a:defRPr sz="1800">
                <a:uFillTx/>
              </a:defRPr>
            </a:pPr>
            <a:r>
              <a:rPr sz="3400">
                <a:solidFill>
                  <a:srgbClr val="FFFFFF"/>
                </a:solidFill>
                <a:uFill>
                  <a:solidFill>
                    <a:srgbClr val="FFFFFF"/>
                  </a:solidFill>
                </a:uFill>
              </a:rPr>
              <a:t>No point in making an inference from census data (why?)</a:t>
            </a:r>
            <a:endParaRPr sz="3400">
              <a:solidFill>
                <a:srgbClr val="FFFFFF"/>
              </a:solidFill>
              <a:uFill>
                <a:solidFill>
                  <a:srgbClr val="FFFFFF"/>
                </a:solidFill>
              </a:uFill>
            </a:endParaRPr>
          </a:p>
          <a:p>
            <a:pPr lvl="0" algn="l">
              <a:defRPr sz="1800">
                <a:uFillTx/>
              </a:defRPr>
            </a:pPr>
            <a:endParaRPr sz="3400">
              <a:solidFill>
                <a:srgbClr val="FFFFFF"/>
              </a:solidFill>
              <a:uFill>
                <a:solidFill>
                  <a:srgbClr val="FFFFFF"/>
                </a:solidFill>
              </a:uFill>
            </a:endParaRPr>
          </a:p>
        </p:txBody>
      </p:sp>
      <p:sp>
        <p:nvSpPr>
          <p:cNvPr id="70" name="Shape 70"/>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
        <p:nvSpPr>
          <p:cNvPr id="71" name="Shape 71"/>
          <p:cNvSpPr/>
          <p:nvPr/>
        </p:nvSpPr>
        <p:spPr>
          <a:xfrm>
            <a:off x="6771896" y="3163171"/>
            <a:ext cx="5678158" cy="342725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“I will investigate the difference between the </a:t>
            </a:r>
            <a:r>
              <a:rPr b="1" sz="2800">
                <a:solidFill>
                  <a:srgbClr val="FFFFFF"/>
                </a:solidFill>
                <a:uFill>
                  <a:solidFill>
                    <a:srgbClr val="FFFFFF"/>
                  </a:solidFill>
                </a:uFill>
                <a:latin typeface="+mn-lt"/>
                <a:ea typeface="+mn-ea"/>
                <a:cs typeface="+mn-cs"/>
                <a:sym typeface="Helvetica"/>
              </a:rPr>
              <a:t>median</a:t>
            </a:r>
            <a:r>
              <a:rPr sz="2800">
                <a:solidFill>
                  <a:srgbClr val="FFFFFF"/>
                </a:solidFill>
                <a:uFill>
                  <a:solidFill>
                    <a:srgbClr val="FFFFFF"/>
                  </a:solidFill>
                </a:uFill>
              </a:rPr>
              <a:t> BMI for male athletes and </a:t>
            </a:r>
            <a:r>
              <a:rPr b="1" sz="2800">
                <a:solidFill>
                  <a:srgbClr val="FFFFFF"/>
                </a:solidFill>
                <a:uFill>
                  <a:solidFill>
                    <a:srgbClr val="FFFFFF"/>
                  </a:solidFill>
                </a:uFill>
                <a:latin typeface="+mn-lt"/>
                <a:ea typeface="+mn-ea"/>
                <a:cs typeface="+mn-cs"/>
                <a:sym typeface="Helvetica"/>
              </a:rPr>
              <a:t>median</a:t>
            </a:r>
            <a:r>
              <a:rPr sz="2800">
                <a:solidFill>
                  <a:srgbClr val="FFFFFF"/>
                </a:solidFill>
                <a:uFill>
                  <a:solidFill>
                    <a:srgbClr val="FFFFFF"/>
                  </a:solidFill>
                </a:uFill>
              </a:rPr>
              <a:t> BMI for female </a:t>
            </a:r>
            <a:r>
              <a:rPr b="1" sz="2800">
                <a:solidFill>
                  <a:srgbClr val="FFFFFF"/>
                </a:solidFill>
                <a:uFill>
                  <a:solidFill>
                    <a:srgbClr val="FFFFFF"/>
                  </a:solidFill>
                </a:uFill>
                <a:latin typeface="+mn-lt"/>
                <a:ea typeface="+mn-ea"/>
                <a:cs typeface="+mn-cs"/>
                <a:sym typeface="Helvetica"/>
              </a:rPr>
              <a:t>athletes from the Australian Institute of Sport.”</a:t>
            </a:r>
            <a:endParaRPr b="1" sz="2800">
              <a:solidFill>
                <a:srgbClr val="FFFFFF"/>
              </a:solidFill>
              <a:uFill>
                <a:solidFill>
                  <a:srgbClr val="FFFFFF"/>
                </a:solidFill>
              </a:uFill>
              <a:latin typeface="+mn-lt"/>
              <a:ea typeface="+mn-ea"/>
              <a:cs typeface="+mn-cs"/>
              <a:sym typeface="Helvetica"/>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19" grpId="1" fill="hold">
                                  <p:stCondLst>
                                    <p:cond delay="0"/>
                                  </p:stCondLst>
                                  <p:iterate type="lt" backwards="0">
                                    <p:tmAbs val="0"/>
                                  </p:iterate>
                                  <p:childTnLst>
                                    <p:set>
                                      <p:cBhvr>
                                        <p:cTn id="6" fill="hold"/>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fmla="#ppt_w*sin(2.5*pi*$)">
                                          <p:val>
                                            <p:fltVal val="0"/>
                                          </p:val>
                                        </p:tav>
                                        <p:tav tm="100000">
                                          <p:val>
                                            <p:fltVal val="1"/>
                                          </p:val>
                                        </p:tav>
                                      </p:tavLst>
                                    </p:anim>
                                    <p:anim calcmode="lin" valueType="num">
                                      <p:cBhvr>
                                        <p:cTn id="8" dur="10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10587566" y="58750"/>
            <a:ext cx="2227859" cy="510740"/>
          </a:xfrm>
          <a:prstGeom prst="rect">
            <a:avLst/>
          </a:prstGeom>
        </p:spPr>
        <p:txBody>
          <a:bodyPr/>
          <a:lstStyle>
            <a:lvl1pPr algn="l">
              <a:defRPr sz="2600">
                <a:latin typeface="Lucida Handwriting"/>
                <a:ea typeface="Lucida Handwriting"/>
                <a:cs typeface="Lucida Handwriting"/>
                <a:sym typeface="Lucida Handwriting"/>
              </a:defRPr>
            </a:lvl1pPr>
          </a:lstStyle>
          <a:p>
            <a:pPr lvl="0">
              <a:defRPr sz="1800">
                <a:solidFill>
                  <a:srgbClr val="000000"/>
                </a:solidFill>
                <a:uFillTx/>
              </a:defRPr>
            </a:pPr>
            <a:r>
              <a:rPr sz="2600">
                <a:solidFill>
                  <a:srgbClr val="FFFFFF"/>
                </a:solidFill>
                <a:uFill>
                  <a:solidFill>
                    <a:srgbClr val="FFFFFF"/>
                  </a:solidFill>
                </a:uFill>
              </a:rPr>
              <a:t>`</a:t>
            </a:r>
          </a:p>
        </p:txBody>
      </p:sp>
      <p:sp>
        <p:nvSpPr>
          <p:cNvPr id="76" name="Shape 76"/>
          <p:cNvSpPr/>
          <p:nvPr>
            <p:ph type="body" idx="1"/>
          </p:nvPr>
        </p:nvSpPr>
        <p:spPr>
          <a:xfrm>
            <a:off x="345230" y="144158"/>
            <a:ext cx="2472929" cy="863072"/>
          </a:xfrm>
          <a:prstGeom prst="rect">
            <a:avLst/>
          </a:prstGeom>
        </p:spPr>
        <p:txBody>
          <a:bodyPr/>
          <a:lstStyle>
            <a:lvl1pPr>
              <a:defRPr sz="4000"/>
            </a:lvl1pPr>
          </a:lstStyle>
          <a:p>
            <a:pPr lvl="0">
              <a:defRPr sz="1800">
                <a:solidFill>
                  <a:srgbClr val="000000"/>
                </a:solidFill>
                <a:uFillTx/>
              </a:defRPr>
            </a:pPr>
            <a:r>
              <a:rPr sz="4000">
                <a:solidFill>
                  <a:srgbClr val="FFFFFF"/>
                </a:solidFill>
                <a:uFill>
                  <a:solidFill>
                    <a:srgbClr val="FFFFFF"/>
                  </a:solidFill>
                </a:uFill>
              </a:rPr>
              <a:t>Estimates. </a:t>
            </a:r>
          </a:p>
        </p:txBody>
      </p:sp>
      <p:sp>
        <p:nvSpPr>
          <p:cNvPr id="77" name="Shape 77"/>
          <p:cNvSpPr/>
          <p:nvPr/>
        </p:nvSpPr>
        <p:spPr>
          <a:xfrm>
            <a:off x="286452" y="1432996"/>
            <a:ext cx="5678158" cy="71583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marL="406400" indent="-406400" algn="l">
              <a:buSzPct val="65000"/>
              <a:buBlip>
                <a:blip r:embed="rId3"/>
              </a:buBlip>
              <a:defRPr sz="1800">
                <a:uFillTx/>
              </a:defRPr>
            </a:pPr>
            <a:r>
              <a:rPr sz="3400">
                <a:solidFill>
                  <a:srgbClr val="FFFFFF"/>
                </a:solidFill>
                <a:uFill>
                  <a:solidFill>
                    <a:srgbClr val="FFFFFF"/>
                  </a:solidFill>
                </a:uFill>
              </a:rPr>
              <a:t>Statistics is about estimating a </a:t>
            </a:r>
            <a:r>
              <a:rPr b="1" sz="3400">
                <a:solidFill>
                  <a:srgbClr val="FFFFFF"/>
                </a:solidFill>
                <a:uFill>
                  <a:solidFill>
                    <a:srgbClr val="FFFFFF"/>
                  </a:solidFill>
                </a:uFill>
                <a:latin typeface="+mn-lt"/>
                <a:ea typeface="+mn-ea"/>
                <a:cs typeface="+mn-cs"/>
                <a:sym typeface="Helvetica"/>
              </a:rPr>
              <a:t>central value </a:t>
            </a:r>
            <a:r>
              <a:rPr sz="3400">
                <a:solidFill>
                  <a:srgbClr val="FFFFFF"/>
                </a:solidFill>
                <a:uFill>
                  <a:solidFill>
                    <a:srgbClr val="FFFFFF"/>
                  </a:solidFill>
                </a:uFill>
              </a:rPr>
              <a:t>(aka an ‘average’)…</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 paying at attention to </a:t>
            </a:r>
            <a:r>
              <a:rPr b="1" sz="3400">
                <a:solidFill>
                  <a:srgbClr val="FFFFFF"/>
                </a:solidFill>
                <a:uFill>
                  <a:solidFill>
                    <a:srgbClr val="FFFFFF"/>
                  </a:solidFill>
                </a:uFill>
                <a:latin typeface="+mn-lt"/>
                <a:ea typeface="+mn-ea"/>
                <a:cs typeface="+mn-cs"/>
                <a:sym typeface="Helvetica"/>
              </a:rPr>
              <a:t>variation</a:t>
            </a:r>
            <a:r>
              <a:rPr sz="3400">
                <a:solidFill>
                  <a:srgbClr val="FFFFFF"/>
                </a:solidFill>
                <a:uFill>
                  <a:solidFill>
                    <a:srgbClr val="FFFFFF"/>
                  </a:solidFill>
                </a:uFill>
              </a:rPr>
              <a:t>.</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Sample estimates are generated as a ‘best guess’ to the corresponding </a:t>
            </a:r>
            <a:r>
              <a:rPr b="1" sz="3400">
                <a:solidFill>
                  <a:srgbClr val="FFFFFF"/>
                </a:solidFill>
                <a:uFill>
                  <a:solidFill>
                    <a:srgbClr val="FFFFFF"/>
                  </a:solidFill>
                </a:uFill>
                <a:latin typeface="+mn-lt"/>
                <a:ea typeface="+mn-ea"/>
                <a:cs typeface="+mn-cs"/>
                <a:sym typeface="Helvetica"/>
              </a:rPr>
              <a:t>Target population</a:t>
            </a:r>
            <a:r>
              <a:rPr sz="3400">
                <a:solidFill>
                  <a:srgbClr val="FFFFFF"/>
                </a:solidFill>
                <a:uFill>
                  <a:solidFill>
                    <a:srgbClr val="FFFFFF"/>
                  </a:solidFill>
                </a:uFill>
              </a:rPr>
              <a:t> estimates.</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Mean.</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Median.</a:t>
            </a:r>
            <a:endParaRPr sz="3400">
              <a:solidFill>
                <a:srgbClr val="FFFFFF"/>
              </a:solidFill>
              <a:uFill>
                <a:solidFill>
                  <a:srgbClr val="FFFFFF"/>
                </a:solidFill>
              </a:uFill>
            </a:endParaRPr>
          </a:p>
          <a:p>
            <a:pPr lvl="2" marL="406400" indent="-406400" algn="l">
              <a:buSzPct val="65000"/>
              <a:buBlip>
                <a:blip r:embed="rId3"/>
              </a:buBlip>
              <a:defRPr sz="1800">
                <a:uFillTx/>
              </a:defRPr>
            </a:pPr>
            <a:r>
              <a:rPr sz="3400">
                <a:solidFill>
                  <a:srgbClr val="FFFFFF"/>
                </a:solidFill>
                <a:uFill>
                  <a:solidFill>
                    <a:srgbClr val="FFFFFF"/>
                  </a:solidFill>
                </a:uFill>
              </a:rPr>
              <a:t>Mode.</a:t>
            </a:r>
          </a:p>
        </p:txBody>
      </p:sp>
      <p:sp>
        <p:nvSpPr>
          <p:cNvPr id="78" name="Shape 78"/>
          <p:cNvSpPr/>
          <p:nvPr/>
        </p:nvSpPr>
        <p:spPr>
          <a:xfrm>
            <a:off x="6575930" y="3177871"/>
            <a:ext cx="5678157" cy="315725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uFillTx/>
              </a:defRPr>
            </a:pPr>
            <a:r>
              <a:rPr sz="2800">
                <a:solidFill>
                  <a:srgbClr val="FFFFFF"/>
                </a:solidFill>
                <a:uFill>
                  <a:solidFill>
                    <a:srgbClr val="FFFFFF"/>
                  </a:solidFill>
                </a:uFill>
              </a:rPr>
              <a:t>E.G.</a:t>
            </a:r>
            <a:endParaRPr sz="2800">
              <a:solidFill>
                <a:srgbClr val="FFFFFF"/>
              </a:solidFill>
              <a:uFill>
                <a:solidFill>
                  <a:srgbClr val="FFFFFF"/>
                </a:solidFill>
              </a:uFill>
            </a:endParaRPr>
          </a:p>
          <a:p>
            <a:pPr lvl="0">
              <a:defRPr sz="1800">
                <a:uFillTx/>
              </a:defRPr>
            </a:pPr>
            <a:r>
              <a:rPr sz="2800">
                <a:solidFill>
                  <a:srgbClr val="FFFFFF"/>
                </a:solidFill>
                <a:uFill>
                  <a:solidFill>
                    <a:srgbClr val="FFFFFF"/>
                  </a:solidFill>
                </a:uFill>
              </a:rPr>
              <a:t>“I will investigate the difference between the </a:t>
            </a:r>
            <a:r>
              <a:rPr b="1" sz="2800">
                <a:solidFill>
                  <a:srgbClr val="FFFFFF"/>
                </a:solidFill>
                <a:uFill>
                  <a:solidFill>
                    <a:srgbClr val="FFFFFF"/>
                  </a:solidFill>
                </a:uFill>
                <a:latin typeface="+mn-lt"/>
                <a:ea typeface="+mn-ea"/>
                <a:cs typeface="+mn-cs"/>
                <a:sym typeface="Helvetica"/>
              </a:rPr>
              <a:t>median</a:t>
            </a:r>
            <a:r>
              <a:rPr sz="2800">
                <a:solidFill>
                  <a:srgbClr val="FFFFFF"/>
                </a:solidFill>
                <a:uFill>
                  <a:solidFill>
                    <a:srgbClr val="FFFFFF"/>
                  </a:solidFill>
                </a:uFill>
              </a:rPr>
              <a:t> BMI for male athletes and </a:t>
            </a:r>
            <a:r>
              <a:rPr b="1" sz="2800">
                <a:solidFill>
                  <a:srgbClr val="FFFFFF"/>
                </a:solidFill>
                <a:uFill>
                  <a:solidFill>
                    <a:srgbClr val="FFFFFF"/>
                  </a:solidFill>
                </a:uFill>
                <a:latin typeface="+mn-lt"/>
                <a:ea typeface="+mn-ea"/>
                <a:cs typeface="+mn-cs"/>
                <a:sym typeface="Helvetica"/>
              </a:rPr>
              <a:t>median</a:t>
            </a:r>
            <a:r>
              <a:rPr sz="2800">
                <a:solidFill>
                  <a:srgbClr val="FFFFFF"/>
                </a:solidFill>
                <a:uFill>
                  <a:solidFill>
                    <a:srgbClr val="FFFFFF"/>
                  </a:solidFill>
                </a:uFill>
              </a:rPr>
              <a:t> BMI for female </a:t>
            </a:r>
            <a:r>
              <a:rPr b="1" sz="2800">
                <a:solidFill>
                  <a:srgbClr val="FFFFFF"/>
                </a:solidFill>
                <a:uFill>
                  <a:solidFill>
                    <a:srgbClr val="FFFFFF"/>
                  </a:solidFill>
                </a:uFill>
                <a:latin typeface="+mn-lt"/>
                <a:ea typeface="+mn-ea"/>
                <a:cs typeface="+mn-cs"/>
                <a:sym typeface="Helvetica"/>
              </a:rPr>
              <a:t>athletes from the</a:t>
            </a:r>
            <a:r>
              <a:rPr sz="2800">
                <a:solidFill>
                  <a:srgbClr val="FFFFFF"/>
                </a:solidFill>
                <a:uFill>
                  <a:solidFill>
                    <a:srgbClr val="FFFFFF"/>
                  </a:solidFill>
                </a:uFill>
              </a:rPr>
              <a:t> </a:t>
            </a:r>
            <a:r>
              <a:rPr b="1" sz="2800">
                <a:solidFill>
                  <a:srgbClr val="FFFFFF"/>
                </a:solidFill>
                <a:uFill>
                  <a:solidFill>
                    <a:srgbClr val="FFFFFF"/>
                  </a:solidFill>
                </a:uFill>
                <a:latin typeface="+mn-lt"/>
                <a:ea typeface="+mn-ea"/>
                <a:cs typeface="+mn-cs"/>
                <a:sym typeface="Helvetica"/>
              </a:rPr>
              <a:t>Australian Institute of Sport.”</a:t>
            </a:r>
            <a:endParaRPr b="1" sz="2800">
              <a:solidFill>
                <a:srgbClr val="FFFFFF"/>
              </a:solidFill>
              <a:uFill>
                <a:solidFill>
                  <a:srgbClr val="FFFFFF"/>
                </a:solidFill>
              </a:uFill>
              <a:latin typeface="+mn-lt"/>
              <a:ea typeface="+mn-ea"/>
              <a:cs typeface="+mn-cs"/>
              <a:sym typeface="Helvetica"/>
            </a:endParaRPr>
          </a:p>
        </p:txBody>
      </p:sp>
      <p:sp>
        <p:nvSpPr>
          <p:cNvPr id="79" name="Shape 79"/>
          <p:cNvSpPr/>
          <p:nvPr/>
        </p:nvSpPr>
        <p:spPr>
          <a:xfrm>
            <a:off x="10065047" y="8943512"/>
            <a:ext cx="2472929" cy="5107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2" indent="457200" algn="l">
              <a:defRPr sz="1800">
                <a:uFillTx/>
              </a:defRPr>
            </a:pPr>
            <a:r>
              <a:rPr sz="2800">
                <a:solidFill>
                  <a:srgbClr val="FFFFFF"/>
                </a:solidFill>
                <a:uFill>
                  <a:solidFill>
                    <a:srgbClr val="FFFFFF"/>
                  </a:solidFill>
                </a:uFill>
              </a:rPr>
              <a:t>Questions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5" presetID="3"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blinds(vertical)" transition="in">
                                      <p:cBhvr>
                                        <p:cTn id="7"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
              <a:solidFill>
                <a:srgbClr val="000000"/>
              </a:solidFill>
            </a:uFill>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
              <a:solidFill>
                <a:srgbClr val="000000"/>
              </a:solidFill>
            </a:uFill>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
              <a:solidFill>
                <a:srgbClr val="000000"/>
              </a:solidFill>
            </a:uFill>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
              <a:solidFill>
                <a:srgbClr val="000000"/>
              </a:solidFill>
            </a:uFill>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