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32"/>
  </p:notesMasterIdLst>
  <p:sldIdLst>
    <p:sldId id="258" r:id="rId4"/>
    <p:sldId id="274" r:id="rId5"/>
    <p:sldId id="273" r:id="rId6"/>
    <p:sldId id="275" r:id="rId7"/>
    <p:sldId id="272" r:id="rId8"/>
    <p:sldId id="279" r:id="rId9"/>
    <p:sldId id="280" r:id="rId10"/>
    <p:sldId id="276" r:id="rId11"/>
    <p:sldId id="285" r:id="rId12"/>
    <p:sldId id="278" r:id="rId13"/>
    <p:sldId id="281" r:id="rId14"/>
    <p:sldId id="260" r:id="rId15"/>
    <p:sldId id="256" r:id="rId16"/>
    <p:sldId id="261" r:id="rId17"/>
    <p:sldId id="262" r:id="rId18"/>
    <p:sldId id="263" r:id="rId19"/>
    <p:sldId id="264" r:id="rId20"/>
    <p:sldId id="266" r:id="rId21"/>
    <p:sldId id="265" r:id="rId22"/>
    <p:sldId id="267" r:id="rId23"/>
    <p:sldId id="269" r:id="rId24"/>
    <p:sldId id="270" r:id="rId25"/>
    <p:sldId id="271" r:id="rId26"/>
    <p:sldId id="277" r:id="rId27"/>
    <p:sldId id="283" r:id="rId28"/>
    <p:sldId id="284" r:id="rId29"/>
    <p:sldId id="259" r:id="rId30"/>
    <p:sldId id="26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B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956" autoAdjust="0"/>
  </p:normalViewPr>
  <p:slideViewPr>
    <p:cSldViewPr>
      <p:cViewPr varScale="1">
        <p:scale>
          <a:sx n="64" d="100"/>
          <a:sy n="64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/>
              <a:t>Distribution of blood glucose levels </a:t>
            </a:r>
          </a:p>
        </c:rich>
      </c:tx>
      <c:overlay val="1"/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>
              <a:noFill/>
            </a:ln>
          </c:spPr>
          <c:marker>
            <c:symbol val="none"/>
          </c:marker>
          <c:xVal>
            <c:numRef>
              <c:f>Sheet1!$A$1:$A$95</c:f>
              <c:numCache>
                <c:formatCode>General</c:formatCode>
                <c:ptCount val="95"/>
                <c:pt idx="0">
                  <c:v>1</c:v>
                </c:pt>
                <c:pt idx="1">
                  <c:v>1.25</c:v>
                </c:pt>
                <c:pt idx="2">
                  <c:v>1.5</c:v>
                </c:pt>
                <c:pt idx="3">
                  <c:v>1.75</c:v>
                </c:pt>
                <c:pt idx="4">
                  <c:v>2</c:v>
                </c:pt>
                <c:pt idx="5">
                  <c:v>2.25</c:v>
                </c:pt>
                <c:pt idx="6">
                  <c:v>2.5</c:v>
                </c:pt>
                <c:pt idx="7">
                  <c:v>2.75</c:v>
                </c:pt>
                <c:pt idx="8">
                  <c:v>3</c:v>
                </c:pt>
                <c:pt idx="9">
                  <c:v>3.25</c:v>
                </c:pt>
                <c:pt idx="10">
                  <c:v>3.5</c:v>
                </c:pt>
                <c:pt idx="11">
                  <c:v>3.75</c:v>
                </c:pt>
                <c:pt idx="12">
                  <c:v>4</c:v>
                </c:pt>
                <c:pt idx="13">
                  <c:v>4.25</c:v>
                </c:pt>
                <c:pt idx="14">
                  <c:v>4.5</c:v>
                </c:pt>
                <c:pt idx="15">
                  <c:v>4.75</c:v>
                </c:pt>
                <c:pt idx="16">
                  <c:v>5</c:v>
                </c:pt>
                <c:pt idx="17">
                  <c:v>5.25</c:v>
                </c:pt>
                <c:pt idx="18">
                  <c:v>5.5</c:v>
                </c:pt>
                <c:pt idx="19">
                  <c:v>5.75</c:v>
                </c:pt>
                <c:pt idx="20">
                  <c:v>6</c:v>
                </c:pt>
                <c:pt idx="21">
                  <c:v>6.25</c:v>
                </c:pt>
                <c:pt idx="22">
                  <c:v>6.5</c:v>
                </c:pt>
                <c:pt idx="23">
                  <c:v>6.75</c:v>
                </c:pt>
                <c:pt idx="24">
                  <c:v>7</c:v>
                </c:pt>
                <c:pt idx="25">
                  <c:v>7.25</c:v>
                </c:pt>
                <c:pt idx="26">
                  <c:v>7.5</c:v>
                </c:pt>
                <c:pt idx="27">
                  <c:v>7.75</c:v>
                </c:pt>
                <c:pt idx="28">
                  <c:v>8</c:v>
                </c:pt>
                <c:pt idx="29">
                  <c:v>8.25</c:v>
                </c:pt>
                <c:pt idx="30">
                  <c:v>8.5</c:v>
                </c:pt>
                <c:pt idx="31">
                  <c:v>8.75</c:v>
                </c:pt>
                <c:pt idx="32">
                  <c:v>9</c:v>
                </c:pt>
                <c:pt idx="33">
                  <c:v>9.25</c:v>
                </c:pt>
                <c:pt idx="34">
                  <c:v>9.5</c:v>
                </c:pt>
                <c:pt idx="35">
                  <c:v>9.75</c:v>
                </c:pt>
                <c:pt idx="36">
                  <c:v>10</c:v>
                </c:pt>
                <c:pt idx="37">
                  <c:v>10.25</c:v>
                </c:pt>
                <c:pt idx="38">
                  <c:v>10.5</c:v>
                </c:pt>
                <c:pt idx="39">
                  <c:v>10.75</c:v>
                </c:pt>
                <c:pt idx="40">
                  <c:v>11</c:v>
                </c:pt>
                <c:pt idx="41">
                  <c:v>11.25</c:v>
                </c:pt>
                <c:pt idx="42">
                  <c:v>11.5</c:v>
                </c:pt>
                <c:pt idx="43">
                  <c:v>11.75</c:v>
                </c:pt>
                <c:pt idx="44">
                  <c:v>12</c:v>
                </c:pt>
                <c:pt idx="45">
                  <c:v>12.25</c:v>
                </c:pt>
                <c:pt idx="46">
                  <c:v>12.5</c:v>
                </c:pt>
                <c:pt idx="47">
                  <c:v>12.75</c:v>
                </c:pt>
                <c:pt idx="48">
                  <c:v>13</c:v>
                </c:pt>
                <c:pt idx="49">
                  <c:v>13.25</c:v>
                </c:pt>
                <c:pt idx="50">
                  <c:v>13.5</c:v>
                </c:pt>
                <c:pt idx="51">
                  <c:v>13.75</c:v>
                </c:pt>
                <c:pt idx="52">
                  <c:v>14</c:v>
                </c:pt>
                <c:pt idx="53">
                  <c:v>14.25</c:v>
                </c:pt>
                <c:pt idx="54">
                  <c:v>14.5</c:v>
                </c:pt>
                <c:pt idx="55">
                  <c:v>14.75</c:v>
                </c:pt>
                <c:pt idx="56">
                  <c:v>15</c:v>
                </c:pt>
                <c:pt idx="57">
                  <c:v>15.25</c:v>
                </c:pt>
                <c:pt idx="58">
                  <c:v>15.5</c:v>
                </c:pt>
                <c:pt idx="59">
                  <c:v>15.75</c:v>
                </c:pt>
                <c:pt idx="60">
                  <c:v>16</c:v>
                </c:pt>
                <c:pt idx="61">
                  <c:v>16.25</c:v>
                </c:pt>
                <c:pt idx="62">
                  <c:v>16.5</c:v>
                </c:pt>
                <c:pt idx="63">
                  <c:v>16.75</c:v>
                </c:pt>
                <c:pt idx="64">
                  <c:v>17</c:v>
                </c:pt>
                <c:pt idx="65">
                  <c:v>17.25</c:v>
                </c:pt>
                <c:pt idx="66">
                  <c:v>17.5</c:v>
                </c:pt>
                <c:pt idx="67">
                  <c:v>17.75</c:v>
                </c:pt>
                <c:pt idx="68">
                  <c:v>18</c:v>
                </c:pt>
                <c:pt idx="69">
                  <c:v>18.25</c:v>
                </c:pt>
                <c:pt idx="70">
                  <c:v>18.5</c:v>
                </c:pt>
                <c:pt idx="71">
                  <c:v>18.75</c:v>
                </c:pt>
                <c:pt idx="72">
                  <c:v>19</c:v>
                </c:pt>
                <c:pt idx="73">
                  <c:v>19.25</c:v>
                </c:pt>
                <c:pt idx="74">
                  <c:v>19.5</c:v>
                </c:pt>
                <c:pt idx="75">
                  <c:v>19.75</c:v>
                </c:pt>
                <c:pt idx="76">
                  <c:v>20</c:v>
                </c:pt>
                <c:pt idx="77">
                  <c:v>20.25</c:v>
                </c:pt>
                <c:pt idx="78">
                  <c:v>20.5</c:v>
                </c:pt>
                <c:pt idx="79">
                  <c:v>20.75</c:v>
                </c:pt>
                <c:pt idx="80">
                  <c:v>21</c:v>
                </c:pt>
                <c:pt idx="81">
                  <c:v>21.25</c:v>
                </c:pt>
                <c:pt idx="82">
                  <c:v>21.5</c:v>
                </c:pt>
                <c:pt idx="83">
                  <c:v>21.75</c:v>
                </c:pt>
                <c:pt idx="84">
                  <c:v>22</c:v>
                </c:pt>
                <c:pt idx="85">
                  <c:v>22.25</c:v>
                </c:pt>
                <c:pt idx="86">
                  <c:v>22.5</c:v>
                </c:pt>
                <c:pt idx="87">
                  <c:v>22.75</c:v>
                </c:pt>
                <c:pt idx="88">
                  <c:v>23</c:v>
                </c:pt>
                <c:pt idx="89">
                  <c:v>23.25</c:v>
                </c:pt>
                <c:pt idx="90">
                  <c:v>23.5</c:v>
                </c:pt>
                <c:pt idx="91">
                  <c:v>23.75</c:v>
                </c:pt>
                <c:pt idx="92">
                  <c:v>24</c:v>
                </c:pt>
                <c:pt idx="93">
                  <c:v>24.25</c:v>
                </c:pt>
                <c:pt idx="94">
                  <c:v>24.5</c:v>
                </c:pt>
              </c:numCache>
            </c:numRef>
          </c:xVal>
          <c:yVal>
            <c:numRef>
              <c:f>Sheet1!$B$1:$B$95</c:f>
              <c:numCache>
                <c:formatCode>General</c:formatCode>
                <c:ptCount val="95"/>
                <c:pt idx="0">
                  <c:v>7.0234749956605966E-13</c:v>
                </c:pt>
                <c:pt idx="1">
                  <c:v>1.5749517945456198E-11</c:v>
                </c:pt>
                <c:pt idx="2">
                  <c:v>2.9328820923354656E-10</c:v>
                </c:pt>
                <c:pt idx="3">
                  <c:v>4.5355927794873553E-9</c:v>
                </c:pt>
                <c:pt idx="4">
                  <c:v>5.8248617202023738E-8</c:v>
                </c:pt>
                <c:pt idx="5">
                  <c:v>6.2122553341906368E-7</c:v>
                </c:pt>
                <c:pt idx="6">
                  <c:v>5.5020570431787489E-6</c:v>
                </c:pt>
                <c:pt idx="7">
                  <c:v>4.0468116622220249E-5</c:v>
                </c:pt>
                <c:pt idx="8">
                  <c:v>2.4717981923753072E-4</c:v>
                </c:pt>
                <c:pt idx="9">
                  <c:v>1.2537909794184349E-3</c:v>
                </c:pt>
                <c:pt idx="10">
                  <c:v>5.2814039356067783E-3</c:v>
                </c:pt>
                <c:pt idx="11">
                  <c:v>1.8475055076620252E-2</c:v>
                </c:pt>
                <c:pt idx="12">
                  <c:v>5.3670323371375631E-2</c:v>
                </c:pt>
                <c:pt idx="13">
                  <c:v>0.12947764611925672</c:v>
                </c:pt>
                <c:pt idx="14">
                  <c:v>0.2593985188926089</c:v>
                </c:pt>
                <c:pt idx="15">
                  <c:v>0.43157104757491122</c:v>
                </c:pt>
                <c:pt idx="16">
                  <c:v>0.59627860243193731</c:v>
                </c:pt>
                <c:pt idx="17">
                  <c:v>0.6841609167292394</c:v>
                </c:pt>
                <c:pt idx="18">
                  <c:v>0.65189764261274419</c:v>
                </c:pt>
                <c:pt idx="19">
                  <c:v>0.51583721754306455</c:v>
                </c:pt>
                <c:pt idx="20">
                  <c:v>0.33896749119212322</c:v>
                </c:pt>
                <c:pt idx="21">
                  <c:v>0.18497606568401453</c:v>
                </c:pt>
                <c:pt idx="22">
                  <c:v>8.3827234786050628E-2</c:v>
                </c:pt>
                <c:pt idx="23">
                  <c:v>3.1547638505495502E-2</c:v>
                </c:pt>
                <c:pt idx="24">
                  <c:v>9.8596315165323418E-3</c:v>
                </c:pt>
                <c:pt idx="25">
                  <c:v>2.5589784362068987E-3</c:v>
                </c:pt>
                <c:pt idx="26">
                  <c:v>5.5154973628172561E-4</c:v>
                </c:pt>
                <c:pt idx="27">
                  <c:v>9.8722205586400044E-5</c:v>
                </c:pt>
                <c:pt idx="28">
                  <c:v>1.4674291129182894E-5</c:v>
                </c:pt>
                <c:pt idx="29">
                  <c:v>1.8113881639008961E-6</c:v>
                </c:pt>
                <c:pt idx="30">
                  <c:v>1.856855179748831E-7</c:v>
                </c:pt>
                <c:pt idx="31">
                  <c:v>1.5807262105188507E-8</c:v>
                </c:pt>
                <c:pt idx="32">
                  <c:v>1.1174996319838466E-9</c:v>
                </c:pt>
                <c:pt idx="33">
                  <c:v>6.5607008601245132E-11</c:v>
                </c:pt>
                <c:pt idx="34">
                  <c:v>3.1986387697788694E-12</c:v>
                </c:pt>
                <c:pt idx="35">
                  <c:v>1.2950671002967424E-13</c:v>
                </c:pt>
                <c:pt idx="36">
                  <c:v>4.3544314479799992E-15</c:v>
                </c:pt>
                <c:pt idx="37">
                  <c:v>1.2158577240175501E-16</c:v>
                </c:pt>
                <c:pt idx="38">
                  <c:v>2.8193316809354731E-18</c:v>
                </c:pt>
                <c:pt idx="39">
                  <c:v>5.4290232084800795E-20</c:v>
                </c:pt>
                <c:pt idx="40">
                  <c:v>8.6817912278007237E-22</c:v>
                </c:pt>
                <c:pt idx="41">
                  <c:v>1.1529463298296615E-23</c:v>
                </c:pt>
                <c:pt idx="42">
                  <c:v>1.2715134469410575E-25</c:v>
                </c:pt>
                <c:pt idx="43">
                  <c:v>1.1645145975202816E-27</c:v>
                </c:pt>
                <c:pt idx="44">
                  <c:v>8.8568854865673212E-30</c:v>
                </c:pt>
                <c:pt idx="45">
                  <c:v>5.5940872469079079E-32</c:v>
                </c:pt>
                <c:pt idx="46">
                  <c:v>2.9341989310640189E-34</c:v>
                </c:pt>
                <c:pt idx="47">
                  <c:v>1.2780916184850972E-36</c:v>
                </c:pt>
                <c:pt idx="48">
                  <c:v>4.6232409936672358E-39</c:v>
                </c:pt>
                <c:pt idx="49">
                  <c:v>1.3888111385970862E-41</c:v>
                </c:pt>
                <c:pt idx="50">
                  <c:v>3.4645909202157152E-44</c:v>
                </c:pt>
                <c:pt idx="51">
                  <c:v>7.1774941626971477E-47</c:v>
                </c:pt>
                <c:pt idx="52">
                  <c:v>1.2348262303623076E-49</c:v>
                </c:pt>
                <c:pt idx="53">
                  <c:v>1.7642127554414034E-52</c:v>
                </c:pt>
                <c:pt idx="54">
                  <c:v>2.0931877403351606E-55</c:v>
                </c:pt>
                <c:pt idx="55">
                  <c:v>2.0624219413583838E-58</c:v>
                </c:pt>
                <c:pt idx="56">
                  <c:v>1.6875590232063615E-61</c:v>
                </c:pt>
                <c:pt idx="57">
                  <c:v>1.1467071903476754E-64</c:v>
                </c:pt>
                <c:pt idx="58">
                  <c:v>6.4708035223827577E-68</c:v>
                </c:pt>
                <c:pt idx="59">
                  <c:v>3.0323267975775931E-71</c:v>
                </c:pt>
                <c:pt idx="60">
                  <c:v>1.1800649407270334E-74</c:v>
                </c:pt>
                <c:pt idx="61">
                  <c:v>3.8137122774678125E-78</c:v>
                </c:pt>
                <c:pt idx="62">
                  <c:v>1.0235334850651295E-81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268672"/>
        <c:axId val="36283136"/>
      </c:scatterChart>
      <c:valAx>
        <c:axId val="36268672"/>
        <c:scaling>
          <c:orientation val="minMax"/>
          <c:max val="21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x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crossAx val="36283136"/>
        <c:crosses val="autoZero"/>
        <c:crossBetween val="midCat"/>
      </c:valAx>
      <c:valAx>
        <c:axId val="362831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f(x)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crossAx val="3626867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Distribution of blood glucose levels </a:t>
            </a:r>
          </a:p>
        </c:rich>
      </c:tx>
      <c:layout>
        <c:manualLayout>
          <c:xMode val="edge"/>
          <c:yMode val="edge"/>
          <c:x val="0.18824637933311394"/>
          <c:y val="3.8938674923565494E-2"/>
        </c:manualLayout>
      </c:layout>
      <c:overlay val="1"/>
    </c:title>
    <c:autoTitleDeleted val="0"/>
    <c:plotArea>
      <c:layout/>
      <c:scatterChart>
        <c:scatterStyle val="smoothMarker"/>
        <c:varyColors val="0"/>
        <c:ser>
          <c:idx val="0"/>
          <c:order val="0"/>
          <c:marker>
            <c:symbol val="none"/>
          </c:marker>
          <c:xVal>
            <c:numRef>
              <c:f>Sheet1!$A$1:$A$95</c:f>
              <c:numCache>
                <c:formatCode>General</c:formatCode>
                <c:ptCount val="95"/>
                <c:pt idx="0">
                  <c:v>1</c:v>
                </c:pt>
                <c:pt idx="1">
                  <c:v>1.25</c:v>
                </c:pt>
                <c:pt idx="2">
                  <c:v>1.5</c:v>
                </c:pt>
                <c:pt idx="3">
                  <c:v>1.75</c:v>
                </c:pt>
                <c:pt idx="4">
                  <c:v>2</c:v>
                </c:pt>
                <c:pt idx="5">
                  <c:v>2.25</c:v>
                </c:pt>
                <c:pt idx="6">
                  <c:v>2.5</c:v>
                </c:pt>
                <c:pt idx="7">
                  <c:v>2.75</c:v>
                </c:pt>
                <c:pt idx="8">
                  <c:v>3</c:v>
                </c:pt>
                <c:pt idx="9">
                  <c:v>3.25</c:v>
                </c:pt>
                <c:pt idx="10">
                  <c:v>3.5</c:v>
                </c:pt>
                <c:pt idx="11">
                  <c:v>3.75</c:v>
                </c:pt>
                <c:pt idx="12">
                  <c:v>4</c:v>
                </c:pt>
                <c:pt idx="13">
                  <c:v>4.25</c:v>
                </c:pt>
                <c:pt idx="14">
                  <c:v>4.5</c:v>
                </c:pt>
                <c:pt idx="15">
                  <c:v>4.75</c:v>
                </c:pt>
                <c:pt idx="16">
                  <c:v>5</c:v>
                </c:pt>
                <c:pt idx="17">
                  <c:v>5.25</c:v>
                </c:pt>
                <c:pt idx="18">
                  <c:v>5.5</c:v>
                </c:pt>
                <c:pt idx="19">
                  <c:v>5.75</c:v>
                </c:pt>
                <c:pt idx="20">
                  <c:v>6</c:v>
                </c:pt>
                <c:pt idx="21">
                  <c:v>6.25</c:v>
                </c:pt>
                <c:pt idx="22">
                  <c:v>6.5</c:v>
                </c:pt>
                <c:pt idx="23">
                  <c:v>6.75</c:v>
                </c:pt>
                <c:pt idx="24">
                  <c:v>7</c:v>
                </c:pt>
                <c:pt idx="25">
                  <c:v>7.25</c:v>
                </c:pt>
                <c:pt idx="26">
                  <c:v>7.5</c:v>
                </c:pt>
                <c:pt idx="27">
                  <c:v>7.75</c:v>
                </c:pt>
                <c:pt idx="28">
                  <c:v>8</c:v>
                </c:pt>
                <c:pt idx="29">
                  <c:v>8.25</c:v>
                </c:pt>
                <c:pt idx="30">
                  <c:v>8.5</c:v>
                </c:pt>
                <c:pt idx="31">
                  <c:v>8.75</c:v>
                </c:pt>
                <c:pt idx="32">
                  <c:v>9</c:v>
                </c:pt>
                <c:pt idx="33">
                  <c:v>9.25</c:v>
                </c:pt>
                <c:pt idx="34">
                  <c:v>9.5</c:v>
                </c:pt>
                <c:pt idx="35">
                  <c:v>9.75</c:v>
                </c:pt>
                <c:pt idx="36">
                  <c:v>10</c:v>
                </c:pt>
                <c:pt idx="37">
                  <c:v>10.25</c:v>
                </c:pt>
                <c:pt idx="38">
                  <c:v>10.5</c:v>
                </c:pt>
                <c:pt idx="39">
                  <c:v>10.75</c:v>
                </c:pt>
                <c:pt idx="40">
                  <c:v>11</c:v>
                </c:pt>
                <c:pt idx="41">
                  <c:v>11.25</c:v>
                </c:pt>
                <c:pt idx="42">
                  <c:v>11.5</c:v>
                </c:pt>
                <c:pt idx="43">
                  <c:v>11.75</c:v>
                </c:pt>
                <c:pt idx="44">
                  <c:v>12</c:v>
                </c:pt>
                <c:pt idx="45">
                  <c:v>12.25</c:v>
                </c:pt>
                <c:pt idx="46">
                  <c:v>12.5</c:v>
                </c:pt>
                <c:pt idx="47">
                  <c:v>12.75</c:v>
                </c:pt>
                <c:pt idx="48">
                  <c:v>13</c:v>
                </c:pt>
                <c:pt idx="49">
                  <c:v>13.25</c:v>
                </c:pt>
                <c:pt idx="50">
                  <c:v>13.5</c:v>
                </c:pt>
                <c:pt idx="51">
                  <c:v>13.75</c:v>
                </c:pt>
                <c:pt idx="52">
                  <c:v>14</c:v>
                </c:pt>
                <c:pt idx="53">
                  <c:v>14.25</c:v>
                </c:pt>
                <c:pt idx="54">
                  <c:v>14.5</c:v>
                </c:pt>
                <c:pt idx="55">
                  <c:v>14.75</c:v>
                </c:pt>
                <c:pt idx="56">
                  <c:v>15</c:v>
                </c:pt>
                <c:pt idx="57">
                  <c:v>15.25</c:v>
                </c:pt>
                <c:pt idx="58">
                  <c:v>15.5</c:v>
                </c:pt>
                <c:pt idx="59">
                  <c:v>15.75</c:v>
                </c:pt>
                <c:pt idx="60">
                  <c:v>16</c:v>
                </c:pt>
                <c:pt idx="61">
                  <c:v>16.25</c:v>
                </c:pt>
                <c:pt idx="62">
                  <c:v>16.5</c:v>
                </c:pt>
                <c:pt idx="63">
                  <c:v>16.75</c:v>
                </c:pt>
                <c:pt idx="64">
                  <c:v>17</c:v>
                </c:pt>
                <c:pt idx="65">
                  <c:v>17.25</c:v>
                </c:pt>
                <c:pt idx="66">
                  <c:v>17.5</c:v>
                </c:pt>
                <c:pt idx="67">
                  <c:v>17.75</c:v>
                </c:pt>
                <c:pt idx="68">
                  <c:v>18</c:v>
                </c:pt>
                <c:pt idx="69">
                  <c:v>18.25</c:v>
                </c:pt>
                <c:pt idx="70">
                  <c:v>18.5</c:v>
                </c:pt>
                <c:pt idx="71">
                  <c:v>18.75</c:v>
                </c:pt>
                <c:pt idx="72">
                  <c:v>19</c:v>
                </c:pt>
                <c:pt idx="73">
                  <c:v>19.25</c:v>
                </c:pt>
                <c:pt idx="74">
                  <c:v>19.5</c:v>
                </c:pt>
                <c:pt idx="75">
                  <c:v>19.75</c:v>
                </c:pt>
                <c:pt idx="76">
                  <c:v>20</c:v>
                </c:pt>
                <c:pt idx="77">
                  <c:v>20.25</c:v>
                </c:pt>
                <c:pt idx="78">
                  <c:v>20.5</c:v>
                </c:pt>
                <c:pt idx="79">
                  <c:v>20.75</c:v>
                </c:pt>
                <c:pt idx="80">
                  <c:v>21</c:v>
                </c:pt>
                <c:pt idx="81">
                  <c:v>21.25</c:v>
                </c:pt>
                <c:pt idx="82">
                  <c:v>21.5</c:v>
                </c:pt>
                <c:pt idx="83">
                  <c:v>21.75</c:v>
                </c:pt>
                <c:pt idx="84">
                  <c:v>22</c:v>
                </c:pt>
                <c:pt idx="85">
                  <c:v>22.25</c:v>
                </c:pt>
                <c:pt idx="86">
                  <c:v>22.5</c:v>
                </c:pt>
                <c:pt idx="87">
                  <c:v>22.75</c:v>
                </c:pt>
                <c:pt idx="88">
                  <c:v>23</c:v>
                </c:pt>
                <c:pt idx="89">
                  <c:v>23.25</c:v>
                </c:pt>
                <c:pt idx="90">
                  <c:v>23.5</c:v>
                </c:pt>
                <c:pt idx="91">
                  <c:v>23.75</c:v>
                </c:pt>
                <c:pt idx="92">
                  <c:v>24</c:v>
                </c:pt>
                <c:pt idx="93">
                  <c:v>24.25</c:v>
                </c:pt>
                <c:pt idx="94">
                  <c:v>24.5</c:v>
                </c:pt>
              </c:numCache>
            </c:numRef>
          </c:xVal>
          <c:yVal>
            <c:numRef>
              <c:f>Sheet1!$B$1:$B$95</c:f>
              <c:numCache>
                <c:formatCode>General</c:formatCode>
                <c:ptCount val="95"/>
                <c:pt idx="0">
                  <c:v>7.0234749956605966E-13</c:v>
                </c:pt>
                <c:pt idx="1">
                  <c:v>1.5749517945456198E-11</c:v>
                </c:pt>
                <c:pt idx="2">
                  <c:v>2.9328820923354656E-10</c:v>
                </c:pt>
                <c:pt idx="3">
                  <c:v>4.5355927794873553E-9</c:v>
                </c:pt>
                <c:pt idx="4">
                  <c:v>5.8248617202023738E-8</c:v>
                </c:pt>
                <c:pt idx="5">
                  <c:v>6.2122553341906368E-7</c:v>
                </c:pt>
                <c:pt idx="6">
                  <c:v>5.5020570431787489E-6</c:v>
                </c:pt>
                <c:pt idx="7">
                  <c:v>4.0468116622220249E-5</c:v>
                </c:pt>
                <c:pt idx="8">
                  <c:v>2.4717981923753072E-4</c:v>
                </c:pt>
                <c:pt idx="9">
                  <c:v>1.2537909794184349E-3</c:v>
                </c:pt>
                <c:pt idx="10">
                  <c:v>5.2814039356067783E-3</c:v>
                </c:pt>
                <c:pt idx="11">
                  <c:v>1.8475055076620252E-2</c:v>
                </c:pt>
                <c:pt idx="12">
                  <c:v>5.3670323371375631E-2</c:v>
                </c:pt>
                <c:pt idx="13">
                  <c:v>0.12947764611925672</c:v>
                </c:pt>
                <c:pt idx="14">
                  <c:v>0.2593985188926089</c:v>
                </c:pt>
                <c:pt idx="15">
                  <c:v>0.43157104757491122</c:v>
                </c:pt>
                <c:pt idx="16">
                  <c:v>0.59627860243193731</c:v>
                </c:pt>
                <c:pt idx="17">
                  <c:v>0.6841609167292394</c:v>
                </c:pt>
                <c:pt idx="18">
                  <c:v>0.65189764261274419</c:v>
                </c:pt>
                <c:pt idx="19">
                  <c:v>0.51583721754306455</c:v>
                </c:pt>
                <c:pt idx="20">
                  <c:v>0.33896749119212322</c:v>
                </c:pt>
                <c:pt idx="21">
                  <c:v>0.18497606568401453</c:v>
                </c:pt>
                <c:pt idx="22">
                  <c:v>8.3827234786050628E-2</c:v>
                </c:pt>
                <c:pt idx="23">
                  <c:v>3.1547638505495502E-2</c:v>
                </c:pt>
                <c:pt idx="24">
                  <c:v>9.8596315165323418E-3</c:v>
                </c:pt>
                <c:pt idx="25">
                  <c:v>2.5589784362068987E-3</c:v>
                </c:pt>
                <c:pt idx="26">
                  <c:v>5.5154973628172561E-4</c:v>
                </c:pt>
                <c:pt idx="27">
                  <c:v>9.8722205586400044E-5</c:v>
                </c:pt>
                <c:pt idx="28">
                  <c:v>1.4674291129182894E-5</c:v>
                </c:pt>
                <c:pt idx="29">
                  <c:v>1.8113881639008961E-6</c:v>
                </c:pt>
                <c:pt idx="30">
                  <c:v>1.856855179748831E-7</c:v>
                </c:pt>
                <c:pt idx="31">
                  <c:v>1.5807262105188507E-8</c:v>
                </c:pt>
                <c:pt idx="32">
                  <c:v>1.1174996319838466E-9</c:v>
                </c:pt>
                <c:pt idx="33">
                  <c:v>6.5607008601245132E-11</c:v>
                </c:pt>
                <c:pt idx="34">
                  <c:v>3.1986387697788694E-12</c:v>
                </c:pt>
                <c:pt idx="35">
                  <c:v>1.2950671002967424E-13</c:v>
                </c:pt>
                <c:pt idx="36">
                  <c:v>4.3544314479799992E-15</c:v>
                </c:pt>
                <c:pt idx="37">
                  <c:v>1.2158577240175501E-16</c:v>
                </c:pt>
                <c:pt idx="38">
                  <c:v>2.8193316809354731E-18</c:v>
                </c:pt>
                <c:pt idx="39">
                  <c:v>5.4290232084800795E-20</c:v>
                </c:pt>
                <c:pt idx="40">
                  <c:v>8.6817912278007237E-22</c:v>
                </c:pt>
                <c:pt idx="41">
                  <c:v>1.1529463298296615E-23</c:v>
                </c:pt>
                <c:pt idx="42">
                  <c:v>1.2715134469410575E-25</c:v>
                </c:pt>
                <c:pt idx="43">
                  <c:v>1.1645145975202816E-27</c:v>
                </c:pt>
                <c:pt idx="44">
                  <c:v>8.8568854865673212E-30</c:v>
                </c:pt>
                <c:pt idx="45">
                  <c:v>5.5940872469079079E-32</c:v>
                </c:pt>
                <c:pt idx="46">
                  <c:v>2.9341989310640189E-34</c:v>
                </c:pt>
                <c:pt idx="47">
                  <c:v>1.2780916184850972E-36</c:v>
                </c:pt>
                <c:pt idx="48">
                  <c:v>4.6232409936672358E-39</c:v>
                </c:pt>
                <c:pt idx="49">
                  <c:v>1.3888111385970862E-41</c:v>
                </c:pt>
                <c:pt idx="50">
                  <c:v>3.4645909202157152E-44</c:v>
                </c:pt>
                <c:pt idx="51">
                  <c:v>7.1774941626971477E-47</c:v>
                </c:pt>
                <c:pt idx="52">
                  <c:v>1.2348262303623076E-49</c:v>
                </c:pt>
                <c:pt idx="53">
                  <c:v>1.7642127554414034E-52</c:v>
                </c:pt>
                <c:pt idx="54">
                  <c:v>2.0931877403351606E-55</c:v>
                </c:pt>
                <c:pt idx="55">
                  <c:v>2.0624219413583838E-58</c:v>
                </c:pt>
                <c:pt idx="56">
                  <c:v>1.6875590232063615E-61</c:v>
                </c:pt>
                <c:pt idx="57">
                  <c:v>1.1467071903476754E-64</c:v>
                </c:pt>
                <c:pt idx="58">
                  <c:v>6.4708035223827577E-68</c:v>
                </c:pt>
                <c:pt idx="59">
                  <c:v>3.0323267975775931E-71</c:v>
                </c:pt>
                <c:pt idx="60">
                  <c:v>1.1800649407270334E-74</c:v>
                </c:pt>
                <c:pt idx="61">
                  <c:v>3.8137122774678125E-78</c:v>
                </c:pt>
                <c:pt idx="62">
                  <c:v>1.0235334850651295E-81</c:v>
                </c:pt>
              </c:numCache>
            </c:numRef>
          </c:yVal>
          <c:smooth val="1"/>
        </c:ser>
        <c:ser>
          <c:idx val="1"/>
          <c:order val="1"/>
          <c:marker>
            <c:symbol val="none"/>
          </c:marker>
          <c:xVal>
            <c:numRef>
              <c:f>Sheet1!$A$1:$A$95</c:f>
              <c:numCache>
                <c:formatCode>General</c:formatCode>
                <c:ptCount val="95"/>
                <c:pt idx="0">
                  <c:v>1</c:v>
                </c:pt>
                <c:pt idx="1">
                  <c:v>1.25</c:v>
                </c:pt>
                <c:pt idx="2">
                  <c:v>1.5</c:v>
                </c:pt>
                <c:pt idx="3">
                  <c:v>1.75</c:v>
                </c:pt>
                <c:pt idx="4">
                  <c:v>2</c:v>
                </c:pt>
                <c:pt idx="5">
                  <c:v>2.25</c:v>
                </c:pt>
                <c:pt idx="6">
                  <c:v>2.5</c:v>
                </c:pt>
                <c:pt idx="7">
                  <c:v>2.75</c:v>
                </c:pt>
                <c:pt idx="8">
                  <c:v>3</c:v>
                </c:pt>
                <c:pt idx="9">
                  <c:v>3.25</c:v>
                </c:pt>
                <c:pt idx="10">
                  <c:v>3.5</c:v>
                </c:pt>
                <c:pt idx="11">
                  <c:v>3.75</c:v>
                </c:pt>
                <c:pt idx="12">
                  <c:v>4</c:v>
                </c:pt>
                <c:pt idx="13">
                  <c:v>4.25</c:v>
                </c:pt>
                <c:pt idx="14">
                  <c:v>4.5</c:v>
                </c:pt>
                <c:pt idx="15">
                  <c:v>4.75</c:v>
                </c:pt>
                <c:pt idx="16">
                  <c:v>5</c:v>
                </c:pt>
                <c:pt idx="17">
                  <c:v>5.25</c:v>
                </c:pt>
                <c:pt idx="18">
                  <c:v>5.5</c:v>
                </c:pt>
                <c:pt idx="19">
                  <c:v>5.75</c:v>
                </c:pt>
                <c:pt idx="20">
                  <c:v>6</c:v>
                </c:pt>
                <c:pt idx="21">
                  <c:v>6.25</c:v>
                </c:pt>
                <c:pt idx="22">
                  <c:v>6.5</c:v>
                </c:pt>
                <c:pt idx="23">
                  <c:v>6.75</c:v>
                </c:pt>
                <c:pt idx="24">
                  <c:v>7</c:v>
                </c:pt>
                <c:pt idx="25">
                  <c:v>7.25</c:v>
                </c:pt>
                <c:pt idx="26">
                  <c:v>7.5</c:v>
                </c:pt>
                <c:pt idx="27">
                  <c:v>7.75</c:v>
                </c:pt>
                <c:pt idx="28">
                  <c:v>8</c:v>
                </c:pt>
                <c:pt idx="29">
                  <c:v>8.25</c:v>
                </c:pt>
                <c:pt idx="30">
                  <c:v>8.5</c:v>
                </c:pt>
                <c:pt idx="31">
                  <c:v>8.75</c:v>
                </c:pt>
                <c:pt idx="32">
                  <c:v>9</c:v>
                </c:pt>
                <c:pt idx="33">
                  <c:v>9.25</c:v>
                </c:pt>
                <c:pt idx="34">
                  <c:v>9.5</c:v>
                </c:pt>
                <c:pt idx="35">
                  <c:v>9.75</c:v>
                </c:pt>
                <c:pt idx="36">
                  <c:v>10</c:v>
                </c:pt>
                <c:pt idx="37">
                  <c:v>10.25</c:v>
                </c:pt>
                <c:pt idx="38">
                  <c:v>10.5</c:v>
                </c:pt>
                <c:pt idx="39">
                  <c:v>10.75</c:v>
                </c:pt>
                <c:pt idx="40">
                  <c:v>11</c:v>
                </c:pt>
                <c:pt idx="41">
                  <c:v>11.25</c:v>
                </c:pt>
                <c:pt idx="42">
                  <c:v>11.5</c:v>
                </c:pt>
                <c:pt idx="43">
                  <c:v>11.75</c:v>
                </c:pt>
                <c:pt idx="44">
                  <c:v>12</c:v>
                </c:pt>
                <c:pt idx="45">
                  <c:v>12.25</c:v>
                </c:pt>
                <c:pt idx="46">
                  <c:v>12.5</c:v>
                </c:pt>
                <c:pt idx="47">
                  <c:v>12.75</c:v>
                </c:pt>
                <c:pt idx="48">
                  <c:v>13</c:v>
                </c:pt>
                <c:pt idx="49">
                  <c:v>13.25</c:v>
                </c:pt>
                <c:pt idx="50">
                  <c:v>13.5</c:v>
                </c:pt>
                <c:pt idx="51">
                  <c:v>13.75</c:v>
                </c:pt>
                <c:pt idx="52">
                  <c:v>14</c:v>
                </c:pt>
                <c:pt idx="53">
                  <c:v>14.25</c:v>
                </c:pt>
                <c:pt idx="54">
                  <c:v>14.5</c:v>
                </c:pt>
                <c:pt idx="55">
                  <c:v>14.75</c:v>
                </c:pt>
                <c:pt idx="56">
                  <c:v>15</c:v>
                </c:pt>
                <c:pt idx="57">
                  <c:v>15.25</c:v>
                </c:pt>
                <c:pt idx="58">
                  <c:v>15.5</c:v>
                </c:pt>
                <c:pt idx="59">
                  <c:v>15.75</c:v>
                </c:pt>
                <c:pt idx="60">
                  <c:v>16</c:v>
                </c:pt>
                <c:pt idx="61">
                  <c:v>16.25</c:v>
                </c:pt>
                <c:pt idx="62">
                  <c:v>16.5</c:v>
                </c:pt>
                <c:pt idx="63">
                  <c:v>16.75</c:v>
                </c:pt>
                <c:pt idx="64">
                  <c:v>17</c:v>
                </c:pt>
                <c:pt idx="65">
                  <c:v>17.25</c:v>
                </c:pt>
                <c:pt idx="66">
                  <c:v>17.5</c:v>
                </c:pt>
                <c:pt idx="67">
                  <c:v>17.75</c:v>
                </c:pt>
                <c:pt idx="68">
                  <c:v>18</c:v>
                </c:pt>
                <c:pt idx="69">
                  <c:v>18.25</c:v>
                </c:pt>
                <c:pt idx="70">
                  <c:v>18.5</c:v>
                </c:pt>
                <c:pt idx="71">
                  <c:v>18.75</c:v>
                </c:pt>
                <c:pt idx="72">
                  <c:v>19</c:v>
                </c:pt>
                <c:pt idx="73">
                  <c:v>19.25</c:v>
                </c:pt>
                <c:pt idx="74">
                  <c:v>19.5</c:v>
                </c:pt>
                <c:pt idx="75">
                  <c:v>19.75</c:v>
                </c:pt>
                <c:pt idx="76">
                  <c:v>20</c:v>
                </c:pt>
                <c:pt idx="77">
                  <c:v>20.25</c:v>
                </c:pt>
                <c:pt idx="78">
                  <c:v>20.5</c:v>
                </c:pt>
                <c:pt idx="79">
                  <c:v>20.75</c:v>
                </c:pt>
                <c:pt idx="80">
                  <c:v>21</c:v>
                </c:pt>
                <c:pt idx="81">
                  <c:v>21.25</c:v>
                </c:pt>
                <c:pt idx="82">
                  <c:v>21.5</c:v>
                </c:pt>
                <c:pt idx="83">
                  <c:v>21.75</c:v>
                </c:pt>
                <c:pt idx="84">
                  <c:v>22</c:v>
                </c:pt>
                <c:pt idx="85">
                  <c:v>22.25</c:v>
                </c:pt>
                <c:pt idx="86">
                  <c:v>22.5</c:v>
                </c:pt>
                <c:pt idx="87">
                  <c:v>22.75</c:v>
                </c:pt>
                <c:pt idx="88">
                  <c:v>23</c:v>
                </c:pt>
                <c:pt idx="89">
                  <c:v>23.25</c:v>
                </c:pt>
                <c:pt idx="90">
                  <c:v>23.5</c:v>
                </c:pt>
                <c:pt idx="91">
                  <c:v>23.75</c:v>
                </c:pt>
                <c:pt idx="92">
                  <c:v>24</c:v>
                </c:pt>
                <c:pt idx="93">
                  <c:v>24.25</c:v>
                </c:pt>
                <c:pt idx="94">
                  <c:v>24.5</c:v>
                </c:pt>
              </c:numCache>
            </c:numRef>
          </c:xVal>
          <c:yVal>
            <c:numRef>
              <c:f>Sheet1!$C$1:$C$95</c:f>
              <c:numCache>
                <c:formatCode>General</c:formatCode>
                <c:ptCount val="95"/>
                <c:pt idx="0">
                  <c:v>1.0283838282801043E-3</c:v>
                </c:pt>
                <c:pt idx="1">
                  <c:v>1.2771373451220963E-3</c:v>
                </c:pt>
                <c:pt idx="2">
                  <c:v>1.5779897651916057E-3</c:v>
                </c:pt>
                <c:pt idx="3">
                  <c:v>1.9397911407926945E-3</c:v>
                </c:pt>
                <c:pt idx="4">
                  <c:v>2.3724112393289196E-3</c:v>
                </c:pt>
                <c:pt idx="5">
                  <c:v>2.886750076362265E-3</c:v>
                </c:pt>
                <c:pt idx="6">
                  <c:v>3.4947218146508486E-3</c:v>
                </c:pt>
                <c:pt idx="7">
                  <c:v>4.2092066486927463E-3</c:v>
                </c:pt>
                <c:pt idx="8">
                  <c:v>5.0439653714933448E-3</c:v>
                </c:pt>
                <c:pt idx="9">
                  <c:v>6.0135116514945432E-3</c:v>
                </c:pt>
                <c:pt idx="10">
                  <c:v>7.1329376702729966E-3</c:v>
                </c:pt>
                <c:pt idx="11">
                  <c:v>8.4176897147601581E-3</c:v>
                </c:pt>
                <c:pt idx="12">
                  <c:v>9.8832915984883082E-3</c:v>
                </c:pt>
                <c:pt idx="13">
                  <c:v>1.1545015406531516E-2</c:v>
                </c:pt>
                <c:pt idx="14">
                  <c:v>1.3417501001780499E-2</c:v>
                </c:pt>
                <c:pt idx="15">
                  <c:v>1.5514327958489791E-2</c:v>
                </c:pt>
                <c:pt idx="16">
                  <c:v>1.7847546042782478E-2</c:v>
                </c:pt>
                <c:pt idx="17">
                  <c:v>2.042717295636828E-2</c:v>
                </c:pt>
                <c:pt idx="18">
                  <c:v>2.3260670694864333E-2</c:v>
                </c:pt>
                <c:pt idx="19">
                  <c:v>2.6352414422605351E-2</c:v>
                </c:pt>
                <c:pt idx="20">
                  <c:v>2.9703170093932623E-2</c:v>
                </c:pt>
                <c:pt idx="21">
                  <c:v>3.3309599010344727E-2</c:v>
                </c:pt>
                <c:pt idx="22">
                  <c:v>3.7163808946168074E-2</c:v>
                </c:pt>
                <c:pt idx="23">
                  <c:v>4.1252972262658803E-2</c:v>
                </c:pt>
                <c:pt idx="24">
                  <c:v>4.5559031438588984E-2</c:v>
                </c:pt>
                <c:pt idx="25">
                  <c:v>5.0058511577568833E-2</c:v>
                </c:pt>
                <c:pt idx="26">
                  <c:v>5.4722457647000629E-2</c:v>
                </c:pt>
                <c:pt idx="27">
                  <c:v>5.9516511442030941E-2</c:v>
                </c:pt>
                <c:pt idx="28">
                  <c:v>6.4401139580459968E-2</c:v>
                </c:pt>
                <c:pt idx="29">
                  <c:v>6.9332019303939646E-2</c:v>
                </c:pt>
                <c:pt idx="30">
                  <c:v>7.426058362243132E-2</c:v>
                </c:pt>
                <c:pt idx="31">
                  <c:v>7.9134721578278E-2</c:v>
                </c:pt>
                <c:pt idx="32">
                  <c:v>8.3899623352578417E-2</c:v>
                </c:pt>
                <c:pt idx="33">
                  <c:v>8.849875385317349E-2</c:v>
                </c:pt>
                <c:pt idx="34">
                  <c:v>9.2874932595452042E-2</c:v>
                </c:pt>
                <c:pt idx="35">
                  <c:v>9.6971492406137186E-2</c:v>
                </c:pt>
                <c:pt idx="36">
                  <c:v>0.10073348502852823</c:v>
                </c:pt>
                <c:pt idx="37">
                  <c:v>0.10410889834137942</c:v>
                </c:pt>
                <c:pt idx="38">
                  <c:v>0.10704984783634086</c:v>
                </c:pt>
                <c:pt idx="39">
                  <c:v>0.10951370438753066</c:v>
                </c:pt>
                <c:pt idx="40">
                  <c:v>0.11146412127988037</c:v>
                </c:pt>
                <c:pt idx="41">
                  <c:v>0.11287192595274606</c:v>
                </c:pt>
                <c:pt idx="42">
                  <c:v>0.11371584589463878</c:v>
                </c:pt>
                <c:pt idx="43">
                  <c:v>0.11398304344826214</c:v>
                </c:pt>
                <c:pt idx="44">
                  <c:v>0.11366944073474641</c:v>
                </c:pt>
                <c:pt idx="45">
                  <c:v>0.11277982320310326</c:v>
                </c:pt>
                <c:pt idx="46">
                  <c:v>0.11132771812993805</c:v>
                </c:pt>
                <c:pt idx="47">
                  <c:v>0.10933505238087302</c:v>
                </c:pt>
                <c:pt idx="48">
                  <c:v>0.10683160153517955</c:v>
                </c:pt>
                <c:pt idx="49">
                  <c:v>0.10385424971592745</c:v>
                </c:pt>
                <c:pt idx="50">
                  <c:v>0.10044608583708699</c:v>
                </c:pt>
                <c:pt idx="51">
                  <c:v>9.6655367201945869E-2</c:v>
                </c:pt>
                <c:pt idx="52">
                  <c:v>9.2534385251750034E-2</c:v>
                </c:pt>
                <c:pt idx="53">
                  <c:v>8.8138270630200521E-2</c:v>
                </c:pt>
                <c:pt idx="54">
                  <c:v>8.3523775537460432E-2</c:v>
                </c:pt>
                <c:pt idx="55">
                  <c:v>7.8748070615273336E-2</c:v>
                </c:pt>
                <c:pt idx="56">
                  <c:v>7.3867591427008619E-2</c:v>
                </c:pt>
                <c:pt idx="57">
                  <c:v>6.8936966134802991E-2</c:v>
                </c:pt>
                <c:pt idx="58">
                  <c:v>6.400805144805663E-2</c:v>
                </c:pt>
                <c:pt idx="59">
                  <c:v>5.9129098582110705E-2</c:v>
                </c:pt>
                <c:pt idx="60">
                  <c:v>5.4344065106659345E-2</c:v>
                </c:pt>
                <c:pt idx="61">
                  <c:v>4.9692082472159504E-2</c:v>
                </c:pt>
                <c:pt idx="62">
                  <c:v>4.5207082962966591E-2</c:v>
                </c:pt>
                <c:pt idx="63">
                  <c:v>4.0917584099181586E-2</c:v>
                </c:pt>
                <c:pt idx="64">
                  <c:v>3.6846623321258105E-2</c:v>
                </c:pt>
                <c:pt idx="65">
                  <c:v>3.3011831323953716E-2</c:v>
                </c:pt>
                <c:pt idx="66">
                  <c:v>2.9425628790535369E-2</c:v>
                </c:pt>
                <c:pt idx="67">
                  <c:v>2.60955285926763E-2</c:v>
                </c:pt>
                <c:pt idx="68">
                  <c:v>2.3024523792427545E-2</c:v>
                </c:pt>
                <c:pt idx="69">
                  <c:v>2.0211540987709543E-2</c:v>
                </c:pt>
                <c:pt idx="70">
                  <c:v>1.7651938617209439E-2</c:v>
                </c:pt>
                <c:pt idx="71">
                  <c:v>1.5338030685118312E-2</c:v>
                </c:pt>
                <c:pt idx="72">
                  <c:v>1.3259617856012597E-2</c:v>
                </c:pt>
                <c:pt idx="73">
                  <c:v>1.1404509864536947E-2</c:v>
                </c:pt>
                <c:pt idx="74">
                  <c:v>9.759025535754624E-3</c:v>
                </c:pt>
                <c:pt idx="75">
                  <c:v>8.3084592742109532E-3</c:v>
                </c:pt>
                <c:pt idx="76">
                  <c:v>7.0375055161092876E-3</c:v>
                </c:pt>
                <c:pt idx="77">
                  <c:v>5.9306352277074155E-3</c:v>
                </c:pt>
                <c:pt idx="78">
                  <c:v>4.9724209714950762E-3</c:v>
                </c:pt>
                <c:pt idx="79">
                  <c:v>4.1478092690874204E-3</c:v>
                </c:pt>
                <c:pt idx="80">
                  <c:v>3.4423409080055071E-3</c:v>
                </c:pt>
                <c:pt idx="81">
                  <c:v>2.8423214328754365E-3</c:v>
                </c:pt>
                <c:pt idx="82">
                  <c:v>2.334945315030929E-3</c:v>
                </c:pt>
                <c:pt idx="83">
                  <c:v>1.9083782112007488E-3</c:v>
                </c:pt>
                <c:pt idx="84">
                  <c:v>1.5518023201142191E-3</c:v>
                </c:pt>
                <c:pt idx="85">
                  <c:v>1.2554301552920217E-3</c:v>
                </c:pt>
                <c:pt idx="86">
                  <c:v>1.0104921109460859E-3</c:v>
                </c:pt>
                <c:pt idx="87">
                  <c:v>8.0920304850261554E-4</c:v>
                </c:pt>
                <c:pt idx="88">
                  <c:v>6.4471281825591233E-4</c:v>
                </c:pt>
                <c:pt idx="89">
                  <c:v>5.1104519772710055E-4</c:v>
                </c:pt>
                <c:pt idx="90">
                  <c:v>4.0302921626896715E-4</c:v>
                </c:pt>
                <c:pt idx="91">
                  <c:v>3.1622628081581512E-4</c:v>
                </c:pt>
                <c:pt idx="92">
                  <c:v>2.4685595160715433E-4</c:v>
                </c:pt>
                <c:pt idx="93">
                  <c:v>1.9172266460046488E-4</c:v>
                </c:pt>
                <c:pt idx="94">
                  <c:v>1.481451786424905E-4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464128"/>
        <c:axId val="38466304"/>
      </c:scatterChart>
      <c:valAx>
        <c:axId val="38464128"/>
        <c:scaling>
          <c:orientation val="minMax"/>
          <c:max val="21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x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8466304"/>
        <c:crosses val="autoZero"/>
        <c:crossBetween val="midCat"/>
      </c:valAx>
      <c:valAx>
        <c:axId val="384663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f(x)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846412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Distribution of blood glucose levels </a:t>
            </a: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4.2552327936733282E-2"/>
          <c:y val="4.6287999340396589E-2"/>
          <c:w val="0.94235221697753102"/>
          <c:h val="0.92186898627200398"/>
        </c:manualLayout>
      </c:layout>
      <c:scatterChart>
        <c:scatterStyle val="smoothMarker"/>
        <c:varyColors val="0"/>
        <c:ser>
          <c:idx val="0"/>
          <c:order val="0"/>
          <c:marker>
            <c:symbol val="none"/>
          </c:marker>
          <c:xVal>
            <c:numRef>
              <c:f>Sheet1!$A$1:$A$95</c:f>
              <c:numCache>
                <c:formatCode>General</c:formatCode>
                <c:ptCount val="95"/>
                <c:pt idx="0">
                  <c:v>1</c:v>
                </c:pt>
                <c:pt idx="1">
                  <c:v>1.25</c:v>
                </c:pt>
                <c:pt idx="2">
                  <c:v>1.5</c:v>
                </c:pt>
                <c:pt idx="3">
                  <c:v>1.75</c:v>
                </c:pt>
                <c:pt idx="4">
                  <c:v>2</c:v>
                </c:pt>
                <c:pt idx="5">
                  <c:v>2.25</c:v>
                </c:pt>
                <c:pt idx="6">
                  <c:v>2.5</c:v>
                </c:pt>
                <c:pt idx="7">
                  <c:v>2.75</c:v>
                </c:pt>
                <c:pt idx="8">
                  <c:v>3</c:v>
                </c:pt>
                <c:pt idx="9">
                  <c:v>3.25</c:v>
                </c:pt>
                <c:pt idx="10">
                  <c:v>3.5</c:v>
                </c:pt>
                <c:pt idx="11">
                  <c:v>3.75</c:v>
                </c:pt>
                <c:pt idx="12">
                  <c:v>4</c:v>
                </c:pt>
                <c:pt idx="13">
                  <c:v>4.25</c:v>
                </c:pt>
                <c:pt idx="14">
                  <c:v>4.5</c:v>
                </c:pt>
                <c:pt idx="15">
                  <c:v>4.75</c:v>
                </c:pt>
                <c:pt idx="16">
                  <c:v>5</c:v>
                </c:pt>
                <c:pt idx="17">
                  <c:v>5.25</c:v>
                </c:pt>
                <c:pt idx="18">
                  <c:v>5.5</c:v>
                </c:pt>
                <c:pt idx="19">
                  <c:v>5.75</c:v>
                </c:pt>
                <c:pt idx="20">
                  <c:v>6</c:v>
                </c:pt>
                <c:pt idx="21">
                  <c:v>6.25</c:v>
                </c:pt>
                <c:pt idx="22">
                  <c:v>6.5</c:v>
                </c:pt>
                <c:pt idx="23">
                  <c:v>6.75</c:v>
                </c:pt>
                <c:pt idx="24">
                  <c:v>7</c:v>
                </c:pt>
                <c:pt idx="25">
                  <c:v>7.25</c:v>
                </c:pt>
                <c:pt idx="26">
                  <c:v>7.5</c:v>
                </c:pt>
                <c:pt idx="27">
                  <c:v>7.75</c:v>
                </c:pt>
                <c:pt idx="28">
                  <c:v>8</c:v>
                </c:pt>
                <c:pt idx="29">
                  <c:v>8.25</c:v>
                </c:pt>
                <c:pt idx="30">
                  <c:v>8.5</c:v>
                </c:pt>
                <c:pt idx="31">
                  <c:v>8.75</c:v>
                </c:pt>
                <c:pt idx="32">
                  <c:v>9</c:v>
                </c:pt>
                <c:pt idx="33">
                  <c:v>9.25</c:v>
                </c:pt>
                <c:pt idx="34">
                  <c:v>9.5</c:v>
                </c:pt>
                <c:pt idx="35">
                  <c:v>9.75</c:v>
                </c:pt>
                <c:pt idx="36">
                  <c:v>10</c:v>
                </c:pt>
                <c:pt idx="37">
                  <c:v>10.25</c:v>
                </c:pt>
                <c:pt idx="38">
                  <c:v>10.5</c:v>
                </c:pt>
                <c:pt idx="39">
                  <c:v>10.75</c:v>
                </c:pt>
                <c:pt idx="40">
                  <c:v>11</c:v>
                </c:pt>
                <c:pt idx="41">
                  <c:v>11.25</c:v>
                </c:pt>
                <c:pt idx="42">
                  <c:v>11.5</c:v>
                </c:pt>
                <c:pt idx="43">
                  <c:v>11.75</c:v>
                </c:pt>
                <c:pt idx="44">
                  <c:v>12</c:v>
                </c:pt>
                <c:pt idx="45">
                  <c:v>12.25</c:v>
                </c:pt>
                <c:pt idx="46">
                  <c:v>12.5</c:v>
                </c:pt>
                <c:pt idx="47">
                  <c:v>12.75</c:v>
                </c:pt>
                <c:pt idx="48">
                  <c:v>13</c:v>
                </c:pt>
                <c:pt idx="49">
                  <c:v>13.25</c:v>
                </c:pt>
                <c:pt idx="50">
                  <c:v>13.5</c:v>
                </c:pt>
                <c:pt idx="51">
                  <c:v>13.75</c:v>
                </c:pt>
                <c:pt idx="52">
                  <c:v>14</c:v>
                </c:pt>
                <c:pt idx="53">
                  <c:v>14.25</c:v>
                </c:pt>
                <c:pt idx="54">
                  <c:v>14.5</c:v>
                </c:pt>
                <c:pt idx="55">
                  <c:v>14.75</c:v>
                </c:pt>
                <c:pt idx="56">
                  <c:v>15</c:v>
                </c:pt>
                <c:pt idx="57">
                  <c:v>15.25</c:v>
                </c:pt>
                <c:pt idx="58">
                  <c:v>15.5</c:v>
                </c:pt>
                <c:pt idx="59">
                  <c:v>15.75</c:v>
                </c:pt>
                <c:pt idx="60">
                  <c:v>16</c:v>
                </c:pt>
                <c:pt idx="61">
                  <c:v>16.25</c:v>
                </c:pt>
                <c:pt idx="62">
                  <c:v>16.5</c:v>
                </c:pt>
                <c:pt idx="63">
                  <c:v>16.75</c:v>
                </c:pt>
                <c:pt idx="64">
                  <c:v>17</c:v>
                </c:pt>
                <c:pt idx="65">
                  <c:v>17.25</c:v>
                </c:pt>
                <c:pt idx="66">
                  <c:v>17.5</c:v>
                </c:pt>
                <c:pt idx="67">
                  <c:v>17.75</c:v>
                </c:pt>
                <c:pt idx="68">
                  <c:v>18</c:v>
                </c:pt>
                <c:pt idx="69">
                  <c:v>18.25</c:v>
                </c:pt>
                <c:pt idx="70">
                  <c:v>18.5</c:v>
                </c:pt>
                <c:pt idx="71">
                  <c:v>18.75</c:v>
                </c:pt>
                <c:pt idx="72">
                  <c:v>19</c:v>
                </c:pt>
                <c:pt idx="73">
                  <c:v>19.25</c:v>
                </c:pt>
                <c:pt idx="74">
                  <c:v>19.5</c:v>
                </c:pt>
                <c:pt idx="75">
                  <c:v>19.75</c:v>
                </c:pt>
                <c:pt idx="76">
                  <c:v>20</c:v>
                </c:pt>
                <c:pt idx="77">
                  <c:v>20.25</c:v>
                </c:pt>
                <c:pt idx="78">
                  <c:v>20.5</c:v>
                </c:pt>
                <c:pt idx="79">
                  <c:v>20.75</c:v>
                </c:pt>
                <c:pt idx="80">
                  <c:v>21</c:v>
                </c:pt>
                <c:pt idx="81">
                  <c:v>21.25</c:v>
                </c:pt>
                <c:pt idx="82">
                  <c:v>21.5</c:v>
                </c:pt>
                <c:pt idx="83">
                  <c:v>21.75</c:v>
                </c:pt>
                <c:pt idx="84">
                  <c:v>22</c:v>
                </c:pt>
                <c:pt idx="85">
                  <c:v>22.25</c:v>
                </c:pt>
                <c:pt idx="86">
                  <c:v>22.5</c:v>
                </c:pt>
                <c:pt idx="87">
                  <c:v>22.75</c:v>
                </c:pt>
                <c:pt idx="88">
                  <c:v>23</c:v>
                </c:pt>
                <c:pt idx="89">
                  <c:v>23.25</c:v>
                </c:pt>
                <c:pt idx="90">
                  <c:v>23.5</c:v>
                </c:pt>
                <c:pt idx="91">
                  <c:v>23.75</c:v>
                </c:pt>
                <c:pt idx="92">
                  <c:v>24</c:v>
                </c:pt>
                <c:pt idx="93">
                  <c:v>24.25</c:v>
                </c:pt>
                <c:pt idx="94">
                  <c:v>24.5</c:v>
                </c:pt>
              </c:numCache>
            </c:numRef>
          </c:xVal>
          <c:yVal>
            <c:numRef>
              <c:f>Sheet1!$B$1:$B$95</c:f>
              <c:numCache>
                <c:formatCode>General</c:formatCode>
                <c:ptCount val="95"/>
                <c:pt idx="0">
                  <c:v>7.0234749956605966E-13</c:v>
                </c:pt>
                <c:pt idx="1">
                  <c:v>1.5749517945456198E-11</c:v>
                </c:pt>
                <c:pt idx="2">
                  <c:v>2.9328820923354656E-10</c:v>
                </c:pt>
                <c:pt idx="3">
                  <c:v>4.5355927794873553E-9</c:v>
                </c:pt>
                <c:pt idx="4">
                  <c:v>5.8248617202023738E-8</c:v>
                </c:pt>
                <c:pt idx="5">
                  <c:v>6.2122553341906368E-7</c:v>
                </c:pt>
                <c:pt idx="6">
                  <c:v>5.5020570431787489E-6</c:v>
                </c:pt>
                <c:pt idx="7">
                  <c:v>4.0468116622220249E-5</c:v>
                </c:pt>
                <c:pt idx="8">
                  <c:v>2.4717981923753072E-4</c:v>
                </c:pt>
                <c:pt idx="9">
                  <c:v>1.2537909794184349E-3</c:v>
                </c:pt>
                <c:pt idx="10">
                  <c:v>5.2814039356067783E-3</c:v>
                </c:pt>
                <c:pt idx="11">
                  <c:v>1.8475055076620252E-2</c:v>
                </c:pt>
                <c:pt idx="12">
                  <c:v>5.3670323371375631E-2</c:v>
                </c:pt>
                <c:pt idx="13">
                  <c:v>0.12947764611925672</c:v>
                </c:pt>
                <c:pt idx="14">
                  <c:v>0.2593985188926089</c:v>
                </c:pt>
                <c:pt idx="15">
                  <c:v>0.43157104757491122</c:v>
                </c:pt>
                <c:pt idx="16">
                  <c:v>0.59627860243193731</c:v>
                </c:pt>
                <c:pt idx="17">
                  <c:v>0.6841609167292394</c:v>
                </c:pt>
                <c:pt idx="18">
                  <c:v>0.65189764261274419</c:v>
                </c:pt>
                <c:pt idx="19">
                  <c:v>0.51583721754306455</c:v>
                </c:pt>
                <c:pt idx="20">
                  <c:v>0.33896749119212322</c:v>
                </c:pt>
                <c:pt idx="21">
                  <c:v>0.18497606568401453</c:v>
                </c:pt>
                <c:pt idx="22">
                  <c:v>8.3827234786050628E-2</c:v>
                </c:pt>
                <c:pt idx="23">
                  <c:v>3.1547638505495502E-2</c:v>
                </c:pt>
                <c:pt idx="24">
                  <c:v>9.8596315165323418E-3</c:v>
                </c:pt>
                <c:pt idx="25">
                  <c:v>2.5589784362068987E-3</c:v>
                </c:pt>
                <c:pt idx="26">
                  <c:v>5.5154973628172561E-4</c:v>
                </c:pt>
                <c:pt idx="27">
                  <c:v>9.8722205586400044E-5</c:v>
                </c:pt>
                <c:pt idx="28">
                  <c:v>1.4674291129182894E-5</c:v>
                </c:pt>
                <c:pt idx="29">
                  <c:v>1.8113881639008961E-6</c:v>
                </c:pt>
                <c:pt idx="30">
                  <c:v>1.856855179748831E-7</c:v>
                </c:pt>
                <c:pt idx="31">
                  <c:v>1.5807262105188507E-8</c:v>
                </c:pt>
                <c:pt idx="32">
                  <c:v>1.1174996319838466E-9</c:v>
                </c:pt>
                <c:pt idx="33">
                  <c:v>6.5607008601245132E-11</c:v>
                </c:pt>
                <c:pt idx="34">
                  <c:v>3.1986387697788694E-12</c:v>
                </c:pt>
                <c:pt idx="35">
                  <c:v>1.2950671002967424E-13</c:v>
                </c:pt>
                <c:pt idx="36">
                  <c:v>4.3544314479799992E-15</c:v>
                </c:pt>
                <c:pt idx="37">
                  <c:v>1.2158577240175501E-16</c:v>
                </c:pt>
                <c:pt idx="38">
                  <c:v>2.8193316809354731E-18</c:v>
                </c:pt>
                <c:pt idx="39">
                  <c:v>5.4290232084800795E-20</c:v>
                </c:pt>
                <c:pt idx="40">
                  <c:v>8.6817912278007237E-22</c:v>
                </c:pt>
                <c:pt idx="41">
                  <c:v>1.1529463298296615E-23</c:v>
                </c:pt>
                <c:pt idx="42">
                  <c:v>1.2715134469410575E-25</c:v>
                </c:pt>
                <c:pt idx="43">
                  <c:v>1.1645145975202816E-27</c:v>
                </c:pt>
                <c:pt idx="44">
                  <c:v>8.8568854865673212E-30</c:v>
                </c:pt>
                <c:pt idx="45">
                  <c:v>5.5940872469079079E-32</c:v>
                </c:pt>
                <c:pt idx="46">
                  <c:v>2.9341989310640189E-34</c:v>
                </c:pt>
                <c:pt idx="47">
                  <c:v>1.2780916184850972E-36</c:v>
                </c:pt>
                <c:pt idx="48">
                  <c:v>4.6232409936672358E-39</c:v>
                </c:pt>
                <c:pt idx="49">
                  <c:v>1.3888111385970862E-41</c:v>
                </c:pt>
                <c:pt idx="50">
                  <c:v>3.4645909202157152E-44</c:v>
                </c:pt>
                <c:pt idx="51">
                  <c:v>7.1774941626971477E-47</c:v>
                </c:pt>
                <c:pt idx="52">
                  <c:v>1.2348262303623076E-49</c:v>
                </c:pt>
                <c:pt idx="53">
                  <c:v>1.7642127554414034E-52</c:v>
                </c:pt>
                <c:pt idx="54">
                  <c:v>2.0931877403351606E-55</c:v>
                </c:pt>
                <c:pt idx="55">
                  <c:v>2.0624219413583838E-58</c:v>
                </c:pt>
                <c:pt idx="56">
                  <c:v>1.6875590232063615E-61</c:v>
                </c:pt>
                <c:pt idx="57">
                  <c:v>1.1467071903476754E-64</c:v>
                </c:pt>
                <c:pt idx="58">
                  <c:v>6.4708035223827577E-68</c:v>
                </c:pt>
                <c:pt idx="59">
                  <c:v>3.0323267975775931E-71</c:v>
                </c:pt>
                <c:pt idx="60">
                  <c:v>1.1800649407270334E-74</c:v>
                </c:pt>
                <c:pt idx="61">
                  <c:v>3.8137122774678125E-78</c:v>
                </c:pt>
                <c:pt idx="62">
                  <c:v>1.0235334850651295E-81</c:v>
                </c:pt>
              </c:numCache>
            </c:numRef>
          </c:yVal>
          <c:smooth val="1"/>
        </c:ser>
        <c:ser>
          <c:idx val="1"/>
          <c:order val="1"/>
          <c:marker>
            <c:symbol val="none"/>
          </c:marker>
          <c:xVal>
            <c:numRef>
              <c:f>Sheet1!$A$1:$A$95</c:f>
              <c:numCache>
                <c:formatCode>General</c:formatCode>
                <c:ptCount val="95"/>
                <c:pt idx="0">
                  <c:v>1</c:v>
                </c:pt>
                <c:pt idx="1">
                  <c:v>1.25</c:v>
                </c:pt>
                <c:pt idx="2">
                  <c:v>1.5</c:v>
                </c:pt>
                <c:pt idx="3">
                  <c:v>1.75</c:v>
                </c:pt>
                <c:pt idx="4">
                  <c:v>2</c:v>
                </c:pt>
                <c:pt idx="5">
                  <c:v>2.25</c:v>
                </c:pt>
                <c:pt idx="6">
                  <c:v>2.5</c:v>
                </c:pt>
                <c:pt idx="7">
                  <c:v>2.75</c:v>
                </c:pt>
                <c:pt idx="8">
                  <c:v>3</c:v>
                </c:pt>
                <c:pt idx="9">
                  <c:v>3.25</c:v>
                </c:pt>
                <c:pt idx="10">
                  <c:v>3.5</c:v>
                </c:pt>
                <c:pt idx="11">
                  <c:v>3.75</c:v>
                </c:pt>
                <c:pt idx="12">
                  <c:v>4</c:v>
                </c:pt>
                <c:pt idx="13">
                  <c:v>4.25</c:v>
                </c:pt>
                <c:pt idx="14">
                  <c:v>4.5</c:v>
                </c:pt>
                <c:pt idx="15">
                  <c:v>4.75</c:v>
                </c:pt>
                <c:pt idx="16">
                  <c:v>5</c:v>
                </c:pt>
                <c:pt idx="17">
                  <c:v>5.25</c:v>
                </c:pt>
                <c:pt idx="18">
                  <c:v>5.5</c:v>
                </c:pt>
                <c:pt idx="19">
                  <c:v>5.75</c:v>
                </c:pt>
                <c:pt idx="20">
                  <c:v>6</c:v>
                </c:pt>
                <c:pt idx="21">
                  <c:v>6.25</c:v>
                </c:pt>
                <c:pt idx="22">
                  <c:v>6.5</c:v>
                </c:pt>
                <c:pt idx="23">
                  <c:v>6.75</c:v>
                </c:pt>
                <c:pt idx="24">
                  <c:v>7</c:v>
                </c:pt>
                <c:pt idx="25">
                  <c:v>7.25</c:v>
                </c:pt>
                <c:pt idx="26">
                  <c:v>7.5</c:v>
                </c:pt>
                <c:pt idx="27">
                  <c:v>7.75</c:v>
                </c:pt>
                <c:pt idx="28">
                  <c:v>8</c:v>
                </c:pt>
                <c:pt idx="29">
                  <c:v>8.25</c:v>
                </c:pt>
                <c:pt idx="30">
                  <c:v>8.5</c:v>
                </c:pt>
                <c:pt idx="31">
                  <c:v>8.75</c:v>
                </c:pt>
                <c:pt idx="32">
                  <c:v>9</c:v>
                </c:pt>
                <c:pt idx="33">
                  <c:v>9.25</c:v>
                </c:pt>
                <c:pt idx="34">
                  <c:v>9.5</c:v>
                </c:pt>
                <c:pt idx="35">
                  <c:v>9.75</c:v>
                </c:pt>
                <c:pt idx="36">
                  <c:v>10</c:v>
                </c:pt>
                <c:pt idx="37">
                  <c:v>10.25</c:v>
                </c:pt>
                <c:pt idx="38">
                  <c:v>10.5</c:v>
                </c:pt>
                <c:pt idx="39">
                  <c:v>10.75</c:v>
                </c:pt>
                <c:pt idx="40">
                  <c:v>11</c:v>
                </c:pt>
                <c:pt idx="41">
                  <c:v>11.25</c:v>
                </c:pt>
                <c:pt idx="42">
                  <c:v>11.5</c:v>
                </c:pt>
                <c:pt idx="43">
                  <c:v>11.75</c:v>
                </c:pt>
                <c:pt idx="44">
                  <c:v>12</c:v>
                </c:pt>
                <c:pt idx="45">
                  <c:v>12.25</c:v>
                </c:pt>
                <c:pt idx="46">
                  <c:v>12.5</c:v>
                </c:pt>
                <c:pt idx="47">
                  <c:v>12.75</c:v>
                </c:pt>
                <c:pt idx="48">
                  <c:v>13</c:v>
                </c:pt>
                <c:pt idx="49">
                  <c:v>13.25</c:v>
                </c:pt>
                <c:pt idx="50">
                  <c:v>13.5</c:v>
                </c:pt>
                <c:pt idx="51">
                  <c:v>13.75</c:v>
                </c:pt>
                <c:pt idx="52">
                  <c:v>14</c:v>
                </c:pt>
                <c:pt idx="53">
                  <c:v>14.25</c:v>
                </c:pt>
                <c:pt idx="54">
                  <c:v>14.5</c:v>
                </c:pt>
                <c:pt idx="55">
                  <c:v>14.75</c:v>
                </c:pt>
                <c:pt idx="56">
                  <c:v>15</c:v>
                </c:pt>
                <c:pt idx="57">
                  <c:v>15.25</c:v>
                </c:pt>
                <c:pt idx="58">
                  <c:v>15.5</c:v>
                </c:pt>
                <c:pt idx="59">
                  <c:v>15.75</c:v>
                </c:pt>
                <c:pt idx="60">
                  <c:v>16</c:v>
                </c:pt>
                <c:pt idx="61">
                  <c:v>16.25</c:v>
                </c:pt>
                <c:pt idx="62">
                  <c:v>16.5</c:v>
                </c:pt>
                <c:pt idx="63">
                  <c:v>16.75</c:v>
                </c:pt>
                <c:pt idx="64">
                  <c:v>17</c:v>
                </c:pt>
                <c:pt idx="65">
                  <c:v>17.25</c:v>
                </c:pt>
                <c:pt idx="66">
                  <c:v>17.5</c:v>
                </c:pt>
                <c:pt idx="67">
                  <c:v>17.75</c:v>
                </c:pt>
                <c:pt idx="68">
                  <c:v>18</c:v>
                </c:pt>
                <c:pt idx="69">
                  <c:v>18.25</c:v>
                </c:pt>
                <c:pt idx="70">
                  <c:v>18.5</c:v>
                </c:pt>
                <c:pt idx="71">
                  <c:v>18.75</c:v>
                </c:pt>
                <c:pt idx="72">
                  <c:v>19</c:v>
                </c:pt>
                <c:pt idx="73">
                  <c:v>19.25</c:v>
                </c:pt>
                <c:pt idx="74">
                  <c:v>19.5</c:v>
                </c:pt>
                <c:pt idx="75">
                  <c:v>19.75</c:v>
                </c:pt>
                <c:pt idx="76">
                  <c:v>20</c:v>
                </c:pt>
                <c:pt idx="77">
                  <c:v>20.25</c:v>
                </c:pt>
                <c:pt idx="78">
                  <c:v>20.5</c:v>
                </c:pt>
                <c:pt idx="79">
                  <c:v>20.75</c:v>
                </c:pt>
                <c:pt idx="80">
                  <c:v>21</c:v>
                </c:pt>
                <c:pt idx="81">
                  <c:v>21.25</c:v>
                </c:pt>
                <c:pt idx="82">
                  <c:v>21.5</c:v>
                </c:pt>
                <c:pt idx="83">
                  <c:v>21.75</c:v>
                </c:pt>
                <c:pt idx="84">
                  <c:v>22</c:v>
                </c:pt>
                <c:pt idx="85">
                  <c:v>22.25</c:v>
                </c:pt>
                <c:pt idx="86">
                  <c:v>22.5</c:v>
                </c:pt>
                <c:pt idx="87">
                  <c:v>22.75</c:v>
                </c:pt>
                <c:pt idx="88">
                  <c:v>23</c:v>
                </c:pt>
                <c:pt idx="89">
                  <c:v>23.25</c:v>
                </c:pt>
                <c:pt idx="90">
                  <c:v>23.5</c:v>
                </c:pt>
                <c:pt idx="91">
                  <c:v>23.75</c:v>
                </c:pt>
                <c:pt idx="92">
                  <c:v>24</c:v>
                </c:pt>
                <c:pt idx="93">
                  <c:v>24.25</c:v>
                </c:pt>
                <c:pt idx="94">
                  <c:v>24.5</c:v>
                </c:pt>
              </c:numCache>
            </c:numRef>
          </c:xVal>
          <c:yVal>
            <c:numRef>
              <c:f>Sheet1!$C$1:$C$95</c:f>
              <c:numCache>
                <c:formatCode>General</c:formatCode>
                <c:ptCount val="95"/>
                <c:pt idx="0">
                  <c:v>1.0283838282801043E-3</c:v>
                </c:pt>
                <c:pt idx="1">
                  <c:v>1.2771373451220963E-3</c:v>
                </c:pt>
                <c:pt idx="2">
                  <c:v>1.5779897651916057E-3</c:v>
                </c:pt>
                <c:pt idx="3">
                  <c:v>1.9397911407926945E-3</c:v>
                </c:pt>
                <c:pt idx="4">
                  <c:v>2.3724112393289196E-3</c:v>
                </c:pt>
                <c:pt idx="5">
                  <c:v>2.886750076362265E-3</c:v>
                </c:pt>
                <c:pt idx="6">
                  <c:v>3.4947218146508486E-3</c:v>
                </c:pt>
                <c:pt idx="7">
                  <c:v>4.2092066486927463E-3</c:v>
                </c:pt>
                <c:pt idx="8">
                  <c:v>5.0439653714933448E-3</c:v>
                </c:pt>
                <c:pt idx="9">
                  <c:v>6.0135116514945432E-3</c:v>
                </c:pt>
                <c:pt idx="10">
                  <c:v>7.1329376702729966E-3</c:v>
                </c:pt>
                <c:pt idx="11">
                  <c:v>8.4176897147601581E-3</c:v>
                </c:pt>
                <c:pt idx="12">
                  <c:v>9.8832915984883082E-3</c:v>
                </c:pt>
                <c:pt idx="13">
                  <c:v>1.1545015406531516E-2</c:v>
                </c:pt>
                <c:pt idx="14">
                  <c:v>1.3417501001780499E-2</c:v>
                </c:pt>
                <c:pt idx="15">
                  <c:v>1.5514327958489791E-2</c:v>
                </c:pt>
                <c:pt idx="16">
                  <c:v>1.7847546042782478E-2</c:v>
                </c:pt>
                <c:pt idx="17">
                  <c:v>2.042717295636828E-2</c:v>
                </c:pt>
                <c:pt idx="18">
                  <c:v>2.3260670694864333E-2</c:v>
                </c:pt>
                <c:pt idx="19">
                  <c:v>2.6352414422605351E-2</c:v>
                </c:pt>
                <c:pt idx="20">
                  <c:v>2.9703170093932623E-2</c:v>
                </c:pt>
                <c:pt idx="21">
                  <c:v>3.3309599010344727E-2</c:v>
                </c:pt>
                <c:pt idx="22">
                  <c:v>3.7163808946168074E-2</c:v>
                </c:pt>
                <c:pt idx="23">
                  <c:v>4.1252972262658803E-2</c:v>
                </c:pt>
                <c:pt idx="24">
                  <c:v>4.5559031438588984E-2</c:v>
                </c:pt>
                <c:pt idx="25">
                  <c:v>5.0058511577568833E-2</c:v>
                </c:pt>
                <c:pt idx="26">
                  <c:v>5.4722457647000629E-2</c:v>
                </c:pt>
                <c:pt idx="27">
                  <c:v>5.9516511442030941E-2</c:v>
                </c:pt>
                <c:pt idx="28">
                  <c:v>6.4401139580459968E-2</c:v>
                </c:pt>
                <c:pt idx="29">
                  <c:v>6.9332019303939646E-2</c:v>
                </c:pt>
                <c:pt idx="30">
                  <c:v>7.426058362243132E-2</c:v>
                </c:pt>
                <c:pt idx="31">
                  <c:v>7.9134721578278E-2</c:v>
                </c:pt>
                <c:pt idx="32">
                  <c:v>8.3899623352578417E-2</c:v>
                </c:pt>
                <c:pt idx="33">
                  <c:v>8.849875385317349E-2</c:v>
                </c:pt>
                <c:pt idx="34">
                  <c:v>9.2874932595452042E-2</c:v>
                </c:pt>
                <c:pt idx="35">
                  <c:v>9.6971492406137186E-2</c:v>
                </c:pt>
                <c:pt idx="36">
                  <c:v>0.10073348502852823</c:v>
                </c:pt>
                <c:pt idx="37">
                  <c:v>0.10410889834137942</c:v>
                </c:pt>
                <c:pt idx="38">
                  <c:v>0.10704984783634086</c:v>
                </c:pt>
                <c:pt idx="39">
                  <c:v>0.10951370438753066</c:v>
                </c:pt>
                <c:pt idx="40">
                  <c:v>0.11146412127988037</c:v>
                </c:pt>
                <c:pt idx="41">
                  <c:v>0.11287192595274606</c:v>
                </c:pt>
                <c:pt idx="42">
                  <c:v>0.11371584589463878</c:v>
                </c:pt>
                <c:pt idx="43">
                  <c:v>0.11398304344826214</c:v>
                </c:pt>
                <c:pt idx="44">
                  <c:v>0.11366944073474641</c:v>
                </c:pt>
                <c:pt idx="45">
                  <c:v>0.11277982320310326</c:v>
                </c:pt>
                <c:pt idx="46">
                  <c:v>0.11132771812993805</c:v>
                </c:pt>
                <c:pt idx="47">
                  <c:v>0.10933505238087302</c:v>
                </c:pt>
                <c:pt idx="48">
                  <c:v>0.10683160153517955</c:v>
                </c:pt>
                <c:pt idx="49">
                  <c:v>0.10385424971592745</c:v>
                </c:pt>
                <c:pt idx="50">
                  <c:v>0.10044608583708699</c:v>
                </c:pt>
                <c:pt idx="51">
                  <c:v>9.6655367201945869E-2</c:v>
                </c:pt>
                <c:pt idx="52">
                  <c:v>9.2534385251750034E-2</c:v>
                </c:pt>
                <c:pt idx="53">
                  <c:v>8.8138270630200521E-2</c:v>
                </c:pt>
                <c:pt idx="54">
                  <c:v>8.3523775537460432E-2</c:v>
                </c:pt>
                <c:pt idx="55">
                  <c:v>7.8748070615273336E-2</c:v>
                </c:pt>
                <c:pt idx="56">
                  <c:v>7.3867591427008619E-2</c:v>
                </c:pt>
                <c:pt idx="57">
                  <c:v>6.8936966134802991E-2</c:v>
                </c:pt>
                <c:pt idx="58">
                  <c:v>6.400805144805663E-2</c:v>
                </c:pt>
                <c:pt idx="59">
                  <c:v>5.9129098582110705E-2</c:v>
                </c:pt>
                <c:pt idx="60">
                  <c:v>5.4344065106659345E-2</c:v>
                </c:pt>
                <c:pt idx="61">
                  <c:v>4.9692082472159504E-2</c:v>
                </c:pt>
                <c:pt idx="62">
                  <c:v>4.5207082962966591E-2</c:v>
                </c:pt>
                <c:pt idx="63">
                  <c:v>4.0917584099181586E-2</c:v>
                </c:pt>
                <c:pt idx="64">
                  <c:v>3.6846623321258105E-2</c:v>
                </c:pt>
                <c:pt idx="65">
                  <c:v>3.3011831323953716E-2</c:v>
                </c:pt>
                <c:pt idx="66">
                  <c:v>2.9425628790535369E-2</c:v>
                </c:pt>
                <c:pt idx="67">
                  <c:v>2.60955285926763E-2</c:v>
                </c:pt>
                <c:pt idx="68">
                  <c:v>2.3024523792427545E-2</c:v>
                </c:pt>
                <c:pt idx="69">
                  <c:v>2.0211540987709543E-2</c:v>
                </c:pt>
                <c:pt idx="70">
                  <c:v>1.7651938617209439E-2</c:v>
                </c:pt>
                <c:pt idx="71">
                  <c:v>1.5338030685118312E-2</c:v>
                </c:pt>
                <c:pt idx="72">
                  <c:v>1.3259617856012597E-2</c:v>
                </c:pt>
                <c:pt idx="73">
                  <c:v>1.1404509864536947E-2</c:v>
                </c:pt>
                <c:pt idx="74">
                  <c:v>9.759025535754624E-3</c:v>
                </c:pt>
                <c:pt idx="75">
                  <c:v>8.3084592742109532E-3</c:v>
                </c:pt>
                <c:pt idx="76">
                  <c:v>7.0375055161092876E-3</c:v>
                </c:pt>
                <c:pt idx="77">
                  <c:v>5.9306352277074155E-3</c:v>
                </c:pt>
                <c:pt idx="78">
                  <c:v>4.9724209714950762E-3</c:v>
                </c:pt>
                <c:pt idx="79">
                  <c:v>4.1478092690874204E-3</c:v>
                </c:pt>
                <c:pt idx="80">
                  <c:v>3.4423409080055071E-3</c:v>
                </c:pt>
                <c:pt idx="81">
                  <c:v>2.8423214328754365E-3</c:v>
                </c:pt>
                <c:pt idx="82">
                  <c:v>2.334945315030929E-3</c:v>
                </c:pt>
                <c:pt idx="83">
                  <c:v>1.9083782112007488E-3</c:v>
                </c:pt>
                <c:pt idx="84">
                  <c:v>1.5518023201142191E-3</c:v>
                </c:pt>
                <c:pt idx="85">
                  <c:v>1.2554301552920217E-3</c:v>
                </c:pt>
                <c:pt idx="86">
                  <c:v>1.0104921109460859E-3</c:v>
                </c:pt>
                <c:pt idx="87">
                  <c:v>8.0920304850261554E-4</c:v>
                </c:pt>
                <c:pt idx="88">
                  <c:v>6.4471281825591233E-4</c:v>
                </c:pt>
                <c:pt idx="89">
                  <c:v>5.1104519772710055E-4</c:v>
                </c:pt>
                <c:pt idx="90">
                  <c:v>4.0302921626896715E-4</c:v>
                </c:pt>
                <c:pt idx="91">
                  <c:v>3.1622628081581512E-4</c:v>
                </c:pt>
                <c:pt idx="92">
                  <c:v>2.4685595160715433E-4</c:v>
                </c:pt>
                <c:pt idx="93">
                  <c:v>1.9172266460046488E-4</c:v>
                </c:pt>
                <c:pt idx="94">
                  <c:v>1.481451786424905E-4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0252288"/>
        <c:axId val="80254464"/>
      </c:scatterChart>
      <c:valAx>
        <c:axId val="80252288"/>
        <c:scaling>
          <c:orientation val="minMax"/>
          <c:max val="21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x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80254464"/>
        <c:crosses val="autoZero"/>
        <c:crossBetween val="midCat"/>
      </c:valAx>
      <c:valAx>
        <c:axId val="802544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f(x)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80252288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0.70755</cdr:x>
      <cdr:y>0.61176</cdr:y>
    </cdr:from>
    <cdr:to>
      <cdr:x>0.93396</cdr:x>
      <cdr:y>0.73889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400600" y="3391992"/>
          <a:ext cx="1728192" cy="70484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NZ" sz="1100"/>
            <a:t>Distribution of blood glucose</a:t>
          </a:r>
          <a:r>
            <a:rPr lang="en-NZ" sz="1100" baseline="0"/>
            <a:t> levels for untreated diabetics</a:t>
          </a:r>
          <a:endParaRPr lang="en-NZ" sz="1100"/>
        </a:p>
      </cdr:txBody>
    </cdr:sp>
  </cdr:relSizeAnchor>
  <cdr:relSizeAnchor xmlns:cdr="http://schemas.openxmlformats.org/drawingml/2006/chartDrawing">
    <cdr:from>
      <cdr:x>0.22642</cdr:x>
      <cdr:y>0.30337</cdr:y>
    </cdr:from>
    <cdr:to>
      <cdr:x>0.40566</cdr:x>
      <cdr:y>0.45455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728192" y="1682079"/>
          <a:ext cx="1368152" cy="83820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NZ" sz="1100" dirty="0"/>
            <a:t>Distribution of blood glucose level for healthy people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0.43773</cdr:x>
      <cdr:y>0.40209</cdr:y>
    </cdr:from>
    <cdr:to>
      <cdr:x>0.43858</cdr:x>
      <cdr:y>0.91309</cdr:y>
    </cdr:to>
    <cdr:cxnSp macro="">
      <cdr:nvCxnSpPr>
        <cdr:cNvPr id="3" name="Straight Connector 2"/>
        <cdr:cNvCxnSpPr>
          <a:endCxn xmlns:a="http://schemas.openxmlformats.org/drawingml/2006/main" id="31" idx="0"/>
        </cdr:cNvCxnSpPr>
      </cdr:nvCxnSpPr>
      <cdr:spPr>
        <a:xfrm xmlns:a="http://schemas.openxmlformats.org/drawingml/2006/main">
          <a:off x="4076701" y="2438400"/>
          <a:ext cx="7937" cy="30988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0.25261</cdr:x>
      <cdr:y>0.27801</cdr:y>
    </cdr:from>
    <cdr:to>
      <cdr:x>0.36409</cdr:x>
      <cdr:y>0.41623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352675" y="1685925"/>
          <a:ext cx="1038225" cy="83820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NZ" sz="1100" dirty="0"/>
            <a:t>Distribution of blood glucose level for healthy people</a:t>
          </a:r>
        </a:p>
      </cdr:txBody>
    </cdr:sp>
  </cdr:relSizeAnchor>
  <cdr:relSizeAnchor xmlns:cdr="http://schemas.openxmlformats.org/drawingml/2006/chartDrawing">
    <cdr:from>
      <cdr:x>0.57273</cdr:x>
      <cdr:y>0.60942</cdr:y>
    </cdr:from>
    <cdr:to>
      <cdr:x>0.72409</cdr:x>
      <cdr:y>0.72565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334000" y="3695700"/>
          <a:ext cx="1409700" cy="70485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NZ" sz="1100"/>
            <a:t>Distribution of blood glucose</a:t>
          </a:r>
          <a:r>
            <a:rPr lang="en-NZ" sz="1100" baseline="0"/>
            <a:t> levels for untreated diabetics</a:t>
          </a:r>
          <a:endParaRPr lang="en-NZ" sz="1100"/>
        </a:p>
      </cdr:txBody>
    </cdr:sp>
  </cdr:relSizeAnchor>
  <cdr:relSizeAnchor xmlns:cdr="http://schemas.openxmlformats.org/drawingml/2006/chartDrawing">
    <cdr:from>
      <cdr:x>0.58909</cdr:x>
      <cdr:y>0.79476</cdr:y>
    </cdr:from>
    <cdr:to>
      <cdr:x>0.67091</cdr:x>
      <cdr:y>0.84346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486400" y="4819650"/>
          <a:ext cx="762000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NZ" sz="1100"/>
            <a:t>93.3%</a:t>
          </a:r>
        </a:p>
      </cdr:txBody>
    </cdr:sp>
  </cdr:relSizeAnchor>
  <cdr:relSizeAnchor xmlns:cdr="http://schemas.openxmlformats.org/drawingml/2006/chartDrawing">
    <cdr:from>
      <cdr:x>0.20148</cdr:x>
      <cdr:y>0.60628</cdr:y>
    </cdr:from>
    <cdr:to>
      <cdr:x>0.34261</cdr:x>
      <cdr:y>0.70995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876425" y="3676651"/>
          <a:ext cx="1314450" cy="628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NZ" sz="1100"/>
            <a:t>98% of healthy people test positive (sensitivity)</a:t>
          </a:r>
        </a:p>
      </cdr:txBody>
    </cdr:sp>
  </cdr:relSizeAnchor>
  <cdr:relSizeAnchor xmlns:cdr="http://schemas.openxmlformats.org/drawingml/2006/chartDrawing">
    <cdr:from>
      <cdr:x>0.37227</cdr:x>
      <cdr:y>0.88272</cdr:y>
    </cdr:from>
    <cdr:to>
      <cdr:x>0.42239</cdr:x>
      <cdr:y>0.94241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467100" y="5353050"/>
          <a:ext cx="466725" cy="361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NZ" sz="1100"/>
            <a:t>5.31</a:t>
          </a:r>
        </a:p>
      </cdr:txBody>
    </cdr:sp>
  </cdr:relSizeAnchor>
  <cdr:relSizeAnchor xmlns:cdr="http://schemas.openxmlformats.org/drawingml/2006/chartDrawing">
    <cdr:from>
      <cdr:x>0.60852</cdr:x>
      <cdr:y>0.88115</cdr:y>
    </cdr:from>
    <cdr:to>
      <cdr:x>0.68011</cdr:x>
      <cdr:y>0.95183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667375" y="5343525"/>
          <a:ext cx="666750" cy="428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NZ" sz="1100"/>
            <a:t>11.74</a:t>
          </a:r>
        </a:p>
      </cdr:txBody>
    </cdr:sp>
  </cdr:relSizeAnchor>
  <cdr:relSizeAnchor xmlns:cdr="http://schemas.openxmlformats.org/drawingml/2006/chartDrawing">
    <cdr:from>
      <cdr:x>0.63409</cdr:x>
      <cdr:y>0.84503</cdr:y>
    </cdr:from>
    <cdr:to>
      <cdr:x>0.63409</cdr:x>
      <cdr:y>0.88743</cdr:y>
    </cdr:to>
    <cdr:cxnSp macro="">
      <cdr:nvCxnSpPr>
        <cdr:cNvPr id="13" name="Straight Connector 12"/>
        <cdr:cNvCxnSpPr/>
      </cdr:nvCxnSpPr>
      <cdr:spPr>
        <a:xfrm xmlns:a="http://schemas.openxmlformats.org/drawingml/2006/main">
          <a:off x="5905500" y="5124450"/>
          <a:ext cx="1" cy="25717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0.39375</cdr:x>
      <cdr:y>0.83403</cdr:y>
    </cdr:from>
    <cdr:to>
      <cdr:x>0.39375</cdr:x>
      <cdr:y>0.88743</cdr:y>
    </cdr:to>
    <cdr:cxnSp macro="">
      <cdr:nvCxnSpPr>
        <cdr:cNvPr id="24" name="Straight Connector 23"/>
        <cdr:cNvCxnSpPr/>
      </cdr:nvCxnSpPr>
      <cdr:spPr>
        <a:xfrm xmlns:a="http://schemas.openxmlformats.org/drawingml/2006/main">
          <a:off x="3667125" y="5057775"/>
          <a:ext cx="1" cy="32385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0.41352</cdr:x>
      <cdr:y>0.91309</cdr:y>
    </cdr:from>
    <cdr:to>
      <cdr:x>0.46364</cdr:x>
      <cdr:y>0.97277</cdr:y>
    </cdr:to>
    <cdr:sp macro="" textlink="">
      <cdr:nvSpPr>
        <cdr:cNvPr id="31" name="TextBox 1"/>
        <cdr:cNvSpPr txBox="1"/>
      </cdr:nvSpPr>
      <cdr:spPr>
        <a:xfrm xmlns:a="http://schemas.openxmlformats.org/drawingml/2006/main">
          <a:off x="3851275" y="5537200"/>
          <a:ext cx="466725" cy="361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NZ" sz="1100"/>
            <a:t> 6.5</a:t>
          </a:r>
        </a:p>
      </cdr:txBody>
    </cdr:sp>
  </cdr:relSizeAnchor>
  <cdr:relSizeAnchor xmlns:cdr="http://schemas.openxmlformats.org/drawingml/2006/chartDrawing">
    <cdr:from>
      <cdr:x>0.34875</cdr:x>
      <cdr:y>0.35026</cdr:y>
    </cdr:from>
    <cdr:to>
      <cdr:x>0.37432</cdr:x>
      <cdr:y>0.37696</cdr:y>
    </cdr:to>
    <cdr:cxnSp macro="">
      <cdr:nvCxnSpPr>
        <cdr:cNvPr id="34" name="Straight Arrow Connector 33"/>
        <cdr:cNvCxnSpPr/>
      </cdr:nvCxnSpPr>
      <cdr:spPr>
        <a:xfrm xmlns:a="http://schemas.openxmlformats.org/drawingml/2006/main">
          <a:off x="3248025" y="2124075"/>
          <a:ext cx="238125" cy="16192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0.64227</cdr:x>
      <cdr:y>0.69738</cdr:y>
    </cdr:from>
    <cdr:to>
      <cdr:x>0.64432</cdr:x>
      <cdr:y>0.75079</cdr:y>
    </cdr:to>
    <cdr:cxnSp macro="">
      <cdr:nvCxnSpPr>
        <cdr:cNvPr id="36" name="Straight Arrow Connector 35"/>
        <cdr:cNvCxnSpPr/>
      </cdr:nvCxnSpPr>
      <cdr:spPr>
        <a:xfrm xmlns:a="http://schemas.openxmlformats.org/drawingml/2006/main">
          <a:off x="5981700" y="4229100"/>
          <a:ext cx="19050" cy="32385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0.78034</cdr:x>
      <cdr:y>0.73037</cdr:y>
    </cdr:from>
    <cdr:to>
      <cdr:x>0.93682</cdr:x>
      <cdr:y>0.84031</cdr:y>
    </cdr:to>
    <cdr:sp macro="" textlink="">
      <cdr:nvSpPr>
        <cdr:cNvPr id="37" name="TextBox 36"/>
        <cdr:cNvSpPr txBox="1"/>
      </cdr:nvSpPr>
      <cdr:spPr>
        <a:xfrm xmlns:a="http://schemas.openxmlformats.org/drawingml/2006/main">
          <a:off x="7267575" y="4429125"/>
          <a:ext cx="1457325" cy="666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NZ" sz="1100"/>
            <a:t>93.3%</a:t>
          </a:r>
          <a:r>
            <a:rPr lang="en-NZ" sz="1100" baseline="0"/>
            <a:t> of untreated diabetics test positive (specificity)</a:t>
          </a:r>
          <a:endParaRPr lang="en-NZ" sz="1100"/>
        </a:p>
      </cdr:txBody>
    </cdr:sp>
  </cdr:relSizeAnchor>
  <cdr:relSizeAnchor xmlns:cdr="http://schemas.openxmlformats.org/drawingml/2006/chartDrawing">
    <cdr:from>
      <cdr:x>0.37534</cdr:x>
      <cdr:y>0.62984</cdr:y>
    </cdr:from>
    <cdr:to>
      <cdr:x>0.43159</cdr:x>
      <cdr:y>0.67225</cdr:y>
    </cdr:to>
    <cdr:sp macro="" textlink="">
      <cdr:nvSpPr>
        <cdr:cNvPr id="38" name="TextBox 37"/>
        <cdr:cNvSpPr txBox="1"/>
      </cdr:nvSpPr>
      <cdr:spPr>
        <a:xfrm xmlns:a="http://schemas.openxmlformats.org/drawingml/2006/main">
          <a:off x="3495674" y="3819525"/>
          <a:ext cx="52387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NZ" sz="1100"/>
            <a:t>98%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E3F10-D9C0-42CE-9CB3-A1B2D8AD8495}" type="datetimeFigureOut">
              <a:rPr lang="en-NZ" smtClean="0"/>
              <a:t>5/09/2014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DC032-5618-49A8-91FF-1DB0FBD597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81827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Could look at</a:t>
            </a:r>
            <a:r>
              <a:rPr lang="en-NZ" baseline="0" dirty="0" smtClean="0"/>
              <a:t> this question as a??? Distribution (</a:t>
            </a:r>
            <a:r>
              <a:rPr lang="en-NZ" baseline="0" dirty="0" err="1" smtClean="0"/>
              <a:t>poisson</a:t>
            </a:r>
            <a:r>
              <a:rPr lang="en-NZ" baseline="0" dirty="0" smtClean="0"/>
              <a:t>?/Bin?)</a:t>
            </a:r>
          </a:p>
          <a:p>
            <a:endParaRPr lang="en-NZ" baseline="0" dirty="0" smtClean="0"/>
          </a:p>
          <a:p>
            <a:r>
              <a:rPr lang="en-NZ" baseline="0" dirty="0" smtClean="0"/>
              <a:t>Assumptions? Independence?</a:t>
            </a:r>
          </a:p>
          <a:p>
            <a:r>
              <a:rPr lang="en-NZ" baseline="0" dirty="0" smtClean="0"/>
              <a:t>What do you expect the distribution of #non-arrivals to look like?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DC032-5618-49A8-91FF-1DB0FBD597D6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177663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Exit to Tinkerplots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DC032-5618-49A8-91FF-1DB0FBD597D6}" type="slidenum">
              <a:rPr lang="en-NZ" smtClean="0"/>
              <a:t>21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12781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If the base rate is higher,</a:t>
            </a:r>
            <a:r>
              <a:rPr lang="en-NZ" baseline="0" dirty="0" smtClean="0"/>
              <a:t> what do you think will happen?</a:t>
            </a:r>
          </a:p>
          <a:p>
            <a:r>
              <a:rPr lang="en-N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Higher base rate gives greater proportion of people with incorrect diagnosis compared to lower base rate. (1.1%; 0.4%).</a:t>
            </a:r>
            <a:endParaRPr lang="en-N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N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Higher base rate gives greater proportion of false negative results than lower base rate (1.9%, 1%)</a:t>
            </a:r>
            <a:endParaRPr lang="en-N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N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Higher base rate gives smaller proportion of false positive results than lower base rate (1.9%, 6.8%)</a:t>
            </a:r>
            <a:endParaRPr lang="en-N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DC032-5618-49A8-91FF-1DB0FBD597D6}" type="slidenum">
              <a:rPr lang="en-NZ" smtClean="0"/>
              <a:t>23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952391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You could also use this resource without the simulation software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DC032-5618-49A8-91FF-1DB0FBD597D6}" type="slidenum">
              <a:rPr lang="en-NZ" smtClean="0"/>
              <a:t>27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609247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DC032-5618-49A8-91FF-1DB0FBD597D6}" type="slidenum">
              <a:rPr lang="en-NZ" smtClean="0"/>
              <a:t>28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42023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N= how many tickets</a:t>
            </a:r>
          </a:p>
          <a:p>
            <a:r>
              <a:rPr lang="en-NZ" dirty="0" err="1" smtClean="0"/>
              <a:t>Pr</a:t>
            </a:r>
            <a:r>
              <a:rPr lang="en-NZ" dirty="0" smtClean="0"/>
              <a:t>(no show)</a:t>
            </a:r>
            <a:r>
              <a:rPr lang="en-NZ" baseline="0" dirty="0" smtClean="0"/>
              <a:t> = 0.029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DC032-5618-49A8-91FF-1DB0FBD597D6}" type="slidenum">
              <a:rPr lang="en-NZ" smtClean="0"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0383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What would you conclude form this?</a:t>
            </a:r>
          </a:p>
          <a:p>
            <a:endParaRPr lang="en-NZ" dirty="0" smtClean="0"/>
          </a:p>
          <a:p>
            <a:r>
              <a:rPr lang="en-NZ" dirty="0" smtClean="0"/>
              <a:t>0.048</a:t>
            </a:r>
            <a:r>
              <a:rPr lang="en-NZ" baseline="0" dirty="0" smtClean="0"/>
              <a:t>   4.8% of flights would be expected to have too many people …..about 5 out of every 100 flights</a:t>
            </a:r>
          </a:p>
          <a:p>
            <a:r>
              <a:rPr lang="en-NZ" baseline="0" dirty="0" smtClean="0"/>
              <a:t>Reaction of the traveller</a:t>
            </a:r>
          </a:p>
          <a:p>
            <a:r>
              <a:rPr lang="en-NZ" baseline="0" dirty="0" smtClean="0"/>
              <a:t>Reaction of airline</a:t>
            </a:r>
          </a:p>
          <a:p>
            <a:r>
              <a:rPr lang="en-NZ" baseline="0" dirty="0" smtClean="0"/>
              <a:t>Distribution not symmetric</a:t>
            </a:r>
          </a:p>
          <a:p>
            <a:r>
              <a:rPr lang="en-NZ" baseline="0" dirty="0" smtClean="0"/>
              <a:t># of flights with empty seats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DC032-5618-49A8-91FF-1DB0FBD597D6}" type="slidenum">
              <a:rPr lang="en-NZ" smtClean="0"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94392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DC032-5618-49A8-91FF-1DB0FBD597D6}" type="slidenum">
              <a:rPr lang="en-NZ" smtClean="0"/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01968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For those without calculators: height of graph healthy: x= 5.31</a:t>
            </a:r>
            <a:r>
              <a:rPr lang="en-NZ" baseline="0" dirty="0" smtClean="0"/>
              <a:t> 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DC032-5618-49A8-91FF-1DB0FBD597D6}" type="slidenum">
              <a:rPr lang="en-NZ" smtClean="0"/>
              <a:t>15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864816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DC032-5618-49A8-91FF-1DB0FBD597D6}" type="slidenum">
              <a:rPr lang="en-NZ" smtClean="0"/>
              <a:t>16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37030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sz="1200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DC032-5618-49A8-91FF-1DB0FBD597D6}" type="slidenum">
              <a:rPr lang="en-NZ" smtClean="0"/>
              <a:t>18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17274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So  	2% of healthy people would be diagnosed as having diabetes</a:t>
            </a:r>
          </a:p>
          <a:p>
            <a:r>
              <a:rPr lang="en-NZ" dirty="0" smtClean="0"/>
              <a:t>	6.7% of undiagnosed diabetics would be diagnosed as not having diabetes</a:t>
            </a:r>
          </a:p>
          <a:p>
            <a:r>
              <a:rPr lang="en-NZ" dirty="0" smtClean="0"/>
              <a:t>With C = 6.5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DC032-5618-49A8-91FF-1DB0FBD597D6}" type="slidenum">
              <a:rPr lang="en-NZ" smtClean="0"/>
              <a:t>19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703342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1 click animation!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DC032-5618-49A8-91FF-1DB0FBD597D6}" type="slidenum">
              <a:rPr lang="en-NZ" smtClean="0"/>
              <a:t>20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41912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1ED88-A55A-4B7F-9AEB-5D8A33686AA3}" type="datetimeFigureOut">
              <a:rPr lang="en-NZ" smtClean="0"/>
              <a:pPr/>
              <a:t>5/09/2014</a:t>
            </a:fld>
            <a:endParaRPr lang="en-N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NZ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9D772D-7326-4AE4-B2F2-A36FFD1C5041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C1ED88-A55A-4B7F-9AEB-5D8A33686AA3}" type="datetimeFigureOut">
              <a:rPr lang="en-NZ" smtClean="0">
                <a:solidFill>
                  <a:prstClr val="black"/>
                </a:solidFill>
              </a:rPr>
              <a:pPr/>
              <a:t>5/09/2014</a:t>
            </a:fld>
            <a:endParaRPr lang="en-NZ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D772D-7326-4AE4-B2F2-A36FFD1C5041}" type="slidenum">
              <a:rPr lang="en-NZ" smtClean="0">
                <a:solidFill>
                  <a:prstClr val="black"/>
                </a:solidFill>
              </a:rPr>
              <a:pPr/>
              <a:t>‹#›</a:t>
            </a:fld>
            <a:endParaRPr lang="en-NZ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C1ED88-A55A-4B7F-9AEB-5D8A33686AA3}" type="datetimeFigureOut">
              <a:rPr lang="en-NZ" smtClean="0">
                <a:solidFill>
                  <a:prstClr val="black"/>
                </a:solidFill>
              </a:rPr>
              <a:pPr/>
              <a:t>5/09/2014</a:t>
            </a:fld>
            <a:endParaRPr lang="en-NZ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D772D-7326-4AE4-B2F2-A36FFD1C5041}" type="slidenum">
              <a:rPr lang="en-NZ" smtClean="0">
                <a:solidFill>
                  <a:prstClr val="black"/>
                </a:solidFill>
              </a:rPr>
              <a:pPr/>
              <a:t>‹#›</a:t>
            </a:fld>
            <a:endParaRPr lang="en-NZ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1ED88-A55A-4B7F-9AEB-5D8A33686AA3}" type="datetimeFigureOut">
              <a:rPr lang="en-NZ" smtClean="0"/>
              <a:pPr/>
              <a:t>5/09/2014</a:t>
            </a:fld>
            <a:endParaRPr lang="en-N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NZ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9D772D-7326-4AE4-B2F2-A36FFD1C5041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4129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C1ED88-A55A-4B7F-9AEB-5D8A33686AA3}" type="datetimeFigureOut">
              <a:rPr lang="en-NZ" smtClean="0">
                <a:solidFill>
                  <a:prstClr val="black"/>
                </a:solidFill>
              </a:rPr>
              <a:pPr/>
              <a:t>5/09/2014</a:t>
            </a:fld>
            <a:endParaRPr lang="en-NZ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D772D-7326-4AE4-B2F2-A36FFD1C5041}" type="slidenum">
              <a:rPr lang="en-NZ" smtClean="0">
                <a:solidFill>
                  <a:prstClr val="black"/>
                </a:solidFill>
              </a:rPr>
              <a:pPr/>
              <a:t>‹#›</a:t>
            </a:fld>
            <a:endParaRPr lang="en-NZ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45179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C1ED88-A55A-4B7F-9AEB-5D8A33686AA3}" type="datetimeFigureOut">
              <a:rPr lang="en-NZ" smtClean="0">
                <a:solidFill>
                  <a:prstClr val="white"/>
                </a:solidFill>
              </a:rPr>
              <a:pPr/>
              <a:t>5/09/2014</a:t>
            </a:fld>
            <a:endParaRPr lang="en-NZ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D772D-7326-4AE4-B2F2-A36FFD1C5041}" type="slidenum">
              <a:rPr lang="en-NZ" smtClean="0">
                <a:solidFill>
                  <a:prstClr val="white"/>
                </a:solidFill>
              </a:rPr>
              <a:pPr/>
              <a:t>‹#›</a:t>
            </a:fld>
            <a:endParaRPr lang="en-NZ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4181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C1ED88-A55A-4B7F-9AEB-5D8A33686AA3}" type="datetimeFigureOut">
              <a:rPr lang="en-NZ" smtClean="0">
                <a:solidFill>
                  <a:prstClr val="white"/>
                </a:solidFill>
              </a:rPr>
              <a:pPr/>
              <a:t>5/09/2014</a:t>
            </a:fld>
            <a:endParaRPr lang="en-NZ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D772D-7326-4AE4-B2F2-A36FFD1C5041}" type="slidenum">
              <a:rPr lang="en-NZ" smtClean="0">
                <a:solidFill>
                  <a:prstClr val="white"/>
                </a:solidFill>
              </a:rPr>
              <a:pPr/>
              <a:t>‹#›</a:t>
            </a:fld>
            <a:endParaRPr lang="en-NZ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95846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C1ED88-A55A-4B7F-9AEB-5D8A33686AA3}" type="datetimeFigureOut">
              <a:rPr lang="en-NZ" smtClean="0">
                <a:solidFill>
                  <a:prstClr val="black"/>
                </a:solidFill>
              </a:rPr>
              <a:pPr/>
              <a:t>5/09/2014</a:t>
            </a:fld>
            <a:endParaRPr lang="en-NZ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D772D-7326-4AE4-B2F2-A36FFD1C5041}" type="slidenum">
              <a:rPr lang="en-NZ" smtClean="0">
                <a:solidFill>
                  <a:prstClr val="black"/>
                </a:solidFill>
              </a:rPr>
              <a:pPr/>
              <a:t>‹#›</a:t>
            </a:fld>
            <a:endParaRPr lang="en-N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6658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C1ED88-A55A-4B7F-9AEB-5D8A33686AA3}" type="datetimeFigureOut">
              <a:rPr lang="en-NZ" smtClean="0">
                <a:solidFill>
                  <a:prstClr val="white"/>
                </a:solidFill>
              </a:rPr>
              <a:pPr/>
              <a:t>5/09/2014</a:t>
            </a:fld>
            <a:endParaRPr lang="en-NZ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D772D-7326-4AE4-B2F2-A36FFD1C5041}" type="slidenum">
              <a:rPr lang="en-NZ" smtClean="0">
                <a:solidFill>
                  <a:prstClr val="white"/>
                </a:solidFill>
              </a:rPr>
              <a:pPr/>
              <a:t>‹#›</a:t>
            </a:fld>
            <a:endParaRPr lang="en-NZ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489652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C1ED88-A55A-4B7F-9AEB-5D8A33686AA3}" type="datetimeFigureOut">
              <a:rPr lang="en-NZ" smtClean="0">
                <a:solidFill>
                  <a:prstClr val="black"/>
                </a:solidFill>
              </a:rPr>
              <a:pPr/>
              <a:t>5/09/2014</a:t>
            </a:fld>
            <a:endParaRPr lang="en-NZ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D772D-7326-4AE4-B2F2-A36FFD1C5041}" type="slidenum">
              <a:rPr lang="en-NZ" smtClean="0">
                <a:solidFill>
                  <a:prstClr val="black"/>
                </a:solidFill>
              </a:rPr>
              <a:pPr/>
              <a:t>‹#›</a:t>
            </a:fld>
            <a:endParaRPr lang="en-N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554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5C1ED88-A55A-4B7F-9AEB-5D8A33686AA3}" type="datetimeFigureOut">
              <a:rPr lang="en-NZ" smtClean="0">
                <a:solidFill>
                  <a:prstClr val="black"/>
                </a:solidFill>
              </a:rPr>
              <a:pPr/>
              <a:t>5/09/2014</a:t>
            </a:fld>
            <a:endParaRPr lang="en-NZ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D772D-7326-4AE4-B2F2-A36FFD1C5041}" type="slidenum">
              <a:rPr lang="en-NZ" smtClean="0">
                <a:solidFill>
                  <a:prstClr val="black"/>
                </a:solidFill>
              </a:rPr>
              <a:pPr/>
              <a:t>‹#›</a:t>
            </a:fld>
            <a:endParaRPr lang="en-N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9272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C1ED88-A55A-4B7F-9AEB-5D8A33686AA3}" type="datetimeFigureOut">
              <a:rPr lang="en-NZ" smtClean="0">
                <a:solidFill>
                  <a:prstClr val="black"/>
                </a:solidFill>
              </a:rPr>
              <a:pPr/>
              <a:t>5/09/2014</a:t>
            </a:fld>
            <a:endParaRPr lang="en-NZ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D772D-7326-4AE4-B2F2-A36FFD1C5041}" type="slidenum">
              <a:rPr lang="en-NZ" smtClean="0">
                <a:solidFill>
                  <a:prstClr val="black"/>
                </a:solidFill>
              </a:rPr>
              <a:pPr/>
              <a:t>‹#›</a:t>
            </a:fld>
            <a:endParaRPr lang="en-NZ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1ED88-A55A-4B7F-9AEB-5D8A33686AA3}" type="datetimeFigureOut">
              <a:rPr lang="en-NZ" smtClean="0">
                <a:solidFill>
                  <a:prstClr val="white"/>
                </a:solidFill>
              </a:rPr>
              <a:pPr/>
              <a:t>5/09/2014</a:t>
            </a:fld>
            <a:endParaRPr lang="en-NZ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NZ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9D772D-7326-4AE4-B2F2-A36FFD1C5041}" type="slidenum">
              <a:rPr lang="en-NZ" smtClean="0">
                <a:solidFill>
                  <a:prstClr val="white"/>
                </a:solidFill>
              </a:rPr>
              <a:pPr/>
              <a:t>‹#›</a:t>
            </a:fld>
            <a:endParaRPr lang="en-NZ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6231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C1ED88-A55A-4B7F-9AEB-5D8A33686AA3}" type="datetimeFigureOut">
              <a:rPr lang="en-NZ" smtClean="0">
                <a:solidFill>
                  <a:prstClr val="black"/>
                </a:solidFill>
              </a:rPr>
              <a:pPr/>
              <a:t>5/09/2014</a:t>
            </a:fld>
            <a:endParaRPr lang="en-NZ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D772D-7326-4AE4-B2F2-A36FFD1C5041}" type="slidenum">
              <a:rPr lang="en-NZ" smtClean="0">
                <a:solidFill>
                  <a:prstClr val="black"/>
                </a:solidFill>
              </a:rPr>
              <a:pPr/>
              <a:t>‹#›</a:t>
            </a:fld>
            <a:endParaRPr lang="en-N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5046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C1ED88-A55A-4B7F-9AEB-5D8A33686AA3}" type="datetimeFigureOut">
              <a:rPr lang="en-NZ" smtClean="0">
                <a:solidFill>
                  <a:prstClr val="black"/>
                </a:solidFill>
              </a:rPr>
              <a:pPr/>
              <a:t>5/09/2014</a:t>
            </a:fld>
            <a:endParaRPr lang="en-NZ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D772D-7326-4AE4-B2F2-A36FFD1C5041}" type="slidenum">
              <a:rPr lang="en-NZ" smtClean="0">
                <a:solidFill>
                  <a:prstClr val="black"/>
                </a:solidFill>
              </a:rPr>
              <a:pPr/>
              <a:t>‹#›</a:t>
            </a:fld>
            <a:endParaRPr lang="en-N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8438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1ED88-A55A-4B7F-9AEB-5D8A33686AA3}" type="datetimeFigureOut">
              <a:rPr lang="en-NZ" smtClean="0"/>
              <a:pPr/>
              <a:t>5/09/2014</a:t>
            </a:fld>
            <a:endParaRPr lang="en-N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NZ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9D772D-7326-4AE4-B2F2-A36FFD1C5041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187145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C1ED88-A55A-4B7F-9AEB-5D8A33686AA3}" type="datetimeFigureOut">
              <a:rPr lang="en-NZ" smtClean="0">
                <a:solidFill>
                  <a:prstClr val="black"/>
                </a:solidFill>
              </a:rPr>
              <a:pPr/>
              <a:t>5/09/2014</a:t>
            </a:fld>
            <a:endParaRPr lang="en-NZ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D772D-7326-4AE4-B2F2-A36FFD1C5041}" type="slidenum">
              <a:rPr lang="en-NZ" smtClean="0">
                <a:solidFill>
                  <a:prstClr val="black"/>
                </a:solidFill>
              </a:rPr>
              <a:pPr/>
              <a:t>‹#›</a:t>
            </a:fld>
            <a:endParaRPr lang="en-NZ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322722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C1ED88-A55A-4B7F-9AEB-5D8A33686AA3}" type="datetimeFigureOut">
              <a:rPr lang="en-NZ" smtClean="0">
                <a:solidFill>
                  <a:prstClr val="white"/>
                </a:solidFill>
              </a:rPr>
              <a:pPr/>
              <a:t>5/09/2014</a:t>
            </a:fld>
            <a:endParaRPr lang="en-NZ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D772D-7326-4AE4-B2F2-A36FFD1C5041}" type="slidenum">
              <a:rPr lang="en-NZ" smtClean="0">
                <a:solidFill>
                  <a:prstClr val="white"/>
                </a:solidFill>
              </a:rPr>
              <a:pPr/>
              <a:t>‹#›</a:t>
            </a:fld>
            <a:endParaRPr lang="en-NZ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4579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C1ED88-A55A-4B7F-9AEB-5D8A33686AA3}" type="datetimeFigureOut">
              <a:rPr lang="en-NZ" smtClean="0">
                <a:solidFill>
                  <a:prstClr val="white"/>
                </a:solidFill>
              </a:rPr>
              <a:pPr/>
              <a:t>5/09/2014</a:t>
            </a:fld>
            <a:endParaRPr lang="en-NZ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D772D-7326-4AE4-B2F2-A36FFD1C5041}" type="slidenum">
              <a:rPr lang="en-NZ" smtClean="0">
                <a:solidFill>
                  <a:prstClr val="white"/>
                </a:solidFill>
              </a:rPr>
              <a:pPr/>
              <a:t>‹#›</a:t>
            </a:fld>
            <a:endParaRPr lang="en-NZ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989793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C1ED88-A55A-4B7F-9AEB-5D8A33686AA3}" type="datetimeFigureOut">
              <a:rPr lang="en-NZ" smtClean="0">
                <a:solidFill>
                  <a:prstClr val="black"/>
                </a:solidFill>
              </a:rPr>
              <a:pPr/>
              <a:t>5/09/2014</a:t>
            </a:fld>
            <a:endParaRPr lang="en-NZ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D772D-7326-4AE4-B2F2-A36FFD1C5041}" type="slidenum">
              <a:rPr lang="en-NZ" smtClean="0">
                <a:solidFill>
                  <a:prstClr val="black"/>
                </a:solidFill>
              </a:rPr>
              <a:pPr/>
              <a:t>‹#›</a:t>
            </a:fld>
            <a:endParaRPr lang="en-N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4668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C1ED88-A55A-4B7F-9AEB-5D8A33686AA3}" type="datetimeFigureOut">
              <a:rPr lang="en-NZ" smtClean="0">
                <a:solidFill>
                  <a:prstClr val="white"/>
                </a:solidFill>
              </a:rPr>
              <a:pPr/>
              <a:t>5/09/2014</a:t>
            </a:fld>
            <a:endParaRPr lang="en-NZ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D772D-7326-4AE4-B2F2-A36FFD1C5041}" type="slidenum">
              <a:rPr lang="en-NZ" smtClean="0">
                <a:solidFill>
                  <a:prstClr val="white"/>
                </a:solidFill>
              </a:rPr>
              <a:pPr/>
              <a:t>‹#›</a:t>
            </a:fld>
            <a:endParaRPr lang="en-NZ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058447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C1ED88-A55A-4B7F-9AEB-5D8A33686AA3}" type="datetimeFigureOut">
              <a:rPr lang="en-NZ" smtClean="0">
                <a:solidFill>
                  <a:prstClr val="black"/>
                </a:solidFill>
              </a:rPr>
              <a:pPr/>
              <a:t>5/09/2014</a:t>
            </a:fld>
            <a:endParaRPr lang="en-NZ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D772D-7326-4AE4-B2F2-A36FFD1C5041}" type="slidenum">
              <a:rPr lang="en-NZ" smtClean="0">
                <a:solidFill>
                  <a:prstClr val="black"/>
                </a:solidFill>
              </a:rPr>
              <a:pPr/>
              <a:t>‹#›</a:t>
            </a:fld>
            <a:endParaRPr lang="en-N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68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C1ED88-A55A-4B7F-9AEB-5D8A33686AA3}" type="datetimeFigureOut">
              <a:rPr lang="en-NZ" smtClean="0">
                <a:solidFill>
                  <a:prstClr val="white"/>
                </a:solidFill>
              </a:rPr>
              <a:pPr/>
              <a:t>5/09/2014</a:t>
            </a:fld>
            <a:endParaRPr lang="en-NZ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D772D-7326-4AE4-B2F2-A36FFD1C5041}" type="slidenum">
              <a:rPr lang="en-NZ" smtClean="0">
                <a:solidFill>
                  <a:prstClr val="white"/>
                </a:solidFill>
              </a:rPr>
              <a:pPr/>
              <a:t>‹#›</a:t>
            </a:fld>
            <a:endParaRPr lang="en-NZ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5C1ED88-A55A-4B7F-9AEB-5D8A33686AA3}" type="datetimeFigureOut">
              <a:rPr lang="en-NZ" smtClean="0">
                <a:solidFill>
                  <a:prstClr val="black"/>
                </a:solidFill>
              </a:rPr>
              <a:pPr/>
              <a:t>5/09/2014</a:t>
            </a:fld>
            <a:endParaRPr lang="en-NZ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D772D-7326-4AE4-B2F2-A36FFD1C5041}" type="slidenum">
              <a:rPr lang="en-NZ" smtClean="0">
                <a:solidFill>
                  <a:prstClr val="black"/>
                </a:solidFill>
              </a:rPr>
              <a:pPr/>
              <a:t>‹#›</a:t>
            </a:fld>
            <a:endParaRPr lang="en-N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6259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1ED88-A55A-4B7F-9AEB-5D8A33686AA3}" type="datetimeFigureOut">
              <a:rPr lang="en-NZ" smtClean="0">
                <a:solidFill>
                  <a:prstClr val="white"/>
                </a:solidFill>
              </a:rPr>
              <a:pPr/>
              <a:t>5/09/2014</a:t>
            </a:fld>
            <a:endParaRPr lang="en-NZ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NZ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9D772D-7326-4AE4-B2F2-A36FFD1C5041}" type="slidenum">
              <a:rPr lang="en-NZ" smtClean="0">
                <a:solidFill>
                  <a:prstClr val="white"/>
                </a:solidFill>
              </a:rPr>
              <a:pPr/>
              <a:t>‹#›</a:t>
            </a:fld>
            <a:endParaRPr lang="en-NZ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7360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C1ED88-A55A-4B7F-9AEB-5D8A33686AA3}" type="datetimeFigureOut">
              <a:rPr lang="en-NZ" smtClean="0">
                <a:solidFill>
                  <a:prstClr val="black"/>
                </a:solidFill>
              </a:rPr>
              <a:pPr/>
              <a:t>5/09/2014</a:t>
            </a:fld>
            <a:endParaRPr lang="en-NZ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D772D-7326-4AE4-B2F2-A36FFD1C5041}" type="slidenum">
              <a:rPr lang="en-NZ" smtClean="0">
                <a:solidFill>
                  <a:prstClr val="black"/>
                </a:solidFill>
              </a:rPr>
              <a:pPr/>
              <a:t>‹#›</a:t>
            </a:fld>
            <a:endParaRPr lang="en-N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3533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C1ED88-A55A-4B7F-9AEB-5D8A33686AA3}" type="datetimeFigureOut">
              <a:rPr lang="en-NZ" smtClean="0">
                <a:solidFill>
                  <a:prstClr val="black"/>
                </a:solidFill>
              </a:rPr>
              <a:pPr/>
              <a:t>5/09/2014</a:t>
            </a:fld>
            <a:endParaRPr lang="en-NZ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D772D-7326-4AE4-B2F2-A36FFD1C5041}" type="slidenum">
              <a:rPr lang="en-NZ" smtClean="0">
                <a:solidFill>
                  <a:prstClr val="black"/>
                </a:solidFill>
              </a:rPr>
              <a:pPr/>
              <a:t>‹#›</a:t>
            </a:fld>
            <a:endParaRPr lang="en-N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14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C1ED88-A55A-4B7F-9AEB-5D8A33686AA3}" type="datetimeFigureOut">
              <a:rPr lang="en-NZ" smtClean="0">
                <a:solidFill>
                  <a:prstClr val="white"/>
                </a:solidFill>
              </a:rPr>
              <a:pPr/>
              <a:t>5/09/2014</a:t>
            </a:fld>
            <a:endParaRPr lang="en-NZ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D772D-7326-4AE4-B2F2-A36FFD1C5041}" type="slidenum">
              <a:rPr lang="en-NZ" smtClean="0">
                <a:solidFill>
                  <a:prstClr val="white"/>
                </a:solidFill>
              </a:rPr>
              <a:pPr/>
              <a:t>‹#›</a:t>
            </a:fld>
            <a:endParaRPr lang="en-NZ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C1ED88-A55A-4B7F-9AEB-5D8A33686AA3}" type="datetimeFigureOut">
              <a:rPr lang="en-NZ" smtClean="0">
                <a:solidFill>
                  <a:prstClr val="black"/>
                </a:solidFill>
              </a:rPr>
              <a:pPr/>
              <a:t>5/09/2014</a:t>
            </a:fld>
            <a:endParaRPr lang="en-NZ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D772D-7326-4AE4-B2F2-A36FFD1C5041}" type="slidenum">
              <a:rPr lang="en-NZ" smtClean="0">
                <a:solidFill>
                  <a:prstClr val="black"/>
                </a:solidFill>
              </a:rPr>
              <a:pPr/>
              <a:t>‹#›</a:t>
            </a:fld>
            <a:endParaRPr lang="en-NZ">
              <a:solidFill>
                <a:prstClr val="black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C1ED88-A55A-4B7F-9AEB-5D8A33686AA3}" type="datetimeFigureOut">
              <a:rPr lang="en-NZ" smtClean="0">
                <a:solidFill>
                  <a:prstClr val="white"/>
                </a:solidFill>
              </a:rPr>
              <a:pPr/>
              <a:t>5/09/2014</a:t>
            </a:fld>
            <a:endParaRPr lang="en-NZ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D772D-7326-4AE4-B2F2-A36FFD1C5041}" type="slidenum">
              <a:rPr lang="en-NZ" smtClean="0">
                <a:solidFill>
                  <a:prstClr val="white"/>
                </a:solidFill>
              </a:rPr>
              <a:pPr/>
              <a:t>‹#›</a:t>
            </a:fld>
            <a:endParaRPr lang="en-NZ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C1ED88-A55A-4B7F-9AEB-5D8A33686AA3}" type="datetimeFigureOut">
              <a:rPr lang="en-NZ" smtClean="0">
                <a:solidFill>
                  <a:prstClr val="black"/>
                </a:solidFill>
              </a:rPr>
              <a:pPr/>
              <a:t>5/09/2014</a:t>
            </a:fld>
            <a:endParaRPr lang="en-NZ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D772D-7326-4AE4-B2F2-A36FFD1C5041}" type="slidenum">
              <a:rPr lang="en-NZ" smtClean="0">
                <a:solidFill>
                  <a:prstClr val="black"/>
                </a:solidFill>
              </a:rPr>
              <a:pPr/>
              <a:t>‹#›</a:t>
            </a:fld>
            <a:endParaRPr lang="en-NZ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5C1ED88-A55A-4B7F-9AEB-5D8A33686AA3}" type="datetimeFigureOut">
              <a:rPr lang="en-NZ" smtClean="0">
                <a:solidFill>
                  <a:prstClr val="black"/>
                </a:solidFill>
              </a:rPr>
              <a:pPr/>
              <a:t>5/09/2014</a:t>
            </a:fld>
            <a:endParaRPr lang="en-NZ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D772D-7326-4AE4-B2F2-A36FFD1C5041}" type="slidenum">
              <a:rPr lang="en-NZ" smtClean="0">
                <a:solidFill>
                  <a:prstClr val="black"/>
                </a:solidFill>
              </a:rPr>
              <a:pPr/>
              <a:t>‹#›</a:t>
            </a:fld>
            <a:endParaRPr lang="en-NZ">
              <a:solidFill>
                <a:prstClr val="black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1ED88-A55A-4B7F-9AEB-5D8A33686AA3}" type="datetimeFigureOut">
              <a:rPr lang="en-NZ" smtClean="0">
                <a:solidFill>
                  <a:prstClr val="white"/>
                </a:solidFill>
              </a:rPr>
              <a:pPr/>
              <a:t>5/09/2014</a:t>
            </a:fld>
            <a:endParaRPr lang="en-NZ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NZ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9D772D-7326-4AE4-B2F2-A36FFD1C5041}" type="slidenum">
              <a:rPr lang="en-NZ" smtClean="0">
                <a:solidFill>
                  <a:prstClr val="white"/>
                </a:solidFill>
              </a:rPr>
              <a:pPr/>
              <a:t>‹#›</a:t>
            </a:fld>
            <a:endParaRPr lang="en-NZ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22F618-90D1-4DCC-B181-44B660D74F37}" type="datetimeFigureOut">
              <a:rPr lang="en-NZ" smtClean="0"/>
              <a:t>5/09/2014</a:t>
            </a:fld>
            <a:endParaRPr lang="en-N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N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F075D77-D1E5-4EAB-AE6F-A5BFBA9BFDEF}" type="slidenum">
              <a:rPr lang="en-NZ" smtClean="0"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5C1ED88-A55A-4B7F-9AEB-5D8A33686AA3}" type="datetimeFigureOut">
              <a:rPr lang="en-NZ" smtClean="0">
                <a:solidFill>
                  <a:prstClr val="black"/>
                </a:solidFill>
              </a:rPr>
              <a:pPr/>
              <a:t>5/09/2014</a:t>
            </a:fld>
            <a:endParaRPr lang="en-NZ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NZ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F9D772D-7326-4AE4-B2F2-A36FFD1C5041}" type="slidenum">
              <a:rPr lang="en-NZ" smtClean="0">
                <a:solidFill>
                  <a:prstClr val="black"/>
                </a:solidFill>
              </a:rPr>
              <a:pPr/>
              <a:t>‹#›</a:t>
            </a:fld>
            <a:endParaRPr lang="en-N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036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5C1ED88-A55A-4B7F-9AEB-5D8A33686AA3}" type="datetimeFigureOut">
              <a:rPr lang="en-NZ" smtClean="0">
                <a:solidFill>
                  <a:prstClr val="black"/>
                </a:solidFill>
              </a:rPr>
              <a:pPr/>
              <a:t>5/09/2014</a:t>
            </a:fld>
            <a:endParaRPr lang="en-NZ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NZ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F9D772D-7326-4AE4-B2F2-A36FFD1C5041}" type="slidenum">
              <a:rPr lang="en-NZ" smtClean="0">
                <a:solidFill>
                  <a:prstClr val="black"/>
                </a:solidFill>
              </a:rPr>
              <a:pPr/>
              <a:t>‹#›</a:t>
            </a:fld>
            <a:endParaRPr lang="en-N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608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GL6km1NBW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file:///\\FS1\Home$\Staff\rkaniuk\Documents\Desktop\Diabetes%20-%20made%20simple.mp4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air%20tickets.t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114609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NZ" dirty="0" smtClean="0"/>
              <a:t>Probability </a:t>
            </a:r>
            <a:br>
              <a:rPr lang="en-NZ" dirty="0" smtClean="0"/>
            </a:br>
            <a:r>
              <a:rPr lang="en-NZ" dirty="0" smtClean="0"/>
              <a:t>Modelling</a:t>
            </a:r>
            <a:br>
              <a:rPr lang="en-NZ" dirty="0" smtClean="0"/>
            </a:br>
            <a:endParaRPr lang="en-NZ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NZ" dirty="0"/>
              <a:t>u</a:t>
            </a:r>
            <a:r>
              <a:rPr lang="en-NZ" dirty="0" smtClean="0"/>
              <a:t>sing Tinkerplots </a:t>
            </a:r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251520" y="5196681"/>
            <a:ext cx="4572000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NZ" b="1" dirty="0">
                <a:solidFill>
                  <a:prstClr val="black"/>
                </a:solidFill>
              </a:rPr>
              <a:t>Ruth Kaniuk</a:t>
            </a:r>
          </a:p>
          <a:p>
            <a:pPr>
              <a:lnSpc>
                <a:spcPct val="125000"/>
              </a:lnSpc>
            </a:pPr>
            <a:r>
              <a:rPr lang="en-NZ" dirty="0">
                <a:solidFill>
                  <a:prstClr val="black"/>
                </a:solidFill>
              </a:rPr>
              <a:t>Endeavour Teacher Fellow, 2013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3608" y="5981511"/>
            <a:ext cx="2750754" cy="643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948264" y="2045514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/>
              <a:t>(year 13)</a:t>
            </a:r>
          </a:p>
        </p:txBody>
      </p:sp>
      <p:pic>
        <p:nvPicPr>
          <p:cNvPr id="7" name="Picture 6" descr="Royal Society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5589096"/>
            <a:ext cx="1148080" cy="1214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594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4749780"/>
            <a:ext cx="79143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000" dirty="0" smtClean="0"/>
              <a:t>Distribution of the number of people who would not arrive for</a:t>
            </a:r>
          </a:p>
          <a:p>
            <a:r>
              <a:rPr lang="en-NZ" sz="2000" dirty="0" smtClean="0"/>
              <a:t> their flight  if 173 tickets were sold</a:t>
            </a:r>
            <a:endParaRPr lang="en-NZ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18" y="382568"/>
            <a:ext cx="8424936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67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1190" y="1772816"/>
            <a:ext cx="48245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/>
              <a:t>Bin (173, 0.029)</a:t>
            </a:r>
          </a:p>
          <a:p>
            <a:endParaRPr lang="en-NZ" sz="2400" dirty="0"/>
          </a:p>
          <a:p>
            <a:endParaRPr lang="en-NZ" sz="2400" dirty="0" smtClean="0"/>
          </a:p>
          <a:p>
            <a:r>
              <a:rPr lang="en-NZ" sz="2400" dirty="0" smtClean="0"/>
              <a:t>P(X = 0) = 0.006</a:t>
            </a:r>
          </a:p>
          <a:p>
            <a:r>
              <a:rPr lang="en-NZ" sz="2400" dirty="0" smtClean="0"/>
              <a:t>P(X = 1) = 0.032</a:t>
            </a:r>
            <a:endParaRPr lang="en-NZ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692696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/>
              <a:t>Using a theoretical approach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115529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836712"/>
            <a:ext cx="67687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/>
              <a:t>Context 2:		Diabetes</a:t>
            </a:r>
          </a:p>
          <a:p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3923928" y="2319263"/>
            <a:ext cx="27590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Normal distribution</a:t>
            </a:r>
          </a:p>
          <a:p>
            <a:r>
              <a:rPr lang="en-NZ" dirty="0" smtClean="0"/>
              <a:t>Tables of counts</a:t>
            </a:r>
          </a:p>
          <a:p>
            <a:r>
              <a:rPr lang="en-NZ" dirty="0" smtClean="0"/>
              <a:t>Conditional probability</a:t>
            </a:r>
            <a:endParaRPr lang="en-NZ" dirty="0"/>
          </a:p>
        </p:txBody>
      </p:sp>
      <p:sp>
        <p:nvSpPr>
          <p:cNvPr id="6" name="TextBox 5"/>
          <p:cNvSpPr txBox="1"/>
          <p:nvPr/>
        </p:nvSpPr>
        <p:spPr>
          <a:xfrm>
            <a:off x="770014" y="5085184"/>
            <a:ext cx="7114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Source: Pfannkuch, M., </a:t>
            </a:r>
            <a:r>
              <a:rPr lang="en-NZ" dirty="0" err="1" smtClean="0"/>
              <a:t>Seber</a:t>
            </a:r>
            <a:r>
              <a:rPr lang="en-NZ" dirty="0" smtClean="0"/>
              <a:t>, G., &amp; Wild, C.J. (2002)</a:t>
            </a:r>
          </a:p>
          <a:p>
            <a:r>
              <a:rPr lang="en-NZ" dirty="0" smtClean="0"/>
              <a:t>Probability with less pain. </a:t>
            </a:r>
            <a:r>
              <a:rPr lang="en-NZ" i="1" dirty="0" smtClean="0"/>
              <a:t>Teaching Statistics, </a:t>
            </a:r>
            <a:r>
              <a:rPr lang="en-NZ" dirty="0" smtClean="0"/>
              <a:t>24(1) 24-30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5451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00" y="2448235"/>
            <a:ext cx="62073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u="sng" dirty="0">
                <a:hlinkClick r:id="rId3"/>
              </a:rPr>
              <a:t>http://</a:t>
            </a:r>
            <a:r>
              <a:rPr lang="en-NZ" u="sng" dirty="0" smtClean="0">
                <a:hlinkClick r:id="rId3"/>
              </a:rPr>
              <a:t>www.youtube.com/watch?v=MGL6km1NBWE</a:t>
            </a:r>
            <a:endParaRPr lang="en-NZ" u="sng" dirty="0" smtClean="0"/>
          </a:p>
          <a:p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908720"/>
            <a:ext cx="61430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400" dirty="0" smtClean="0"/>
              <a:t>What do we know about diabetes in </a:t>
            </a:r>
            <a:r>
              <a:rPr lang="en-NZ" sz="2400" dirty="0" smtClean="0">
                <a:hlinkClick r:id="rId4" action="ppaction://hlinkfile"/>
              </a:rPr>
              <a:t>NZ</a:t>
            </a:r>
            <a:r>
              <a:rPr lang="en-NZ" sz="2400" dirty="0" smtClean="0"/>
              <a:t>?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317384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71809" y="476672"/>
            <a:ext cx="77048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NZ" sz="2400" dirty="0"/>
              <a:t>A standard test for diabetes is based on glucose levels in the blood after fasting for a prescribed period. </a:t>
            </a:r>
            <a:endParaRPr lang="en-NZ" sz="2400" dirty="0" smtClean="0"/>
          </a:p>
          <a:p>
            <a:pPr>
              <a:lnSpc>
                <a:spcPct val="150000"/>
              </a:lnSpc>
            </a:pPr>
            <a:r>
              <a:rPr lang="en-NZ" sz="2400" dirty="0" smtClean="0"/>
              <a:t>For </a:t>
            </a:r>
            <a:r>
              <a:rPr lang="en-NZ" sz="2400" dirty="0"/>
              <a:t>‘healthy’ people, the mean fasting glucose level is 5.31 mmol/L and the standard deviation is 0.58 mmol/L</a:t>
            </a:r>
            <a:r>
              <a:rPr lang="en-NZ" sz="2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NZ" sz="2400" dirty="0" smtClean="0"/>
              <a:t>For </a:t>
            </a:r>
            <a:r>
              <a:rPr lang="en-NZ" sz="2400" dirty="0"/>
              <a:t>untreated diabetes the mean is 11.74 and the standard deviation is 3.50. </a:t>
            </a:r>
            <a:endParaRPr lang="en-NZ" sz="2400" dirty="0" smtClean="0"/>
          </a:p>
          <a:p>
            <a:pPr>
              <a:lnSpc>
                <a:spcPct val="150000"/>
              </a:lnSpc>
            </a:pPr>
            <a:r>
              <a:rPr lang="en-NZ" sz="2400" dirty="0" smtClean="0"/>
              <a:t>In </a:t>
            </a:r>
            <a:r>
              <a:rPr lang="en-NZ" sz="2400" dirty="0"/>
              <a:t>both groups the levels appear approximately Normal.</a:t>
            </a:r>
          </a:p>
        </p:txBody>
      </p:sp>
    </p:spTree>
    <p:extLst>
      <p:ext uri="{BB962C8B-B14F-4D97-AF65-F5344CB8AC3E}">
        <p14:creationId xmlns:p14="http://schemas.microsoft.com/office/powerpoint/2010/main" val="224900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4237909959"/>
              </p:ext>
            </p:extLst>
          </p:nvPr>
        </p:nvGraphicFramePr>
        <p:xfrm>
          <a:off x="1115616" y="836712"/>
          <a:ext cx="72008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850822"/>
              </p:ext>
            </p:extLst>
          </p:nvPr>
        </p:nvGraphicFramePr>
        <p:xfrm>
          <a:off x="167552" y="3356992"/>
          <a:ext cx="1296144" cy="12961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1478"/>
                <a:gridCol w="614666"/>
              </a:tblGrid>
              <a:tr h="259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 dirty="0">
                          <a:effectLst/>
                        </a:rPr>
                        <a:t>x</a:t>
                      </a:r>
                      <a:endParaRPr lang="en-NZ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f(x)</a:t>
                      </a:r>
                      <a:endParaRPr lang="en-NZ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9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5.31</a:t>
                      </a:r>
                      <a:endParaRPr lang="en-NZ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0.69</a:t>
                      </a:r>
                      <a:endParaRPr lang="en-NZ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9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5</a:t>
                      </a:r>
                      <a:endParaRPr lang="en-NZ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0.60</a:t>
                      </a:r>
                      <a:endParaRPr lang="en-NZ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9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4.5</a:t>
                      </a:r>
                      <a:endParaRPr lang="en-NZ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 dirty="0">
                          <a:effectLst/>
                        </a:rPr>
                        <a:t>0.26</a:t>
                      </a:r>
                      <a:endParaRPr lang="en-NZ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9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4</a:t>
                      </a:r>
                      <a:endParaRPr lang="en-NZ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 dirty="0">
                          <a:effectLst/>
                        </a:rPr>
                        <a:t>0.05</a:t>
                      </a:r>
                      <a:endParaRPr lang="en-NZ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051409"/>
              </p:ext>
            </p:extLst>
          </p:nvPr>
        </p:nvGraphicFramePr>
        <p:xfrm>
          <a:off x="7236296" y="5445224"/>
          <a:ext cx="1377241" cy="1218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4116"/>
                <a:gridCol w="653125"/>
              </a:tblGrid>
              <a:tr h="243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x</a:t>
                      </a:r>
                      <a:endParaRPr lang="en-NZ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f(x)</a:t>
                      </a:r>
                      <a:endParaRPr lang="en-NZ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3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11.74</a:t>
                      </a:r>
                      <a:endParaRPr lang="en-NZ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0.11</a:t>
                      </a:r>
                      <a:endParaRPr lang="en-NZ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3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8.5</a:t>
                      </a:r>
                      <a:endParaRPr lang="en-NZ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0.07</a:t>
                      </a:r>
                      <a:endParaRPr lang="en-NZ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3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5</a:t>
                      </a:r>
                      <a:endParaRPr lang="en-NZ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0.02</a:t>
                      </a:r>
                      <a:endParaRPr lang="en-NZ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3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3</a:t>
                      </a:r>
                      <a:endParaRPr lang="en-NZ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 dirty="0">
                          <a:effectLst/>
                        </a:rPr>
                        <a:t>0.005</a:t>
                      </a:r>
                      <a:endParaRPr lang="en-NZ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344" y="2204864"/>
            <a:ext cx="16017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Healthy</a:t>
            </a:r>
          </a:p>
          <a:p>
            <a:r>
              <a:rPr lang="en-NZ" dirty="0" smtClean="0"/>
              <a:t>N(5.31,0.58)</a:t>
            </a:r>
            <a:endParaRPr lang="en-NZ" dirty="0"/>
          </a:p>
        </p:txBody>
      </p:sp>
      <p:sp>
        <p:nvSpPr>
          <p:cNvPr id="8" name="TextBox 7"/>
          <p:cNvSpPr txBox="1"/>
          <p:nvPr/>
        </p:nvSpPr>
        <p:spPr>
          <a:xfrm>
            <a:off x="5550407" y="5991308"/>
            <a:ext cx="17475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Diabetic</a:t>
            </a:r>
          </a:p>
          <a:p>
            <a:r>
              <a:rPr lang="en-NZ" dirty="0" smtClean="0"/>
              <a:t>N(11.74,3.50)</a:t>
            </a:r>
            <a:endParaRPr lang="en-NZ" dirty="0"/>
          </a:p>
        </p:txBody>
      </p:sp>
      <p:sp>
        <p:nvSpPr>
          <p:cNvPr id="9" name="TextBox 8"/>
          <p:cNvSpPr txBox="1"/>
          <p:nvPr/>
        </p:nvSpPr>
        <p:spPr>
          <a:xfrm>
            <a:off x="1475656" y="332656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Sketch a graph of these two distributions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430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052028561"/>
              </p:ext>
            </p:extLst>
          </p:nvPr>
        </p:nvGraphicFramePr>
        <p:xfrm>
          <a:off x="827584" y="764704"/>
          <a:ext cx="763284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4211960" y="3284984"/>
            <a:ext cx="0" cy="24482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067944" y="5751871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C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4334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7" r="36843" b="10270"/>
          <a:stretch/>
        </p:blipFill>
        <p:spPr bwMode="auto">
          <a:xfrm>
            <a:off x="755576" y="764704"/>
            <a:ext cx="2667000" cy="31623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2" r="48565" b="6760"/>
          <a:stretch/>
        </p:blipFill>
        <p:spPr bwMode="auto">
          <a:xfrm>
            <a:off x="5436096" y="1628800"/>
            <a:ext cx="2038350" cy="31527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 Box 7"/>
          <p:cNvSpPr txBox="1"/>
          <p:nvPr/>
        </p:nvSpPr>
        <p:spPr>
          <a:xfrm>
            <a:off x="1412800" y="4149080"/>
            <a:ext cx="1719039" cy="936104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NZ" sz="1000" dirty="0" smtClean="0">
                <a:effectLst/>
                <a:latin typeface="Arial"/>
                <a:ea typeface="Calibri"/>
                <a:cs typeface="Times New Roman"/>
              </a:rPr>
              <a:t>This area represents the proportion of people who </a:t>
            </a:r>
            <a:r>
              <a:rPr lang="en-NZ" sz="1000" dirty="0">
                <a:effectLst/>
                <a:latin typeface="Arial"/>
                <a:ea typeface="Calibri"/>
                <a:cs typeface="Times New Roman"/>
              </a:rPr>
              <a:t>have diabetes but test is</a:t>
            </a:r>
            <a:r>
              <a:rPr lang="en-NZ" sz="1200" dirty="0">
                <a:effectLst/>
                <a:latin typeface="Arial"/>
                <a:ea typeface="Calibri"/>
                <a:cs typeface="Times New Roman"/>
              </a:rPr>
              <a:t> </a:t>
            </a:r>
            <a:r>
              <a:rPr lang="en-NZ" sz="1000" dirty="0" smtClean="0">
                <a:effectLst/>
                <a:latin typeface="Arial"/>
                <a:ea typeface="Calibri"/>
                <a:cs typeface="Times New Roman"/>
              </a:rPr>
              <a:t>negative</a:t>
            </a:r>
            <a:r>
              <a:rPr lang="en-NZ" sz="1000" dirty="0">
                <a:latin typeface="Arial"/>
                <a:ea typeface="Calibri"/>
                <a:cs typeface="Times New Roman"/>
              </a:rPr>
              <a:t>.</a:t>
            </a:r>
            <a:endParaRPr lang="en-NZ" sz="1200" dirty="0"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5" name="Text Box 10"/>
          <p:cNvSpPr txBox="1"/>
          <p:nvPr/>
        </p:nvSpPr>
        <p:spPr>
          <a:xfrm>
            <a:off x="6448335" y="4941168"/>
            <a:ext cx="1724065" cy="864096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NZ" sz="1000" dirty="0" smtClean="0">
                <a:effectLst/>
                <a:latin typeface="Arial"/>
                <a:ea typeface="Calibri"/>
                <a:cs typeface="Times New Roman"/>
              </a:rPr>
              <a:t>This area represents the proportion </a:t>
            </a:r>
            <a:r>
              <a:rPr lang="en-NZ" sz="1000" dirty="0">
                <a:effectLst/>
                <a:latin typeface="Arial"/>
                <a:ea typeface="Calibri"/>
                <a:cs typeface="Times New Roman"/>
              </a:rPr>
              <a:t>of </a:t>
            </a:r>
            <a:r>
              <a:rPr lang="en-NZ" sz="1000" dirty="0" smtClean="0">
                <a:effectLst/>
                <a:latin typeface="Arial"/>
                <a:ea typeface="Calibri"/>
                <a:cs typeface="Times New Roman"/>
              </a:rPr>
              <a:t>people who </a:t>
            </a:r>
            <a:r>
              <a:rPr lang="en-NZ" sz="1000" dirty="0">
                <a:effectLst/>
                <a:latin typeface="Arial"/>
                <a:ea typeface="Calibri"/>
                <a:cs typeface="Times New Roman"/>
              </a:rPr>
              <a:t>do not have diabetes but test is</a:t>
            </a:r>
            <a:r>
              <a:rPr lang="en-NZ" sz="1200" dirty="0">
                <a:effectLst/>
                <a:latin typeface="Arial"/>
                <a:ea typeface="Calibri"/>
                <a:cs typeface="Times New Roman"/>
              </a:rPr>
              <a:t> </a:t>
            </a:r>
            <a:r>
              <a:rPr lang="en-NZ" sz="1000" dirty="0" smtClean="0">
                <a:effectLst/>
                <a:latin typeface="Arial"/>
                <a:ea typeface="Calibri"/>
                <a:cs typeface="Times New Roman"/>
              </a:rPr>
              <a:t>positive</a:t>
            </a:r>
            <a:r>
              <a:rPr lang="en-NZ" sz="1000" dirty="0">
                <a:latin typeface="Arial"/>
                <a:ea typeface="Calibri"/>
                <a:cs typeface="Times New Roman"/>
              </a:rPr>
              <a:t>.</a:t>
            </a:r>
            <a:endParaRPr lang="en-NZ" sz="1200" dirty="0">
              <a:effectLst/>
              <a:latin typeface="Arial"/>
              <a:ea typeface="Calibri"/>
              <a:cs typeface="Times New Roman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959307" y="3429000"/>
            <a:ext cx="18137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6876256" y="4302073"/>
            <a:ext cx="181372" cy="6390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31838" y="5661248"/>
            <a:ext cx="31683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/>
              <a:t>We would like to minimise both!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124797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28092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400" u="sng" dirty="0"/>
              <a:t>Task 1</a:t>
            </a:r>
            <a:endParaRPr lang="en-NZ" sz="2400" dirty="0"/>
          </a:p>
          <a:p>
            <a:r>
              <a:rPr lang="en-NZ" sz="2400" dirty="0"/>
              <a:t>Assume that the cut-off point is 6.5mmol glucose/L blood</a:t>
            </a:r>
            <a:r>
              <a:rPr lang="en-NZ" sz="2400" dirty="0" smtClean="0"/>
              <a:t>.</a:t>
            </a:r>
          </a:p>
          <a:p>
            <a:endParaRPr lang="en-NZ" sz="2400" dirty="0"/>
          </a:p>
          <a:p>
            <a:pPr>
              <a:lnSpc>
                <a:spcPct val="200000"/>
              </a:lnSpc>
            </a:pPr>
            <a:r>
              <a:rPr lang="en-NZ" sz="2400" dirty="0"/>
              <a:t>Calculate:</a:t>
            </a:r>
          </a:p>
          <a:p>
            <a:r>
              <a:rPr lang="en-NZ" sz="2400" dirty="0"/>
              <a:t>P(test is negative | person does not have diabetes</a:t>
            </a:r>
            <a:r>
              <a:rPr lang="en-NZ" sz="2400" dirty="0" smtClean="0"/>
              <a:t>)=</a:t>
            </a:r>
          </a:p>
          <a:p>
            <a:r>
              <a:rPr lang="en-NZ" sz="2000" dirty="0" smtClean="0">
                <a:solidFill>
                  <a:srgbClr val="00B050"/>
                </a:solidFill>
              </a:rPr>
              <a:t>[N(5.31, 0.58), </a:t>
            </a:r>
            <a:r>
              <a:rPr lang="en-NZ" sz="2000" dirty="0">
                <a:solidFill>
                  <a:srgbClr val="00B050"/>
                </a:solidFill>
              </a:rPr>
              <a:t> </a:t>
            </a:r>
            <a:r>
              <a:rPr lang="en-NZ" sz="2000" dirty="0" smtClean="0">
                <a:solidFill>
                  <a:srgbClr val="00B050"/>
                </a:solidFill>
              </a:rPr>
              <a:t>P(X &lt; 6.5) = 0.98]</a:t>
            </a:r>
          </a:p>
          <a:p>
            <a:pPr>
              <a:lnSpc>
                <a:spcPct val="200000"/>
              </a:lnSpc>
            </a:pPr>
            <a:r>
              <a:rPr lang="en-NZ" sz="2400" dirty="0" smtClean="0"/>
              <a:t>P(test </a:t>
            </a:r>
            <a:r>
              <a:rPr lang="en-NZ" sz="2400" dirty="0"/>
              <a:t>is positive | person has diabetes</a:t>
            </a:r>
            <a:r>
              <a:rPr lang="en-NZ" sz="2400" dirty="0" smtClean="0"/>
              <a:t>)=</a:t>
            </a:r>
          </a:p>
          <a:p>
            <a:r>
              <a:rPr lang="en-NZ" sz="2000" dirty="0">
                <a:solidFill>
                  <a:srgbClr val="00B050"/>
                </a:solidFill>
              </a:rPr>
              <a:t>[</a:t>
            </a:r>
            <a:r>
              <a:rPr lang="en-NZ" sz="2000" dirty="0" smtClean="0">
                <a:solidFill>
                  <a:srgbClr val="00B050"/>
                </a:solidFill>
              </a:rPr>
              <a:t>N(11.74, 3.50),  P(X &gt; </a:t>
            </a:r>
            <a:r>
              <a:rPr lang="en-NZ" sz="2000" dirty="0">
                <a:solidFill>
                  <a:srgbClr val="00B050"/>
                </a:solidFill>
              </a:rPr>
              <a:t>6.5) = </a:t>
            </a:r>
            <a:r>
              <a:rPr lang="en-NZ" sz="2000" dirty="0" smtClean="0">
                <a:solidFill>
                  <a:srgbClr val="00B050"/>
                </a:solidFill>
              </a:rPr>
              <a:t>0.933]</a:t>
            </a:r>
            <a:endParaRPr lang="en-NZ" sz="2000" dirty="0">
              <a:solidFill>
                <a:srgbClr val="00B050"/>
              </a:solidFill>
            </a:endParaRPr>
          </a:p>
          <a:p>
            <a:pPr>
              <a:lnSpc>
                <a:spcPct val="200000"/>
              </a:lnSpc>
            </a:pPr>
            <a:endParaRPr lang="en-NZ" sz="2400" dirty="0"/>
          </a:p>
          <a:p>
            <a:pPr>
              <a:lnSpc>
                <a:spcPct val="200000"/>
              </a:lnSpc>
            </a:pPr>
            <a:r>
              <a:rPr lang="en-NZ" sz="2400" dirty="0"/>
              <a:t> </a:t>
            </a:r>
          </a:p>
          <a:p>
            <a:r>
              <a:rPr lang="en-NZ" sz="2400" dirty="0"/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28384" y="243047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>
                <a:solidFill>
                  <a:srgbClr val="0070C0"/>
                </a:solidFill>
              </a:rPr>
              <a:t>0.98</a:t>
            </a:r>
            <a:endParaRPr lang="en-NZ" sz="24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16216" y="342900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>
                <a:solidFill>
                  <a:srgbClr val="0070C0"/>
                </a:solidFill>
              </a:rPr>
              <a:t>0.933</a:t>
            </a:r>
            <a:endParaRPr lang="en-NZ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76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-84666" y="396875"/>
          <a:ext cx="9313333" cy="6064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5643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1113" y="903040"/>
            <a:ext cx="4509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400" dirty="0" smtClean="0"/>
              <a:t>Why use a simulation model?</a:t>
            </a:r>
            <a:endParaRPr lang="en-NZ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40153" y="4797152"/>
            <a:ext cx="6696744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NZ" sz="2400" dirty="0" smtClean="0"/>
              <a:t>To create a model that mimics random behaviour in the real world</a:t>
            </a:r>
            <a:endParaRPr lang="en-NZ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37" t="3110" b="6157"/>
          <a:stretch/>
        </p:blipFill>
        <p:spPr bwMode="auto">
          <a:xfrm>
            <a:off x="6993210" y="3543960"/>
            <a:ext cx="2171700" cy="3334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2" t="7472" r="22334" b="6322"/>
          <a:stretch/>
        </p:blipFill>
        <p:spPr bwMode="auto">
          <a:xfrm>
            <a:off x="5876130" y="903040"/>
            <a:ext cx="1618603" cy="1428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0153" y="2564904"/>
            <a:ext cx="59809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/>
              <a:t>To take probability beyond the application of a  learned rule to a tool that is useful in solving real world problems  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2984458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9304" y="476672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NZ" sz="2400" dirty="0"/>
              <a:t>In 2012,  225 686 people in New Zealand had been diagnosed with diabetes out of an estimated total population of 4 433 000.</a:t>
            </a:r>
          </a:p>
          <a:p>
            <a:pPr>
              <a:lnSpc>
                <a:spcPct val="150000"/>
              </a:lnSpc>
            </a:pPr>
            <a:endParaRPr lang="en-NZ" sz="2400" dirty="0"/>
          </a:p>
          <a:p>
            <a:pPr>
              <a:lnSpc>
                <a:spcPct val="150000"/>
              </a:lnSpc>
            </a:pPr>
            <a:r>
              <a:rPr lang="en-NZ" sz="2400" dirty="0"/>
              <a:t>Calculate the base rate (proportion of the population with diabetes</a:t>
            </a:r>
            <a:r>
              <a:rPr lang="en-NZ" sz="2400" dirty="0" smtClean="0"/>
              <a:t>)</a:t>
            </a:r>
          </a:p>
          <a:p>
            <a:pPr>
              <a:lnSpc>
                <a:spcPct val="150000"/>
              </a:lnSpc>
            </a:pPr>
            <a:endParaRPr lang="en-NZ" sz="2400" dirty="0"/>
          </a:p>
          <a:p>
            <a:pPr>
              <a:lnSpc>
                <a:spcPct val="150000"/>
              </a:lnSpc>
            </a:pPr>
            <a:r>
              <a:rPr lang="en-NZ" sz="2400" dirty="0"/>
              <a:t>Base rate =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31532" y="4437112"/>
            <a:ext cx="828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>
                <a:solidFill>
                  <a:srgbClr val="0070C0"/>
                </a:solidFill>
              </a:rPr>
              <a:t>5%</a:t>
            </a:r>
            <a:endParaRPr lang="en-NZ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38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0172" y="1124744"/>
            <a:ext cx="74168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NZ" sz="2400" dirty="0"/>
              <a:t>Suppose there was a screening programme introduced where the entire population of New Zealand was tested for diabetes using this test and the cut-off point was taken as </a:t>
            </a:r>
            <a:r>
              <a:rPr lang="en-NZ" sz="2400" dirty="0" smtClean="0"/>
              <a:t>6.5mmol/L.</a:t>
            </a:r>
          </a:p>
          <a:p>
            <a:pPr>
              <a:lnSpc>
                <a:spcPct val="150000"/>
              </a:lnSpc>
            </a:pPr>
            <a:endParaRPr lang="en-NZ" sz="2400" dirty="0"/>
          </a:p>
          <a:p>
            <a:pPr>
              <a:lnSpc>
                <a:spcPct val="150000"/>
              </a:lnSpc>
            </a:pPr>
            <a:endParaRPr lang="en-NZ" sz="2400" dirty="0"/>
          </a:p>
          <a:p>
            <a:r>
              <a:rPr lang="en-NZ" sz="2400" dirty="0"/>
              <a:t> </a:t>
            </a:r>
          </a:p>
          <a:p>
            <a:r>
              <a:rPr lang="en-NZ" sz="2400" dirty="0"/>
              <a:t>Set up a Tinkerplots </a:t>
            </a:r>
            <a:r>
              <a:rPr lang="en-NZ" sz="2400" dirty="0" smtClean="0"/>
              <a:t>simulation </a:t>
            </a:r>
            <a:r>
              <a:rPr lang="en-NZ" sz="2400" dirty="0"/>
              <a:t>for this base rate and </a:t>
            </a:r>
            <a:r>
              <a:rPr lang="en-NZ" sz="2400" dirty="0" smtClean="0"/>
              <a:t>find how many people would be </a:t>
            </a:r>
            <a:br>
              <a:rPr lang="en-NZ" sz="2400" dirty="0" smtClean="0"/>
            </a:br>
            <a:r>
              <a:rPr lang="en-NZ" sz="2400" dirty="0" smtClean="0"/>
              <a:t>misdiagnosed.</a:t>
            </a:r>
            <a:endParaRPr lang="en-NZ" sz="2400" dirty="0"/>
          </a:p>
          <a:p>
            <a:r>
              <a:rPr lang="en-NZ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0446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92" y="548680"/>
            <a:ext cx="8908208" cy="5539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400" dirty="0" smtClean="0"/>
              <a:t>Use the simulation to explore the conditional probabilities</a:t>
            </a:r>
          </a:p>
          <a:p>
            <a:endParaRPr lang="en-NZ" sz="2400" dirty="0" smtClean="0"/>
          </a:p>
          <a:p>
            <a:r>
              <a:rPr lang="en-NZ" sz="2400" dirty="0">
                <a:solidFill>
                  <a:srgbClr val="0070C0"/>
                </a:solidFill>
              </a:rPr>
              <a:t>P(test is negative </a:t>
            </a:r>
            <a:r>
              <a:rPr lang="en-NZ" sz="2400" dirty="0"/>
              <a:t>| person does not have diabetes) </a:t>
            </a:r>
            <a:endParaRPr lang="en-NZ" sz="2400" dirty="0" smtClean="0"/>
          </a:p>
          <a:p>
            <a:r>
              <a:rPr lang="en-NZ" sz="2400" dirty="0" smtClean="0"/>
              <a:t>P(</a:t>
            </a:r>
            <a:r>
              <a:rPr lang="en-NZ" sz="2400" dirty="0" smtClean="0">
                <a:solidFill>
                  <a:schemeClr val="accent2">
                    <a:lumMod val="75000"/>
                  </a:schemeClr>
                </a:solidFill>
              </a:rPr>
              <a:t>test </a:t>
            </a:r>
            <a:r>
              <a:rPr lang="en-NZ" sz="2400" dirty="0">
                <a:solidFill>
                  <a:schemeClr val="accent2">
                    <a:lumMod val="75000"/>
                  </a:schemeClr>
                </a:solidFill>
              </a:rPr>
              <a:t>is positive </a:t>
            </a:r>
            <a:r>
              <a:rPr lang="en-NZ" sz="2400" dirty="0"/>
              <a:t>| person has diabetes</a:t>
            </a:r>
            <a:r>
              <a:rPr lang="en-NZ" sz="2400" dirty="0" smtClean="0"/>
              <a:t>)</a:t>
            </a:r>
          </a:p>
          <a:p>
            <a:endParaRPr lang="en-NZ" sz="2400" dirty="0" smtClean="0"/>
          </a:p>
          <a:p>
            <a:r>
              <a:rPr lang="en-NZ" sz="2400" dirty="0"/>
              <a:t>a</a:t>
            </a:r>
            <a:r>
              <a:rPr lang="en-NZ" sz="2400" dirty="0" smtClean="0"/>
              <a:t>s opposed to </a:t>
            </a:r>
          </a:p>
          <a:p>
            <a:endParaRPr lang="en-NZ" sz="2400" dirty="0"/>
          </a:p>
          <a:p>
            <a:endParaRPr lang="en-NZ" sz="2400" dirty="0"/>
          </a:p>
          <a:p>
            <a:r>
              <a:rPr lang="en-NZ" sz="2400" dirty="0"/>
              <a:t>P(has diabetes | </a:t>
            </a:r>
            <a:r>
              <a:rPr lang="en-NZ" sz="2400" dirty="0">
                <a:solidFill>
                  <a:srgbClr val="0070C0"/>
                </a:solidFill>
              </a:rPr>
              <a:t>test </a:t>
            </a:r>
            <a:r>
              <a:rPr lang="en-NZ" sz="2400" dirty="0" smtClean="0">
                <a:solidFill>
                  <a:srgbClr val="0070C0"/>
                </a:solidFill>
              </a:rPr>
              <a:t>is negative</a:t>
            </a:r>
            <a:r>
              <a:rPr lang="en-NZ" sz="2400" dirty="0"/>
              <a:t>)</a:t>
            </a:r>
          </a:p>
          <a:p>
            <a:r>
              <a:rPr lang="en-NZ" sz="2400" dirty="0"/>
              <a:t>P</a:t>
            </a:r>
            <a:r>
              <a:rPr lang="en-NZ" sz="2400" dirty="0" smtClean="0"/>
              <a:t>(does </a:t>
            </a:r>
            <a:r>
              <a:rPr lang="en-NZ" sz="2400" dirty="0"/>
              <a:t>not have diabetes | </a:t>
            </a:r>
            <a:r>
              <a:rPr lang="en-NZ" sz="2400" dirty="0" smtClean="0">
                <a:solidFill>
                  <a:schemeClr val="accent2">
                    <a:lumMod val="75000"/>
                  </a:schemeClr>
                </a:solidFill>
              </a:rPr>
              <a:t>test is </a:t>
            </a:r>
            <a:r>
              <a:rPr lang="en-NZ" sz="2400" dirty="0">
                <a:solidFill>
                  <a:schemeClr val="accent2">
                    <a:lumMod val="75000"/>
                  </a:schemeClr>
                </a:solidFill>
              </a:rPr>
              <a:t>positive</a:t>
            </a:r>
            <a:r>
              <a:rPr lang="en-NZ" sz="2400" dirty="0" smtClean="0"/>
              <a:t>)</a:t>
            </a:r>
          </a:p>
          <a:p>
            <a:endParaRPr lang="en-NZ" sz="2400" dirty="0"/>
          </a:p>
          <a:p>
            <a:endParaRPr lang="en-NZ" sz="2400" dirty="0" smtClean="0"/>
          </a:p>
          <a:p>
            <a:endParaRPr lang="en-NZ" sz="2400" dirty="0"/>
          </a:p>
          <a:p>
            <a:r>
              <a:rPr lang="en-NZ" sz="2400" dirty="0"/>
              <a:t>a</a:t>
            </a:r>
            <a:r>
              <a:rPr lang="en-NZ" sz="2400" dirty="0" smtClean="0"/>
              <a:t>s well as working out an optimum cut-off value, C</a:t>
            </a:r>
            <a:endParaRPr lang="en-NZ" sz="2400" dirty="0"/>
          </a:p>
          <a:p>
            <a:r>
              <a:rPr lang="en-N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1412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95819"/>
            <a:ext cx="74168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/>
              <a:t>Task 2:</a:t>
            </a:r>
          </a:p>
          <a:p>
            <a:r>
              <a:rPr lang="en-NZ" sz="2400" dirty="0" smtClean="0"/>
              <a:t> </a:t>
            </a:r>
          </a:p>
          <a:p>
            <a:r>
              <a:rPr lang="en-NZ" sz="2400" dirty="0" smtClean="0"/>
              <a:t>Use the model to see the effect of changes in the base rate.</a:t>
            </a:r>
          </a:p>
          <a:p>
            <a:endParaRPr lang="en-NZ" sz="2400" dirty="0"/>
          </a:p>
          <a:p>
            <a:endParaRPr lang="en-NZ" sz="2400" dirty="0" smtClean="0"/>
          </a:p>
          <a:p>
            <a:r>
              <a:rPr lang="en-NZ" sz="2400" dirty="0" smtClean="0"/>
              <a:t>What do you think will happen if the base rate is higher?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98223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476672"/>
            <a:ext cx="58480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400" dirty="0" smtClean="0"/>
              <a:t>Task 3:</a:t>
            </a:r>
          </a:p>
          <a:p>
            <a:endParaRPr lang="en-NZ" sz="2400" dirty="0"/>
          </a:p>
          <a:p>
            <a:r>
              <a:rPr lang="en-NZ" sz="2400" dirty="0" smtClean="0"/>
              <a:t>How could we calculate the base rate?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254158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548680"/>
            <a:ext cx="734481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>
                <a:solidFill>
                  <a:prstClr val="black"/>
                </a:solidFill>
              </a:rPr>
              <a:t>So…   why use simulation</a:t>
            </a:r>
          </a:p>
          <a:p>
            <a:endParaRPr lang="en-NZ" sz="2400" dirty="0">
              <a:solidFill>
                <a:prstClr val="black"/>
              </a:solidFill>
            </a:endParaRPr>
          </a:p>
          <a:p>
            <a:r>
              <a:rPr lang="en-NZ" sz="2400" dirty="0" smtClean="0">
                <a:solidFill>
                  <a:prstClr val="black"/>
                </a:solidFill>
              </a:rPr>
              <a:t>To get an idea of what ‘</a:t>
            </a:r>
            <a:r>
              <a:rPr lang="en-NZ" sz="2400" dirty="0" smtClean="0">
                <a:solidFill>
                  <a:srgbClr val="FF0000"/>
                </a:solidFill>
              </a:rPr>
              <a:t>long run</a:t>
            </a:r>
            <a:r>
              <a:rPr lang="en-NZ" sz="2400" dirty="0" smtClean="0">
                <a:solidFill>
                  <a:prstClr val="black"/>
                </a:solidFill>
              </a:rPr>
              <a:t>’ means</a:t>
            </a:r>
          </a:p>
          <a:p>
            <a:endParaRPr lang="en-NZ" sz="2400" dirty="0" smtClean="0">
              <a:solidFill>
                <a:prstClr val="black"/>
              </a:solidFill>
            </a:endParaRPr>
          </a:p>
          <a:p>
            <a:r>
              <a:rPr lang="en-NZ" dirty="0" smtClean="0">
                <a:solidFill>
                  <a:prstClr val="black"/>
                </a:solidFill>
              </a:rPr>
              <a:t>In the long run 2.9% of passengers do not show- what does this mean in practice?</a:t>
            </a:r>
          </a:p>
          <a:p>
            <a:endParaRPr lang="en-NZ" dirty="0" smtClean="0">
              <a:solidFill>
                <a:prstClr val="black"/>
              </a:solidFill>
            </a:endParaRPr>
          </a:p>
          <a:p>
            <a:r>
              <a:rPr lang="en-NZ" sz="2400" dirty="0">
                <a:solidFill>
                  <a:prstClr val="black"/>
                </a:solidFill>
              </a:rPr>
              <a:t>U</a:t>
            </a:r>
            <a:r>
              <a:rPr lang="en-NZ" sz="2400" dirty="0" smtClean="0">
                <a:solidFill>
                  <a:prstClr val="black"/>
                </a:solidFill>
              </a:rPr>
              <a:t>nderstand that there is </a:t>
            </a:r>
            <a:r>
              <a:rPr lang="en-NZ" sz="2400" dirty="0" smtClean="0">
                <a:solidFill>
                  <a:srgbClr val="FF0000"/>
                </a:solidFill>
              </a:rPr>
              <a:t>uncertainty</a:t>
            </a:r>
            <a:r>
              <a:rPr lang="en-NZ" sz="2400" dirty="0" smtClean="0">
                <a:solidFill>
                  <a:prstClr val="black"/>
                </a:solidFill>
              </a:rPr>
              <a:t> around that expected value</a:t>
            </a:r>
          </a:p>
          <a:p>
            <a:endParaRPr lang="en-NZ" sz="2400" dirty="0" smtClean="0">
              <a:solidFill>
                <a:prstClr val="black"/>
              </a:solidFill>
            </a:endParaRPr>
          </a:p>
          <a:p>
            <a:r>
              <a:rPr lang="en-NZ" sz="2400" dirty="0" smtClean="0">
                <a:solidFill>
                  <a:prstClr val="black"/>
                </a:solidFill>
              </a:rPr>
              <a:t>The expected value has a </a:t>
            </a:r>
            <a:r>
              <a:rPr lang="en-NZ" sz="2400" dirty="0" smtClean="0">
                <a:solidFill>
                  <a:srgbClr val="FF0000"/>
                </a:solidFill>
              </a:rPr>
              <a:t>distribution</a:t>
            </a:r>
            <a:r>
              <a:rPr lang="en-NZ" sz="2400" dirty="0" smtClean="0">
                <a:solidFill>
                  <a:prstClr val="black"/>
                </a:solidFill>
              </a:rPr>
              <a:t> around it</a:t>
            </a:r>
          </a:p>
          <a:p>
            <a:endParaRPr lang="en-NZ" sz="2400" dirty="0">
              <a:solidFill>
                <a:prstClr val="black"/>
              </a:solidFill>
            </a:endParaRPr>
          </a:p>
          <a:p>
            <a:r>
              <a:rPr lang="en-NZ" dirty="0" smtClean="0">
                <a:solidFill>
                  <a:prstClr val="black"/>
                </a:solidFill>
              </a:rPr>
              <a:t>If 173 bookings were taken, there might be no people that do not show but there also might be 12 people  …</a:t>
            </a:r>
          </a:p>
          <a:p>
            <a:r>
              <a:rPr lang="en-NZ" dirty="0" smtClean="0">
                <a:solidFill>
                  <a:prstClr val="black"/>
                </a:solidFill>
              </a:rPr>
              <a:t>An exactly full plane load would not be expected to occur all that often… </a:t>
            </a:r>
          </a:p>
        </p:txBody>
      </p:sp>
    </p:spTree>
    <p:extLst>
      <p:ext uri="{BB962C8B-B14F-4D97-AF65-F5344CB8AC3E}">
        <p14:creationId xmlns:p14="http://schemas.microsoft.com/office/powerpoint/2010/main" val="120778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980728"/>
            <a:ext cx="79928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400" dirty="0">
                <a:solidFill>
                  <a:prstClr val="black"/>
                </a:solidFill>
              </a:rPr>
              <a:t>So…   why use </a:t>
            </a:r>
            <a:r>
              <a:rPr lang="en-NZ" sz="2400" dirty="0" smtClean="0">
                <a:solidFill>
                  <a:prstClr val="black"/>
                </a:solidFill>
              </a:rPr>
              <a:t>simulation…</a:t>
            </a:r>
          </a:p>
          <a:p>
            <a:endParaRPr lang="en-NZ" sz="2400" dirty="0">
              <a:solidFill>
                <a:prstClr val="black"/>
              </a:solidFill>
            </a:endParaRPr>
          </a:p>
          <a:p>
            <a:endParaRPr lang="en-NZ" sz="2400" dirty="0" smtClean="0">
              <a:solidFill>
                <a:prstClr val="black"/>
              </a:solidFill>
            </a:endParaRPr>
          </a:p>
          <a:p>
            <a:r>
              <a:rPr lang="en-NZ" sz="2400" dirty="0" smtClean="0">
                <a:solidFill>
                  <a:prstClr val="black"/>
                </a:solidFill>
              </a:rPr>
              <a:t>To use probability models to </a:t>
            </a:r>
            <a:r>
              <a:rPr lang="en-NZ" sz="2400" dirty="0" smtClean="0">
                <a:solidFill>
                  <a:srgbClr val="FF0000"/>
                </a:solidFill>
              </a:rPr>
              <a:t>mimic</a:t>
            </a:r>
            <a:r>
              <a:rPr lang="en-NZ" sz="2400" dirty="0" smtClean="0">
                <a:solidFill>
                  <a:prstClr val="black"/>
                </a:solidFill>
              </a:rPr>
              <a:t> </a:t>
            </a:r>
            <a:r>
              <a:rPr lang="en-NZ" sz="2400" dirty="0" smtClean="0">
                <a:solidFill>
                  <a:srgbClr val="FF0000"/>
                </a:solidFill>
              </a:rPr>
              <a:t>the real world</a:t>
            </a:r>
          </a:p>
          <a:p>
            <a:r>
              <a:rPr lang="en-NZ" dirty="0" smtClean="0"/>
              <a:t>Setting up the model is problem solving..</a:t>
            </a:r>
          </a:p>
          <a:p>
            <a:endParaRPr lang="en-NZ" sz="2400" dirty="0" smtClean="0">
              <a:solidFill>
                <a:prstClr val="black"/>
              </a:solidFill>
            </a:endParaRPr>
          </a:p>
          <a:p>
            <a:r>
              <a:rPr lang="en-NZ" sz="2400" dirty="0" smtClean="0">
                <a:solidFill>
                  <a:prstClr val="black"/>
                </a:solidFill>
              </a:rPr>
              <a:t>To use the model to ask </a:t>
            </a:r>
            <a:r>
              <a:rPr lang="en-NZ" sz="2400" dirty="0" smtClean="0">
                <a:solidFill>
                  <a:srgbClr val="FF0000"/>
                </a:solidFill>
              </a:rPr>
              <a:t>‘what if?’ </a:t>
            </a:r>
            <a:r>
              <a:rPr lang="en-NZ" sz="2400" dirty="0" smtClean="0">
                <a:solidFill>
                  <a:prstClr val="black"/>
                </a:solidFill>
              </a:rPr>
              <a:t>– what are the likely impacts of a change</a:t>
            </a:r>
          </a:p>
          <a:p>
            <a:r>
              <a:rPr lang="en-NZ" dirty="0" smtClean="0">
                <a:solidFill>
                  <a:prstClr val="black"/>
                </a:solidFill>
              </a:rPr>
              <a:t>How many people  are likely to be misdiagnosed if the cut-off value is../base rate is different</a:t>
            </a:r>
          </a:p>
          <a:p>
            <a:endParaRPr lang="en-NZ" sz="2400" dirty="0" smtClean="0">
              <a:solidFill>
                <a:prstClr val="black"/>
              </a:solidFill>
            </a:endParaRPr>
          </a:p>
          <a:p>
            <a:endParaRPr lang="en-NZ" sz="2400" dirty="0">
              <a:solidFill>
                <a:prstClr val="black"/>
              </a:solidFill>
            </a:endParaRPr>
          </a:p>
          <a:p>
            <a:r>
              <a:rPr lang="en-NZ" sz="2400" dirty="0" smtClean="0">
                <a:solidFill>
                  <a:prstClr val="black"/>
                </a:solidFill>
              </a:rPr>
              <a:t>To introduce students to how applied probabilists think and work</a:t>
            </a:r>
            <a:endParaRPr lang="en-NZ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27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4136" y="1010052"/>
            <a:ext cx="81369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NZ" sz="8800" dirty="0" smtClean="0">
                <a:solidFill>
                  <a:srgbClr val="10B03A"/>
                </a:solidFill>
              </a:rPr>
              <a:t>Distribution</a:t>
            </a:r>
            <a:r>
              <a:rPr lang="en-NZ" sz="8800" dirty="0" smtClean="0"/>
              <a:t> </a:t>
            </a:r>
          </a:p>
          <a:p>
            <a:pPr>
              <a:lnSpc>
                <a:spcPct val="150000"/>
              </a:lnSpc>
            </a:pPr>
            <a:endParaRPr lang="en-NZ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805264"/>
            <a:ext cx="548005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83092" y="2967335"/>
            <a:ext cx="677781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NZ" sz="8800" b="1" cap="none" spc="50" dirty="0" smtClean="0">
                <a:ln w="11430"/>
                <a:solidFill>
                  <a:srgbClr val="10B03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Distribution</a:t>
            </a:r>
            <a:endParaRPr lang="en-NZ" sz="8800" b="1" cap="none" spc="50" dirty="0">
              <a:ln w="11430"/>
              <a:solidFill>
                <a:srgbClr val="10B03A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780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5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67934"/>
            <a:ext cx="828202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dirty="0"/>
              <a:t>This work is supported by</a:t>
            </a:r>
            <a:r>
              <a:rPr lang="en-NZ" dirty="0" smtClean="0"/>
              <a:t>:</a:t>
            </a:r>
          </a:p>
          <a:p>
            <a:endParaRPr lang="en-NZ" dirty="0"/>
          </a:p>
          <a:p>
            <a:r>
              <a:rPr lang="en-NZ" sz="2400" dirty="0" smtClean="0"/>
              <a:t>The </a:t>
            </a:r>
            <a:r>
              <a:rPr lang="en-NZ" sz="2400" dirty="0"/>
              <a:t>New Zealand Science, Mathematics </a:t>
            </a:r>
            <a:r>
              <a:rPr lang="en-NZ" sz="2400" dirty="0" smtClean="0"/>
              <a:t>and Technology </a:t>
            </a:r>
            <a:r>
              <a:rPr lang="en-NZ" sz="2400" dirty="0"/>
              <a:t>Teacher </a:t>
            </a:r>
            <a:r>
              <a:rPr lang="en-NZ" sz="2400" dirty="0" smtClean="0"/>
              <a:t>Fellowship Scheme</a:t>
            </a:r>
            <a:br>
              <a:rPr lang="en-NZ" sz="2400" dirty="0" smtClean="0"/>
            </a:br>
            <a:r>
              <a:rPr lang="en-NZ" sz="2400" dirty="0" smtClean="0"/>
              <a:t>which </a:t>
            </a:r>
            <a:r>
              <a:rPr lang="en-NZ" sz="2400" dirty="0"/>
              <a:t>is funded by the New </a:t>
            </a:r>
            <a:r>
              <a:rPr lang="en-NZ" sz="2400" dirty="0" smtClean="0"/>
              <a:t>Zealand</a:t>
            </a:r>
            <a:br>
              <a:rPr lang="en-NZ" sz="2400" dirty="0" smtClean="0"/>
            </a:br>
            <a:r>
              <a:rPr lang="en-NZ" sz="2400" dirty="0" smtClean="0"/>
              <a:t>Government </a:t>
            </a:r>
            <a:r>
              <a:rPr lang="en-NZ" sz="2400" dirty="0"/>
              <a:t>and administered by </a:t>
            </a:r>
            <a:r>
              <a:rPr lang="en-NZ" sz="2400" dirty="0" smtClean="0"/>
              <a:t>the </a:t>
            </a:r>
            <a:br>
              <a:rPr lang="en-NZ" sz="2400" dirty="0" smtClean="0"/>
            </a:br>
            <a:r>
              <a:rPr lang="en-NZ" sz="2400" dirty="0" smtClean="0"/>
              <a:t>Royal </a:t>
            </a:r>
            <a:r>
              <a:rPr lang="en-NZ" sz="2400" dirty="0"/>
              <a:t>S</a:t>
            </a:r>
            <a:r>
              <a:rPr lang="en-NZ" sz="2400" dirty="0" smtClean="0"/>
              <a:t>ociety </a:t>
            </a:r>
            <a:r>
              <a:rPr lang="en-NZ" sz="2400" dirty="0"/>
              <a:t>of New Zealand</a:t>
            </a:r>
          </a:p>
          <a:p>
            <a:r>
              <a:rPr lang="en-NZ" sz="2400" dirty="0"/>
              <a:t/>
            </a:r>
            <a:br>
              <a:rPr lang="en-NZ" sz="2400" dirty="0"/>
            </a:br>
            <a:endParaRPr lang="en-NZ" sz="2400" dirty="0"/>
          </a:p>
          <a:p>
            <a:r>
              <a:rPr lang="en-NZ" sz="2400" dirty="0"/>
              <a:t>and</a:t>
            </a:r>
          </a:p>
          <a:p>
            <a:r>
              <a:rPr lang="en-NZ" sz="2400" dirty="0"/>
              <a:t>      </a:t>
            </a:r>
            <a:endParaRPr lang="en-NZ" sz="2400" dirty="0" smtClean="0"/>
          </a:p>
          <a:p>
            <a:r>
              <a:rPr lang="en-NZ" sz="2400" dirty="0" smtClean="0"/>
              <a:t>Department </a:t>
            </a:r>
            <a:r>
              <a:rPr lang="en-NZ" sz="2400" dirty="0"/>
              <a:t>of Statistics</a:t>
            </a:r>
          </a:p>
          <a:p>
            <a:r>
              <a:rPr lang="en-NZ" sz="2400" dirty="0" smtClean="0"/>
              <a:t>The </a:t>
            </a:r>
            <a:r>
              <a:rPr lang="en-NZ" sz="2400" dirty="0"/>
              <a:t>University of </a:t>
            </a:r>
            <a:r>
              <a:rPr lang="en-NZ" sz="2400" dirty="0" smtClean="0"/>
              <a:t>Auckland</a:t>
            </a:r>
            <a:endParaRPr lang="en-NZ" sz="2400" dirty="0"/>
          </a:p>
        </p:txBody>
      </p:sp>
      <p:pic>
        <p:nvPicPr>
          <p:cNvPr id="3" name="Picture 2" descr="Royal Society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681" y="1916832"/>
            <a:ext cx="1865630" cy="1972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13070" y="5321521"/>
            <a:ext cx="3667672" cy="858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244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1937" y="476672"/>
            <a:ext cx="30499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/>
              <a:t>Start with a theoretical view of the real world situation</a:t>
            </a:r>
            <a:endParaRPr lang="en-NZ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73088" y="3429000"/>
            <a:ext cx="32043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/>
              <a:t>Consider the assumptions needed for that model </a:t>
            </a:r>
            <a:endParaRPr lang="en-NZ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736759" y="453058"/>
            <a:ext cx="4116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400" dirty="0" smtClean="0"/>
              <a:t>Create a simulation model</a:t>
            </a:r>
            <a:endParaRPr lang="en-NZ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292080" y="1400002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/>
              <a:t>Check that the model is adequate </a:t>
            </a:r>
            <a:endParaRPr lang="en-NZ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292080" y="3283842"/>
            <a:ext cx="28345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/>
              <a:t>Produce enough data quickly so that the distribution is visible </a:t>
            </a:r>
            <a:endParaRPr lang="en-NZ" sz="2400" dirty="0"/>
          </a:p>
        </p:txBody>
      </p:sp>
      <p:sp>
        <p:nvSpPr>
          <p:cNvPr id="9" name="Down Arrow 8"/>
          <p:cNvSpPr/>
          <p:nvPr/>
        </p:nvSpPr>
        <p:spPr>
          <a:xfrm>
            <a:off x="1115616" y="2204864"/>
            <a:ext cx="360040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Left-Right Arrow 9"/>
          <p:cNvSpPr/>
          <p:nvPr/>
        </p:nvSpPr>
        <p:spPr>
          <a:xfrm>
            <a:off x="2987824" y="2672916"/>
            <a:ext cx="1748935" cy="64807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Down Arrow 10"/>
          <p:cNvSpPr/>
          <p:nvPr/>
        </p:nvSpPr>
        <p:spPr>
          <a:xfrm flipH="1">
            <a:off x="6175605" y="2642633"/>
            <a:ext cx="196594" cy="485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Up-Down Arrow 11"/>
          <p:cNvSpPr/>
          <p:nvPr/>
        </p:nvSpPr>
        <p:spPr>
          <a:xfrm>
            <a:off x="6177550" y="929085"/>
            <a:ext cx="194650" cy="48527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1172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223060"/>
            <a:ext cx="759695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400" dirty="0" smtClean="0"/>
              <a:t>Ask ‘WHAT IF’ questions </a:t>
            </a:r>
          </a:p>
          <a:p>
            <a:endParaRPr lang="en-NZ" sz="2400" dirty="0"/>
          </a:p>
          <a:p>
            <a:endParaRPr lang="en-NZ" sz="2400" dirty="0" smtClean="0"/>
          </a:p>
          <a:p>
            <a:endParaRPr lang="en-NZ" sz="2400" dirty="0"/>
          </a:p>
          <a:p>
            <a:pPr>
              <a:lnSpc>
                <a:spcPct val="150000"/>
              </a:lnSpc>
            </a:pPr>
            <a:r>
              <a:rPr lang="en-NZ" sz="2400" dirty="0" smtClean="0"/>
              <a:t>Change settings in the model to see the possible </a:t>
            </a:r>
            <a:br>
              <a:rPr lang="en-NZ" sz="2400" dirty="0" smtClean="0"/>
            </a:br>
            <a:r>
              <a:rPr lang="en-NZ" sz="2400" dirty="0" smtClean="0"/>
              <a:t>effects in the real world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134933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00362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/>
              <a:t>Context 1</a:t>
            </a:r>
            <a:endParaRPr lang="en-NZ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/>
          </a:p>
        </p:txBody>
      </p:sp>
      <p:pic>
        <p:nvPicPr>
          <p:cNvPr id="2049" name="Picture 3" descr="Description: http://www.bestcoloringpagesforkids.com/wp-content/uploads/2013/06/Coloring-Pages-of-Airpla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847" y="260648"/>
            <a:ext cx="18256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33422" y="1125160"/>
            <a:ext cx="8474179" cy="526297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Air </a:t>
            </a:r>
            <a:r>
              <a:rPr kumimoji="0" lang="en-NZ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Zland</a:t>
            </a:r>
            <a:r>
              <a:rPr kumimoji="0" lang="en-N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NZ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has found that on average 2.9% of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passengers who have booked tickets on its main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domestic routes</a:t>
            </a:r>
            <a:r>
              <a:rPr kumimoji="0" lang="en-NZ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NZ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fail to show up for departure.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It responds by overbooking flights.</a:t>
            </a:r>
            <a:r>
              <a:rPr kumimoji="0" lang="en-N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The Airbus A320,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used on these routes, has 171 seats</a:t>
            </a:r>
            <a:r>
              <a:rPr kumimoji="0" lang="en-NZ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How many extra tickets can Air </a:t>
            </a:r>
            <a:r>
              <a:rPr kumimoji="0" lang="en-NZ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Zland</a:t>
            </a:r>
            <a:r>
              <a:rPr kumimoji="0" lang="en-NZ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sell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without upsetting passengers who </a:t>
            </a:r>
            <a:r>
              <a:rPr kumimoji="0" lang="en-NZ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do</a:t>
            </a:r>
            <a:r>
              <a:rPr kumimoji="0" lang="en-NZ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show up at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the terminal too often?</a:t>
            </a:r>
            <a:endParaRPr kumimoji="0" lang="en-N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1950" y="505112"/>
            <a:ext cx="45801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NZ" sz="2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How many tickets to sell?</a:t>
            </a:r>
            <a:endParaRPr lang="en-NZ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7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64096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NZ" sz="2400" dirty="0"/>
          </a:p>
          <a:p>
            <a:endParaRPr lang="en-NZ" sz="2400" dirty="0" smtClean="0"/>
          </a:p>
          <a:p>
            <a:r>
              <a:rPr lang="en-NZ" sz="2400" dirty="0" smtClean="0"/>
              <a:t>How many tickets do you </a:t>
            </a:r>
            <a:r>
              <a:rPr lang="en-NZ" sz="2400" dirty="0"/>
              <a:t>t</a:t>
            </a:r>
            <a:r>
              <a:rPr lang="en-NZ" sz="2400" dirty="0" smtClean="0"/>
              <a:t>hink they should sell?</a:t>
            </a:r>
          </a:p>
          <a:p>
            <a:r>
              <a:rPr lang="en-NZ" dirty="0" smtClean="0"/>
              <a:t>(2.9% of 171 = 4.959)</a:t>
            </a:r>
            <a:endParaRPr lang="en-NZ" dirty="0"/>
          </a:p>
          <a:p>
            <a:endParaRPr lang="en-NZ" sz="2400" dirty="0" smtClean="0"/>
          </a:p>
          <a:p>
            <a:r>
              <a:rPr lang="en-NZ" sz="2400" dirty="0" smtClean="0"/>
              <a:t>What do you think the distribution of the number of passengers that do not show would look like? </a:t>
            </a:r>
          </a:p>
          <a:p>
            <a:endParaRPr lang="en-NZ" sz="2400" dirty="0"/>
          </a:p>
          <a:p>
            <a:r>
              <a:rPr lang="en-NZ" sz="2400" dirty="0" smtClean="0"/>
              <a:t>Sketch this distribution</a:t>
            </a:r>
          </a:p>
          <a:p>
            <a:endParaRPr lang="en-NZ" sz="2400" dirty="0" smtClean="0"/>
          </a:p>
          <a:p>
            <a:endParaRPr lang="en-NZ" sz="2400" dirty="0" smtClean="0"/>
          </a:p>
          <a:p>
            <a:r>
              <a:rPr lang="en-NZ" sz="2400" dirty="0" smtClean="0"/>
              <a:t>What are we counting? </a:t>
            </a:r>
          </a:p>
          <a:p>
            <a:endParaRPr lang="en-NZ" sz="2400" dirty="0"/>
          </a:p>
          <a:p>
            <a:r>
              <a:rPr lang="en-NZ" sz="2400" dirty="0" smtClean="0"/>
              <a:t>X </a:t>
            </a:r>
            <a:r>
              <a:rPr lang="en-NZ" sz="2400" dirty="0"/>
              <a:t>= </a:t>
            </a:r>
            <a:r>
              <a:rPr lang="en-NZ" sz="2400" dirty="0" smtClean="0"/>
              <a:t>number of passengers </a:t>
            </a:r>
            <a:r>
              <a:rPr lang="en-NZ" sz="2400" dirty="0"/>
              <a:t>who do not </a:t>
            </a:r>
            <a:r>
              <a:rPr lang="en-NZ" sz="2400" dirty="0" smtClean="0"/>
              <a:t>show</a:t>
            </a:r>
            <a:endParaRPr lang="en-NZ" sz="2400" dirty="0"/>
          </a:p>
          <a:p>
            <a:endParaRPr lang="en-NZ" sz="2400" dirty="0" smtClean="0"/>
          </a:p>
          <a:p>
            <a:endParaRPr lang="en-NZ" dirty="0" smtClean="0"/>
          </a:p>
          <a:p>
            <a:r>
              <a:rPr lang="en-NZ" dirty="0" smtClean="0"/>
              <a:t> </a:t>
            </a:r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1031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74344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400" dirty="0"/>
              <a:t>Model?</a:t>
            </a:r>
          </a:p>
          <a:p>
            <a:endParaRPr lang="en-NZ" sz="2400" dirty="0"/>
          </a:p>
          <a:p>
            <a:endParaRPr lang="en-NZ" sz="2400" dirty="0"/>
          </a:p>
          <a:p>
            <a:r>
              <a:rPr lang="en-NZ" sz="2400" dirty="0"/>
              <a:t>Uniform? </a:t>
            </a:r>
            <a:r>
              <a:rPr lang="en-NZ" sz="2400" dirty="0" smtClean="0"/>
              <a:t> Triangular</a:t>
            </a:r>
            <a:r>
              <a:rPr lang="en-NZ" sz="2400" dirty="0"/>
              <a:t>? </a:t>
            </a:r>
            <a:r>
              <a:rPr lang="en-NZ" sz="2400" dirty="0" smtClean="0"/>
              <a:t> Normal?  Poisson?  Binomial</a:t>
            </a:r>
            <a:r>
              <a:rPr lang="en-NZ" sz="2400" dirty="0"/>
              <a:t>?</a:t>
            </a:r>
          </a:p>
          <a:p>
            <a:r>
              <a:rPr lang="en-NZ" sz="2400" dirty="0"/>
              <a:t>		</a:t>
            </a:r>
          </a:p>
          <a:p>
            <a:r>
              <a:rPr lang="en-NZ" sz="2400" dirty="0"/>
              <a:t>				</a:t>
            </a:r>
            <a:endParaRPr lang="en-NZ" sz="2400" dirty="0">
              <a:solidFill>
                <a:srgbClr val="FFC000"/>
              </a:solidFill>
            </a:endParaRPr>
          </a:p>
          <a:p>
            <a:r>
              <a:rPr lang="en-NZ" sz="2400" dirty="0"/>
              <a:t>What assumptions  do we need to make and are they likely to be met by this situation? </a:t>
            </a:r>
          </a:p>
          <a:p>
            <a:endParaRPr lang="en-NZ" sz="2400" dirty="0"/>
          </a:p>
          <a:p>
            <a:endParaRPr lang="en-NZ" sz="2400" dirty="0"/>
          </a:p>
          <a:p>
            <a:r>
              <a:rPr lang="en-NZ" sz="2400" dirty="0"/>
              <a:t>Fixed number of trials (number of tickets sold)</a:t>
            </a:r>
          </a:p>
          <a:p>
            <a:r>
              <a:rPr lang="en-NZ" sz="2400" dirty="0"/>
              <a:t>Only two outcomes (passengers show or not)</a:t>
            </a:r>
          </a:p>
          <a:p>
            <a:r>
              <a:rPr lang="en-NZ" sz="2400" dirty="0"/>
              <a:t>Probability of ‘no show’ is constant (2.9% do not show)</a:t>
            </a:r>
          </a:p>
          <a:p>
            <a:r>
              <a:rPr lang="en-NZ" sz="2400" dirty="0"/>
              <a:t>A person arrives or not independent of any other person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72200" y="1556792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 </a:t>
            </a:r>
            <a:r>
              <a:rPr lang="en-NZ" sz="2400" dirty="0">
                <a:solidFill>
                  <a:srgbClr val="FFC000"/>
                </a:solidFill>
              </a:rPr>
              <a:t>Binomial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254801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126876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A Tinkerplots </a:t>
            </a:r>
            <a:r>
              <a:rPr lang="en-NZ" dirty="0" smtClean="0">
                <a:hlinkClick r:id="rId3" action="ppaction://hlinkfile"/>
              </a:rPr>
              <a:t>simulation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5518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27" r="12445" b="8073"/>
          <a:stretch/>
        </p:blipFill>
        <p:spPr bwMode="auto">
          <a:xfrm>
            <a:off x="30470" y="1196752"/>
            <a:ext cx="9113530" cy="512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49103" y="332656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918 simulations of number of passengers not arriving per plane load if 173 tickets were sold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397974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3934</TotalTime>
  <Words>1197</Words>
  <Application>Microsoft Office PowerPoint</Application>
  <PresentationFormat>On-screen Show (4:3)</PresentationFormat>
  <Paragraphs>249</Paragraphs>
  <Slides>28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Concourse</vt:lpstr>
      <vt:lpstr>1_Concourse</vt:lpstr>
      <vt:lpstr>2_Concourse</vt:lpstr>
      <vt:lpstr>Probability  Modelling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Edtech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 Modelling</dc:title>
  <dc:creator>Administrator</dc:creator>
  <cp:lastModifiedBy>Anne Blundell</cp:lastModifiedBy>
  <cp:revision>60</cp:revision>
  <dcterms:created xsi:type="dcterms:W3CDTF">2013-11-06T22:10:40Z</dcterms:created>
  <dcterms:modified xsi:type="dcterms:W3CDTF">2014-09-05T03:45:49Z</dcterms:modified>
</cp:coreProperties>
</file>