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9DF2DF8-A677-4C95-805C-3C167CD39C1A}">
  <a:tblStyle styleId="{79DF2DF8-A677-4C95-805C-3C167CD39C1A}"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1" d="100"/>
          <a:sy n="101" d="100"/>
        </p:scale>
        <p:origin x="-174"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6985219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a:t>about 10 mins to here</a:t>
            </a:r>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372035" y="233279"/>
            <a:ext cx="8399999" cy="3330600"/>
          </a:xfrm>
          <a:prstGeom prst="roundRect">
            <a:avLst>
              <a:gd name="adj" fmla="val 3653"/>
            </a:avLst>
          </a:prstGeom>
          <a:ln>
            <a:noFill/>
          </a:ln>
        </p:spPr>
        <p:txBody>
          <a:bodyPr lIns="91425" tIns="45700" rIns="91425" bIns="45700" anchor="ctr" anchorCtr="0">
            <a:noAutofit/>
          </a:bodyPr>
          <a:lstStyle/>
          <a:p>
            <a:endParaRPr/>
          </a:p>
        </p:txBody>
      </p:sp>
      <p:sp>
        <p:nvSpPr>
          <p:cNvPr id="9" name="Shape 9"/>
          <p:cNvSpPr/>
          <p:nvPr/>
        </p:nvSpPr>
        <p:spPr>
          <a:xfrm>
            <a:off x="372035" y="3678300"/>
            <a:ext cx="8399999" cy="904800"/>
          </a:xfrm>
          <a:prstGeom prst="roundRect">
            <a:avLst>
              <a:gd name="adj" fmla="val 15243"/>
            </a:avLst>
          </a:prstGeom>
          <a:ln>
            <a:noFill/>
          </a:ln>
        </p:spPr>
        <p:txBody>
          <a:bodyPr lIns="91425" tIns="45700" rIns="91425" bIns="45700" anchor="ctr" anchorCtr="0">
            <a:noAutofit/>
          </a:bodyPr>
          <a:lstStyle/>
          <a:p>
            <a:endParaRPr/>
          </a:p>
        </p:txBody>
      </p:sp>
      <p:sp>
        <p:nvSpPr>
          <p:cNvPr id="10" name="Shape 10"/>
          <p:cNvSpPr txBox="1">
            <a:spLocks noGrp="1"/>
          </p:cNvSpPr>
          <p:nvPr>
            <p:ph type="ctrTitle"/>
          </p:nvPr>
        </p:nvSpPr>
        <p:spPr>
          <a:xfrm>
            <a:off x="685800" y="473108"/>
            <a:ext cx="7772400" cy="2842199"/>
          </a:xfrm>
          <a:prstGeom prst="rect">
            <a:avLst/>
          </a:prstGeom>
        </p:spPr>
        <p:txBody>
          <a:bodyPr lIns="91425" tIns="91425" rIns="91425" bIns="91425" anchor="b"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1" name="Shape 11"/>
          <p:cNvSpPr txBox="1">
            <a:spLocks noGrp="1"/>
          </p:cNvSpPr>
          <p:nvPr>
            <p:ph type="subTitle" idx="1"/>
          </p:nvPr>
        </p:nvSpPr>
        <p:spPr>
          <a:xfrm>
            <a:off x="685800" y="3896921"/>
            <a:ext cx="7772400" cy="460800"/>
          </a:xfrm>
          <a:prstGeom prst="rect">
            <a:avLst/>
          </a:prstGeom>
        </p:spPr>
        <p:txBody>
          <a:bodyPr lIns="91425" tIns="91425" rIns="91425" bIns="91425" anchor="ctr" anchorCtr="0"/>
          <a:lstStyle>
            <a:lvl1pPr marL="0">
              <a:spcBef>
                <a:spcPts val="0"/>
              </a:spcBef>
              <a:buNone/>
              <a:defRPr/>
            </a:lvl1pPr>
            <a:lvl2pPr marL="0" indent="190500">
              <a:spcBef>
                <a:spcPts val="0"/>
              </a:spcBef>
              <a:buSzPct val="100000"/>
              <a:buNone/>
              <a:defRPr sz="3000"/>
            </a:lvl2pPr>
            <a:lvl3pPr marL="0" indent="190500">
              <a:spcBef>
                <a:spcPts val="0"/>
              </a:spcBef>
              <a:buSzPct val="100000"/>
              <a:buNone/>
              <a:defRPr sz="3000"/>
            </a:lvl3pPr>
            <a:lvl4pPr marL="0" indent="190500">
              <a:spcBef>
                <a:spcPts val="0"/>
              </a:spcBef>
              <a:buSzPct val="100000"/>
              <a:buNone/>
              <a:defRPr sz="3000"/>
            </a:lvl4pPr>
            <a:lvl5pPr marL="0" indent="190500">
              <a:spcBef>
                <a:spcPts val="0"/>
              </a:spcBef>
              <a:buSzPct val="100000"/>
              <a:buNone/>
              <a:defRPr sz="3000"/>
            </a:lvl5pPr>
            <a:lvl6pPr marL="0" indent="190500">
              <a:spcBef>
                <a:spcPts val="0"/>
              </a:spcBef>
              <a:buSzPct val="100000"/>
              <a:buNone/>
              <a:defRPr sz="3000"/>
            </a:lvl6pPr>
            <a:lvl7pPr marL="0" indent="190500">
              <a:spcBef>
                <a:spcPts val="0"/>
              </a:spcBef>
              <a:buSzPct val="100000"/>
              <a:buNone/>
              <a:defRPr sz="3000"/>
            </a:lvl7pPr>
            <a:lvl8pPr marL="0" indent="190500">
              <a:spcBef>
                <a:spcPts val="0"/>
              </a:spcBef>
              <a:buSzPct val="100000"/>
              <a:buNone/>
              <a:defRPr sz="3000"/>
            </a:lvl8pPr>
            <a:lvl9pPr marL="0" indent="190500">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5" y="1163170"/>
            <a:ext cx="8399999" cy="3877800"/>
          </a:xfrm>
          <a:prstGeom prst="roundRect">
            <a:avLst>
              <a:gd name="adj" fmla="val 2970"/>
            </a:avLst>
          </a:prstGeom>
          <a:ln>
            <a:noFill/>
          </a:ln>
        </p:spPr>
        <p:txBody>
          <a:bodyPr lIns="91425" tIns="45700" rIns="91425" bIns="45700" anchor="ctr" anchorCtr="0">
            <a:noAutofit/>
          </a:bodyPr>
          <a:lstStyle/>
          <a:p>
            <a:endParaRPr/>
          </a:p>
        </p:txBody>
      </p:sp>
      <p:sp>
        <p:nvSpPr>
          <p:cNvPr id="14" name="Shape 14"/>
          <p:cNvSpPr/>
          <p:nvPr/>
        </p:nvSpPr>
        <p:spPr>
          <a:xfrm rot="10800000" flipH="1">
            <a:off x="372035" y="59"/>
            <a:ext cx="8399999" cy="1049700"/>
          </a:xfrm>
          <a:prstGeom prst="round2SameRect">
            <a:avLst>
              <a:gd name="adj1" fmla="val 10590"/>
              <a:gd name="adj2" fmla="val 0"/>
            </a:avLst>
          </a:prstGeom>
          <a:ln>
            <a:noFill/>
          </a:ln>
        </p:spPr>
        <p:txBody>
          <a:bodyPr lIns="91425" tIns="45700" rIns="91425" bIns="45700" anchor="ctr" anchorCtr="0">
            <a:noAutofit/>
          </a:bodyPr>
          <a:lstStyle/>
          <a:p>
            <a:endParaRPr/>
          </a:p>
        </p:txBody>
      </p:sp>
      <p:sp>
        <p:nvSpPr>
          <p:cNvPr id="15" name="Shape 15"/>
          <p:cNvSpPr txBox="1">
            <a:spLocks noGrp="1"/>
          </p:cNvSpPr>
          <p:nvPr>
            <p:ph type="title"/>
          </p:nvPr>
        </p:nvSpPr>
        <p:spPr>
          <a:xfrm>
            <a:off x="457200" y="139527"/>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372035" y="1163170"/>
            <a:ext cx="4114800" cy="3877800"/>
          </a:xfrm>
          <a:prstGeom prst="roundRect">
            <a:avLst>
              <a:gd name="adj" fmla="val 3784"/>
            </a:avLst>
          </a:prstGeom>
          <a:ln>
            <a:noFill/>
          </a:ln>
        </p:spPr>
        <p:txBody>
          <a:bodyPr lIns="91425" tIns="45700" rIns="91425" bIns="45700" anchor="ctr" anchorCtr="0">
            <a:noAutofit/>
          </a:bodyPr>
          <a:lstStyle/>
          <a:p>
            <a:endParaRPr/>
          </a:p>
        </p:txBody>
      </p:sp>
      <p:sp>
        <p:nvSpPr>
          <p:cNvPr id="19" name="Shape 19"/>
          <p:cNvSpPr/>
          <p:nvPr/>
        </p:nvSpPr>
        <p:spPr>
          <a:xfrm rot="10800000" flipH="1">
            <a:off x="372035" y="59"/>
            <a:ext cx="8399999" cy="1049700"/>
          </a:xfrm>
          <a:prstGeom prst="round2SameRect">
            <a:avLst>
              <a:gd name="adj1" fmla="val 10590"/>
              <a:gd name="adj2" fmla="val 0"/>
            </a:avLst>
          </a:prstGeom>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139527"/>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body" idx="1"/>
          </p:nvPr>
        </p:nvSpPr>
        <p:spPr>
          <a:xfrm>
            <a:off x="457200" y="1200150"/>
            <a:ext cx="3925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p:nvPr/>
        </p:nvSpPr>
        <p:spPr>
          <a:xfrm>
            <a:off x="4657164" y="1163170"/>
            <a:ext cx="4114800" cy="3877800"/>
          </a:xfrm>
          <a:prstGeom prst="roundRect">
            <a:avLst>
              <a:gd name="adj" fmla="val 3784"/>
            </a:avLst>
          </a:prstGeom>
          <a:ln>
            <a:noFill/>
          </a:ln>
        </p:spPr>
        <p:txBody>
          <a:bodyPr lIns="91425" tIns="45700" rIns="91425" bIns="45700" anchor="ctr" anchorCtr="0">
            <a:noAutofit/>
          </a:bodyPr>
          <a:lstStyle/>
          <a:p>
            <a:endParaRPr/>
          </a:p>
        </p:txBody>
      </p:sp>
      <p:sp>
        <p:nvSpPr>
          <p:cNvPr id="23" name="Shape 23"/>
          <p:cNvSpPr txBox="1">
            <a:spLocks noGrp="1"/>
          </p:cNvSpPr>
          <p:nvPr>
            <p:ph type="body" idx="2"/>
          </p:nvPr>
        </p:nvSpPr>
        <p:spPr>
          <a:xfrm>
            <a:off x="4761353" y="1200150"/>
            <a:ext cx="3925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372035" y="1163170"/>
            <a:ext cx="8399999" cy="3877800"/>
          </a:xfrm>
          <a:prstGeom prst="roundRect">
            <a:avLst>
              <a:gd name="adj" fmla="val 2970"/>
            </a:avLst>
          </a:prstGeom>
          <a:ln>
            <a:noFill/>
          </a:ln>
        </p:spPr>
        <p:txBody>
          <a:bodyPr lIns="91425" tIns="45700" rIns="91425" bIns="45700" anchor="ctr" anchorCtr="0">
            <a:noAutofit/>
          </a:bodyPr>
          <a:lstStyle/>
          <a:p>
            <a:endParaRPr/>
          </a:p>
        </p:txBody>
      </p:sp>
      <p:sp>
        <p:nvSpPr>
          <p:cNvPr id="26" name="Shape 26"/>
          <p:cNvSpPr/>
          <p:nvPr/>
        </p:nvSpPr>
        <p:spPr>
          <a:xfrm rot="10800000" flipH="1">
            <a:off x="372035" y="59"/>
            <a:ext cx="8399999" cy="1049700"/>
          </a:xfrm>
          <a:prstGeom prst="round2SameRect">
            <a:avLst>
              <a:gd name="adj1" fmla="val 10590"/>
              <a:gd name="adj2" fmla="val 0"/>
            </a:avLst>
          </a:prstGeom>
          <a:ln>
            <a:noFill/>
          </a:ln>
        </p:spPr>
        <p:txBody>
          <a:bodyPr lIns="91425" tIns="45700" rIns="91425" bIns="45700" anchor="ctr" anchorCtr="0">
            <a:noAutofit/>
          </a:bodyPr>
          <a:lstStyle/>
          <a:p>
            <a:endParaRPr/>
          </a:p>
        </p:txBody>
      </p:sp>
      <p:sp>
        <p:nvSpPr>
          <p:cNvPr id="27" name="Shape 27"/>
          <p:cNvSpPr txBox="1">
            <a:spLocks noGrp="1"/>
          </p:cNvSpPr>
          <p:nvPr>
            <p:ph type="title"/>
          </p:nvPr>
        </p:nvSpPr>
        <p:spPr>
          <a:xfrm>
            <a:off x="457200" y="139527"/>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372035" y="4276652"/>
            <a:ext cx="8399999" cy="649199"/>
          </a:xfrm>
          <a:prstGeom prst="rect">
            <a:avLst/>
          </a:prstGeom>
        </p:spPr>
        <p:txBody>
          <a:bodyPr lIns="91425" tIns="91425" rIns="91425" bIns="91425" anchor="t" anchorCtr="0"/>
          <a:lstStyle>
            <a:lvl1pPr indent="152400">
              <a:spcBef>
                <a:spcPts val="0"/>
              </a:spcBef>
              <a:buClr>
                <a:schemeClr val="lt1"/>
              </a:buClr>
              <a:buSzPct val="100000"/>
              <a:buNone/>
              <a:defRPr sz="2400" b="1">
                <a:solidFill>
                  <a:schemeClr val="lt1"/>
                </a:solidFill>
              </a:defRPr>
            </a:lvl1pPr>
          </a:lstStyle>
          <a:p>
            <a:endParaRPr/>
          </a:p>
        </p:txBody>
      </p:sp>
      <p:sp>
        <p:nvSpPr>
          <p:cNvPr id="30" name="Shape 30"/>
          <p:cNvSpPr/>
          <p:nvPr/>
        </p:nvSpPr>
        <p:spPr>
          <a:xfrm>
            <a:off x="372035" y="233279"/>
            <a:ext cx="8399999" cy="3868499"/>
          </a:xfrm>
          <a:prstGeom prst="roundRect">
            <a:avLst>
              <a:gd name="adj" fmla="val 2776"/>
            </a:avLst>
          </a:prstGeom>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
        <p:nvSpPr>
          <p:cNvPr id="32" name="Shape 32"/>
          <p:cNvSpPr/>
          <p:nvPr/>
        </p:nvSpPr>
        <p:spPr>
          <a:xfrm>
            <a:off x="372035" y="235584"/>
            <a:ext cx="8399999" cy="4672199"/>
          </a:xfrm>
          <a:prstGeom prst="roundRect">
            <a:avLst>
              <a:gd name="adj" fmla="val 2255"/>
            </a:avLst>
          </a:prstGeom>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39527"/>
            <a:ext cx="8229600" cy="857400"/>
          </a:xfrm>
          <a:prstGeom prst="rect">
            <a:avLst/>
          </a:prstGeom>
        </p:spPr>
        <p:txBody>
          <a:bodyPr lIns="91425" tIns="91425" rIns="91425" bIns="91425" anchor="b" anchorCtr="0"/>
          <a:lstStyle>
            <a:lvl1pPr marL="0">
              <a:buClr>
                <a:schemeClr val="dk2"/>
              </a:buClr>
              <a:buSzPct val="100000"/>
              <a:buNone/>
              <a:defRPr sz="3600" b="1">
                <a:solidFill>
                  <a:schemeClr val="dk2"/>
                </a:solidFill>
              </a:defRPr>
            </a:lvl1pPr>
            <a:lvl2pPr marL="0" indent="228600">
              <a:buClr>
                <a:schemeClr val="dk2"/>
              </a:buClr>
              <a:buSzPct val="100000"/>
              <a:buNone/>
              <a:defRPr sz="3600" b="1">
                <a:solidFill>
                  <a:schemeClr val="dk2"/>
                </a:solidFill>
              </a:defRPr>
            </a:lvl2pPr>
            <a:lvl3pPr marL="0" indent="228600">
              <a:buClr>
                <a:schemeClr val="dk2"/>
              </a:buClr>
              <a:buSzPct val="100000"/>
              <a:buNone/>
              <a:defRPr sz="3600" b="1">
                <a:solidFill>
                  <a:schemeClr val="dk2"/>
                </a:solidFill>
              </a:defRPr>
            </a:lvl3pPr>
            <a:lvl4pPr marL="0" indent="228600">
              <a:buClr>
                <a:schemeClr val="dk2"/>
              </a:buClr>
              <a:buSzPct val="100000"/>
              <a:buNone/>
              <a:defRPr sz="3600" b="1">
                <a:solidFill>
                  <a:schemeClr val="dk2"/>
                </a:solidFill>
              </a:defRPr>
            </a:lvl4pPr>
            <a:lvl5pPr marL="0" indent="228600">
              <a:buClr>
                <a:schemeClr val="dk2"/>
              </a:buClr>
              <a:buSzPct val="100000"/>
              <a:buNone/>
              <a:defRPr sz="3600" b="1">
                <a:solidFill>
                  <a:schemeClr val="dk2"/>
                </a:solidFill>
              </a:defRPr>
            </a:lvl5pPr>
            <a:lvl6pPr marL="0" indent="228600">
              <a:buClr>
                <a:schemeClr val="dk2"/>
              </a:buClr>
              <a:buSzPct val="100000"/>
              <a:buNone/>
              <a:defRPr sz="3600" b="1">
                <a:solidFill>
                  <a:schemeClr val="dk2"/>
                </a:solidFill>
              </a:defRPr>
            </a:lvl6pPr>
            <a:lvl7pPr marL="0" indent="228600">
              <a:buClr>
                <a:schemeClr val="dk2"/>
              </a:buClr>
              <a:buSzPct val="100000"/>
              <a:buNone/>
              <a:defRPr sz="3600" b="1">
                <a:solidFill>
                  <a:schemeClr val="dk2"/>
                </a:solidFill>
              </a:defRPr>
            </a:lvl7pPr>
            <a:lvl8pPr marL="0" indent="228600">
              <a:buClr>
                <a:schemeClr val="dk2"/>
              </a:buClr>
              <a:buSzPct val="100000"/>
              <a:buNone/>
              <a:defRPr sz="3600" b="1">
                <a:solidFill>
                  <a:schemeClr val="dk2"/>
                </a:solidFill>
              </a:defRPr>
            </a:lvl8pPr>
            <a:lvl9pPr marL="0" indent="228600">
              <a:buClr>
                <a:schemeClr val="dk2"/>
              </a:buClr>
              <a:buSzPct val="100000"/>
              <a:buNone/>
              <a:defRPr sz="3600" b="1">
                <a:solidFill>
                  <a:schemeClr val="dk2"/>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cebookrandomuser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imeanddate.com/date/duration.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473108"/>
            <a:ext cx="7772400" cy="2842199"/>
          </a:xfrm>
          <a:prstGeom prst="rect">
            <a:avLst/>
          </a:prstGeom>
        </p:spPr>
        <p:txBody>
          <a:bodyPr lIns="91425" tIns="91425" rIns="91425" bIns="91425" anchor="b" anchorCtr="0">
            <a:noAutofit/>
          </a:bodyPr>
          <a:lstStyle/>
          <a:p>
            <a:pPr>
              <a:buNone/>
            </a:pPr>
            <a:r>
              <a:rPr lang="en-GB" sz="4800"/>
              <a:t>Collecting a sample with students using social media for AS3.10</a:t>
            </a:r>
          </a:p>
        </p:txBody>
      </p:sp>
      <p:sp>
        <p:nvSpPr>
          <p:cNvPr id="35" name="Shape 35"/>
          <p:cNvSpPr txBox="1">
            <a:spLocks noGrp="1"/>
          </p:cNvSpPr>
          <p:nvPr>
            <p:ph type="subTitle" idx="1"/>
          </p:nvPr>
        </p:nvSpPr>
        <p:spPr>
          <a:xfrm>
            <a:off x="685800" y="3896921"/>
            <a:ext cx="7772400" cy="460800"/>
          </a:xfrm>
          <a:prstGeom prst="rect">
            <a:avLst/>
          </a:prstGeom>
        </p:spPr>
        <p:txBody>
          <a:bodyPr lIns="91425" tIns="91425" rIns="91425" bIns="91425" anchor="ctr" anchorCtr="0">
            <a:noAutofit/>
          </a:bodyPr>
          <a:lstStyle/>
          <a:p>
            <a:pPr lvl="0" rtl="0">
              <a:buNone/>
            </a:pPr>
            <a:r>
              <a:rPr lang="en-GB"/>
              <a:t>by Jared Hockly and Katrina Johnson </a:t>
            </a:r>
          </a:p>
          <a:p>
            <a:pPr>
              <a:buNone/>
            </a:pPr>
            <a:r>
              <a:rPr lang="en-GB"/>
              <a:t>Western Springs College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Issues with data collection</a:t>
            </a:r>
          </a:p>
        </p:txBody>
      </p:sp>
      <p:sp>
        <p:nvSpPr>
          <p:cNvPr id="91" name="Shape 9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93700" rtl="0">
              <a:buClr>
                <a:schemeClr val="dk1"/>
              </a:buClr>
              <a:buSzPct val="166666"/>
              <a:buFont typeface="Arial"/>
              <a:buChar char="•"/>
            </a:pPr>
            <a:r>
              <a:rPr lang="en-GB" sz="2600"/>
              <a:t>Students must have a facebook account (almost all did)</a:t>
            </a:r>
          </a:p>
          <a:p>
            <a:pPr marL="457200" lvl="0" indent="-393700" rtl="0">
              <a:buClr>
                <a:schemeClr val="dk1"/>
              </a:buClr>
              <a:buSzPct val="166666"/>
              <a:buFont typeface="Arial"/>
              <a:buChar char="•"/>
            </a:pPr>
            <a:r>
              <a:rPr lang="en-GB" sz="2600"/>
              <a:t>Could take several tries to find a user with all necessary details made public (students may have given up or made up details?)</a:t>
            </a:r>
          </a:p>
          <a:p>
            <a:pPr marL="457200" lvl="0" indent="-393700" rtl="0">
              <a:buClr>
                <a:schemeClr val="dk1"/>
              </a:buClr>
              <a:buSzPct val="166666"/>
              <a:buFont typeface="Arial"/>
              <a:buChar char="•"/>
            </a:pPr>
            <a:r>
              <a:rPr lang="en-GB" sz="2600"/>
              <a:t>Some students did not collect data and thus were less aware of the sampling process/population</a:t>
            </a:r>
          </a:p>
          <a:p>
            <a:pPr marL="457200" lvl="0" indent="-393700">
              <a:buClr>
                <a:schemeClr val="dk1"/>
              </a:buClr>
              <a:buSzPct val="166666"/>
              <a:buFont typeface="Arial"/>
              <a:buChar char="•"/>
            </a:pPr>
            <a:r>
              <a:rPr lang="en-GB" sz="2600"/>
              <a:t>We had to collect some samples ourselves to get a suitably large data set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 calcmode="lin" valueType="num">
                                      <p:cBhvr additive="base">
                                        <p:cTn id="7" dur="1000"/>
                                        <p:tgtEl>
                                          <p:spTgt spid="91">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91">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1">
                                            <p:txEl>
                                              <p:pRg st="1" end="1"/>
                                            </p:txEl>
                                          </p:spTgt>
                                        </p:tgtEl>
                                        <p:attrNameLst>
                                          <p:attrName>style.visibility</p:attrName>
                                        </p:attrNameLst>
                                      </p:cBhvr>
                                      <p:to>
                                        <p:strVal val="visible"/>
                                      </p:to>
                                    </p:set>
                                    <p:anim calcmode="lin" valueType="num">
                                      <p:cBhvr additive="base">
                                        <p:cTn id="13" dur="1000"/>
                                        <p:tgtEl>
                                          <p:spTgt spid="91">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91">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1">
                                            <p:txEl>
                                              <p:pRg st="2" end="2"/>
                                            </p:txEl>
                                          </p:spTgt>
                                        </p:tgtEl>
                                        <p:attrNameLst>
                                          <p:attrName>style.visibility</p:attrName>
                                        </p:attrNameLst>
                                      </p:cBhvr>
                                      <p:to>
                                        <p:strVal val="visible"/>
                                      </p:to>
                                    </p:set>
                                    <p:anim calcmode="lin" valueType="num">
                                      <p:cBhvr additive="base">
                                        <p:cTn id="19" dur="1000"/>
                                        <p:tgtEl>
                                          <p:spTgt spid="91">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91">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1">
                                            <p:txEl>
                                              <p:pRg st="3" end="3"/>
                                            </p:txEl>
                                          </p:spTgt>
                                        </p:tgtEl>
                                        <p:attrNameLst>
                                          <p:attrName>style.visibility</p:attrName>
                                        </p:attrNameLst>
                                      </p:cBhvr>
                                      <p:to>
                                        <p:strVal val="visible"/>
                                      </p:to>
                                    </p:set>
                                    <p:anim calcmode="lin" valueType="num">
                                      <p:cBhvr additive="base">
                                        <p:cTn id="25" dur="1000"/>
                                        <p:tgtEl>
                                          <p:spTgt spid="91">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91">
                                            <p:txEl>
                                              <p:pRg st="3" end="3"/>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Our assessment</a:t>
            </a:r>
          </a:p>
        </p:txBody>
      </p:sp>
      <p:sp>
        <p:nvSpPr>
          <p:cNvPr id="97" name="Shape 97"/>
          <p:cNvSpPr txBox="1">
            <a:spLocks noGrp="1"/>
          </p:cNvSpPr>
          <p:nvPr>
            <p:ph type="body" idx="1"/>
          </p:nvPr>
        </p:nvSpPr>
        <p:spPr>
          <a:xfrm>
            <a:off x="261575" y="996925"/>
            <a:ext cx="8499900" cy="39287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GB" sz="1800"/>
              <a:t>(handouts: Task, schedule/evidence statements)</a:t>
            </a:r>
          </a:p>
          <a:p>
            <a:pPr marL="457200" lvl="0" indent="-342900" rtl="0">
              <a:buClr>
                <a:schemeClr val="dk1"/>
              </a:buClr>
              <a:buSzPct val="166666"/>
              <a:buFont typeface="Arial"/>
              <a:buChar char="•"/>
            </a:pPr>
            <a:r>
              <a:rPr lang="en-GB" sz="1800" b="1"/>
              <a:t>Prior to assessment:</a:t>
            </a:r>
            <a:r>
              <a:rPr lang="en-GB" sz="1800"/>
              <a:t> Students were given an intro into how to collect their two data points for the sample AND further information on the context. The data set was cleaned and CSV’d by us.</a:t>
            </a:r>
          </a:p>
          <a:p>
            <a:pPr marL="457200" lvl="0" indent="-342900" rtl="0">
              <a:buClr>
                <a:schemeClr val="dk1"/>
              </a:buClr>
              <a:buSzPct val="166666"/>
              <a:buFont typeface="Arial"/>
              <a:buChar char="•"/>
            </a:pPr>
            <a:r>
              <a:rPr lang="en-GB" sz="1800" b="1"/>
              <a:t>Assessment:</a:t>
            </a:r>
            <a:r>
              <a:rPr lang="en-GB" sz="1800"/>
              <a:t> Students worked for 2 lessons plus working into intervals/lunch/after school/holidays</a:t>
            </a:r>
          </a:p>
          <a:p>
            <a:pPr marL="457200" lvl="0" indent="-342900" rtl="0">
              <a:buClr>
                <a:schemeClr val="dk1"/>
              </a:buClr>
              <a:buSzPct val="166666"/>
              <a:buFont typeface="Arial"/>
              <a:buChar char="•"/>
            </a:pPr>
            <a:r>
              <a:rPr lang="en-GB" sz="1800"/>
              <a:t>Students worked on netbooks using a Google doc (shared with us), were not allowed to work on it outside supervised times</a:t>
            </a:r>
          </a:p>
          <a:p>
            <a:pPr marL="457200" lvl="0" indent="-342900" rtl="0">
              <a:buClr>
                <a:schemeClr val="dk1"/>
              </a:buClr>
              <a:buSzPct val="166666"/>
              <a:buFont typeface="Arial"/>
              <a:buChar char="•"/>
            </a:pPr>
            <a:r>
              <a:rPr lang="en-GB" sz="1800"/>
              <a:t>Students were allowed to do further research during assessment, but were not allowed to be on sites that helped them with their statistical analysis or report writing (e.g. NZQA exemplars)</a:t>
            </a:r>
          </a:p>
          <a:p>
            <a:pPr marL="457200" lvl="0" indent="-342900" rtl="0">
              <a:buClr>
                <a:schemeClr val="dk1"/>
              </a:buClr>
              <a:buSzPct val="166666"/>
              <a:buFont typeface="Arial"/>
              <a:buChar char="•"/>
            </a:pPr>
            <a:r>
              <a:rPr lang="en-GB" sz="1800" b="1"/>
              <a:t>Resubmissions</a:t>
            </a:r>
            <a:r>
              <a:rPr lang="en-GB" sz="1800"/>
              <a:t> were done by letting a student know which aspect they had not achieved well in and allowing them to correct/improve this (done by hand)</a:t>
            </a:r>
          </a:p>
          <a:p>
            <a:pPr lvl="0" rtl="0">
              <a:buNone/>
            </a:pPr>
            <a:r>
              <a:rPr lang="en-GB" sz="1800"/>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 calcmode="lin" valueType="num">
                                      <p:cBhvr additive="base">
                                        <p:cTn id="7" dur="1000"/>
                                        <p:tgtEl>
                                          <p:spTgt spid="97">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97">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7">
                                            <p:txEl>
                                              <p:pRg st="1" end="1"/>
                                            </p:txEl>
                                          </p:spTgt>
                                        </p:tgtEl>
                                        <p:attrNameLst>
                                          <p:attrName>style.visibility</p:attrName>
                                        </p:attrNameLst>
                                      </p:cBhvr>
                                      <p:to>
                                        <p:strVal val="visible"/>
                                      </p:to>
                                    </p:set>
                                    <p:anim calcmode="lin" valueType="num">
                                      <p:cBhvr additive="base">
                                        <p:cTn id="13" dur="1000"/>
                                        <p:tgtEl>
                                          <p:spTgt spid="97">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97">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7">
                                            <p:txEl>
                                              <p:pRg st="2" end="2"/>
                                            </p:txEl>
                                          </p:spTgt>
                                        </p:tgtEl>
                                        <p:attrNameLst>
                                          <p:attrName>style.visibility</p:attrName>
                                        </p:attrNameLst>
                                      </p:cBhvr>
                                      <p:to>
                                        <p:strVal val="visible"/>
                                      </p:to>
                                    </p:set>
                                    <p:anim calcmode="lin" valueType="num">
                                      <p:cBhvr additive="base">
                                        <p:cTn id="19" dur="1000"/>
                                        <p:tgtEl>
                                          <p:spTgt spid="97">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97">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7">
                                            <p:txEl>
                                              <p:pRg st="3" end="3"/>
                                            </p:txEl>
                                          </p:spTgt>
                                        </p:tgtEl>
                                        <p:attrNameLst>
                                          <p:attrName>style.visibility</p:attrName>
                                        </p:attrNameLst>
                                      </p:cBhvr>
                                      <p:to>
                                        <p:strVal val="visible"/>
                                      </p:to>
                                    </p:set>
                                    <p:anim calcmode="lin" valueType="num">
                                      <p:cBhvr additive="base">
                                        <p:cTn id="25" dur="1000"/>
                                        <p:tgtEl>
                                          <p:spTgt spid="97">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97">
                                            <p:txEl>
                                              <p:pRg st="3" end="3"/>
                                            </p:txEl>
                                          </p:spTgt>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97">
                                            <p:txEl>
                                              <p:pRg st="4" end="4"/>
                                            </p:txEl>
                                          </p:spTgt>
                                        </p:tgtEl>
                                        <p:attrNameLst>
                                          <p:attrName>style.visibility</p:attrName>
                                        </p:attrNameLst>
                                      </p:cBhvr>
                                      <p:to>
                                        <p:strVal val="visible"/>
                                      </p:to>
                                    </p:set>
                                    <p:anim calcmode="lin" valueType="num">
                                      <p:cBhvr additive="base">
                                        <p:cTn id="31" dur="1000"/>
                                        <p:tgtEl>
                                          <p:spTgt spid="97">
                                            <p:txEl>
                                              <p:pRg st="4" end="4"/>
                                            </p:txEl>
                                          </p:spTgt>
                                        </p:tgtEl>
                                        <p:attrNameLst>
                                          <p:attrName>ppt_w</p:attrName>
                                        </p:attrNameLst>
                                      </p:cBhvr>
                                      <p:tavLst>
                                        <p:tav tm="0">
                                          <p:val>
                                            <p:strVal val="0"/>
                                          </p:val>
                                        </p:tav>
                                        <p:tav tm="100000">
                                          <p:val>
                                            <p:strVal val="#ppt_w"/>
                                          </p:val>
                                        </p:tav>
                                      </p:tavLst>
                                    </p:anim>
                                    <p:anim calcmode="lin" valueType="num">
                                      <p:cBhvr additive="base">
                                        <p:cTn id="32" dur="1000"/>
                                        <p:tgtEl>
                                          <p:spTgt spid="97">
                                            <p:txEl>
                                              <p:pRg st="4" end="4"/>
                                            </p:txEl>
                                          </p:spTgt>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97">
                                            <p:txEl>
                                              <p:pRg st="5" end="5"/>
                                            </p:txEl>
                                          </p:spTgt>
                                        </p:tgtEl>
                                        <p:attrNameLst>
                                          <p:attrName>style.visibility</p:attrName>
                                        </p:attrNameLst>
                                      </p:cBhvr>
                                      <p:to>
                                        <p:strVal val="visible"/>
                                      </p:to>
                                    </p:set>
                                    <p:anim calcmode="lin" valueType="num">
                                      <p:cBhvr additive="base">
                                        <p:cTn id="37" dur="1000"/>
                                        <p:tgtEl>
                                          <p:spTgt spid="97">
                                            <p:txEl>
                                              <p:pRg st="5" end="5"/>
                                            </p:txEl>
                                          </p:spTgt>
                                        </p:tgtEl>
                                        <p:attrNameLst>
                                          <p:attrName>ppt_w</p:attrName>
                                        </p:attrNameLst>
                                      </p:cBhvr>
                                      <p:tavLst>
                                        <p:tav tm="0">
                                          <p:val>
                                            <p:strVal val="0"/>
                                          </p:val>
                                        </p:tav>
                                        <p:tav tm="100000">
                                          <p:val>
                                            <p:strVal val="#ppt_w"/>
                                          </p:val>
                                        </p:tav>
                                      </p:tavLst>
                                    </p:anim>
                                    <p:anim calcmode="lin" valueType="num">
                                      <p:cBhvr additive="base">
                                        <p:cTn id="38" dur="1000"/>
                                        <p:tgtEl>
                                          <p:spTgt spid="97">
                                            <p:txEl>
                                              <p:pRg st="5" end="5"/>
                                            </p:txEl>
                                          </p:spTgt>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97">
                                            <p:txEl>
                                              <p:pRg st="6" end="6"/>
                                            </p:txEl>
                                          </p:spTgt>
                                        </p:tgtEl>
                                        <p:attrNameLst>
                                          <p:attrName>style.visibility</p:attrName>
                                        </p:attrNameLst>
                                      </p:cBhvr>
                                      <p:to>
                                        <p:strVal val="visible"/>
                                      </p:to>
                                    </p:set>
                                    <p:anim calcmode="lin" valueType="num">
                                      <p:cBhvr additive="base">
                                        <p:cTn id="43" dur="1000"/>
                                        <p:tgtEl>
                                          <p:spTgt spid="97">
                                            <p:txEl>
                                              <p:pRg st="6" end="6"/>
                                            </p:txEl>
                                          </p:spTgt>
                                        </p:tgtEl>
                                        <p:attrNameLst>
                                          <p:attrName>ppt_w</p:attrName>
                                        </p:attrNameLst>
                                      </p:cBhvr>
                                      <p:tavLst>
                                        <p:tav tm="0">
                                          <p:val>
                                            <p:strVal val="0"/>
                                          </p:val>
                                        </p:tav>
                                        <p:tav tm="100000">
                                          <p:val>
                                            <p:strVal val="#ppt_w"/>
                                          </p:val>
                                        </p:tav>
                                      </p:tavLst>
                                    </p:anim>
                                    <p:anim calcmode="lin" valueType="num">
                                      <p:cBhvr additive="base">
                                        <p:cTn id="44" dur="1000"/>
                                        <p:tgtEl>
                                          <p:spTgt spid="97">
                                            <p:txEl>
                                              <p:pRg st="6" end="6"/>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Demographics of this dataset</a:t>
            </a:r>
          </a:p>
        </p:txBody>
      </p:sp>
      <p:sp>
        <p:nvSpPr>
          <p:cNvPr id="103" name="Shape 10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endParaRPr/>
          </a:p>
        </p:txBody>
      </p:sp>
      <p:sp>
        <p:nvSpPr>
          <p:cNvPr id="104" name="Shape 104"/>
          <p:cNvSpPr/>
          <p:nvPr/>
        </p:nvSpPr>
        <p:spPr>
          <a:xfrm>
            <a:off x="525500" y="1971875"/>
            <a:ext cx="1635950" cy="1842325"/>
          </a:xfrm>
          <a:prstGeom prst="rect">
            <a:avLst/>
          </a:prstGeom>
          <a:blipFill>
            <a:blip r:embed="rId3"/>
            <a:stretch>
              <a:fillRect/>
            </a:stretch>
          </a:blipFill>
        </p:spPr>
      </p:sp>
      <p:sp>
        <p:nvSpPr>
          <p:cNvPr id="105" name="Shape 105"/>
          <p:cNvSpPr/>
          <p:nvPr/>
        </p:nvSpPr>
        <p:spPr>
          <a:xfrm>
            <a:off x="2161450" y="1971875"/>
            <a:ext cx="2054675" cy="1842324"/>
          </a:xfrm>
          <a:prstGeom prst="rect">
            <a:avLst/>
          </a:prstGeom>
          <a:blipFill>
            <a:blip r:embed="rId4"/>
            <a:stretch>
              <a:fillRect/>
            </a:stretch>
          </a:blipFill>
        </p:spPr>
      </p:sp>
      <p:sp>
        <p:nvSpPr>
          <p:cNvPr id="106" name="Shape 106"/>
          <p:cNvSpPr/>
          <p:nvPr/>
        </p:nvSpPr>
        <p:spPr>
          <a:xfrm>
            <a:off x="4216125" y="1527625"/>
            <a:ext cx="4470674" cy="2286575"/>
          </a:xfrm>
          <a:prstGeom prst="rect">
            <a:avLst/>
          </a:prstGeom>
          <a:blipFill>
            <a:blip r:embed="rId5"/>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What students did</a:t>
            </a:r>
          </a:p>
        </p:txBody>
      </p:sp>
      <p:sp>
        <p:nvSpPr>
          <p:cNvPr id="112" name="Shape 11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a:t>Our students’ comparisons</a:t>
            </a:r>
          </a:p>
          <a:p>
            <a:endParaRPr lang="en-GB"/>
          </a:p>
          <a:p>
            <a:endParaRPr lang="en-GB"/>
          </a:p>
          <a:p>
            <a:endParaRPr lang="en-GB"/>
          </a:p>
          <a:p>
            <a:pPr>
              <a:buNone/>
            </a:pPr>
            <a:r>
              <a:rPr lang="en-GB"/>
              <a:t>An excellence piece of work (handout)</a:t>
            </a:r>
          </a:p>
        </p:txBody>
      </p:sp>
      <p:graphicFrame>
        <p:nvGraphicFramePr>
          <p:cNvPr id="113" name="Shape 113"/>
          <p:cNvGraphicFramePr/>
          <p:nvPr/>
        </p:nvGraphicFramePr>
        <p:xfrm>
          <a:off x="710925" y="1934825"/>
          <a:ext cx="7239000" cy="1584840"/>
        </p:xfrm>
        <a:graphic>
          <a:graphicData uri="http://schemas.openxmlformats.org/drawingml/2006/table">
            <a:tbl>
              <a:tblPr>
                <a:noFill/>
                <a:tableStyleId>{79DF2DF8-A677-4C95-805C-3C167CD39C1A}</a:tableStyleId>
              </a:tblPr>
              <a:tblGrid>
                <a:gridCol w="1809750"/>
                <a:gridCol w="1809750"/>
                <a:gridCol w="1809750"/>
                <a:gridCol w="1809750"/>
              </a:tblGrid>
              <a:tr h="381000">
                <a:tc>
                  <a:txBody>
                    <a:bodyPr/>
                    <a:lstStyle/>
                    <a:p>
                      <a:endParaRPr/>
                    </a:p>
                  </a:txBody>
                  <a:tcPr marL="91425" marR="91425" marT="91425" marB="91425"/>
                </a:tc>
                <a:tc>
                  <a:txBody>
                    <a:bodyPr/>
                    <a:lstStyle/>
                    <a:p>
                      <a:pPr>
                        <a:buNone/>
                      </a:pPr>
                      <a:r>
                        <a:rPr lang="en-GB"/>
                        <a:t># of photos</a:t>
                      </a:r>
                    </a:p>
                  </a:txBody>
                  <a:tcPr marL="91425" marR="91425" marT="91425" marB="91425"/>
                </a:tc>
                <a:tc>
                  <a:txBody>
                    <a:bodyPr/>
                    <a:lstStyle/>
                    <a:p>
                      <a:pPr>
                        <a:buNone/>
                      </a:pPr>
                      <a:r>
                        <a:rPr lang="en-GB"/>
                        <a:t># of friends</a:t>
                      </a:r>
                    </a:p>
                  </a:txBody>
                  <a:tcPr marL="91425" marR="91425" marT="91425" marB="91425"/>
                </a:tc>
                <a:tc>
                  <a:txBody>
                    <a:bodyPr/>
                    <a:lstStyle/>
                    <a:p>
                      <a:pPr>
                        <a:buNone/>
                      </a:pPr>
                      <a:r>
                        <a:rPr lang="en-GB"/>
                        <a:t># days of inactivity</a:t>
                      </a:r>
                    </a:p>
                  </a:txBody>
                  <a:tcPr marL="91425" marR="91425" marT="91425" marB="91425"/>
                </a:tc>
              </a:tr>
              <a:tr h="381000">
                <a:tc>
                  <a:txBody>
                    <a:bodyPr/>
                    <a:lstStyle/>
                    <a:p>
                      <a:pPr>
                        <a:buNone/>
                      </a:pPr>
                      <a:r>
                        <a:rPr lang="en-GB"/>
                        <a:t>gender</a:t>
                      </a:r>
                    </a:p>
                  </a:txBody>
                  <a:tcPr marL="91425" marR="91425" marT="91425" marB="91425"/>
                </a:tc>
                <a:tc>
                  <a:txBody>
                    <a:bodyPr/>
                    <a:lstStyle/>
                    <a:p>
                      <a:pPr>
                        <a:buNone/>
                      </a:pPr>
                      <a:r>
                        <a:rPr lang="en-GB"/>
                        <a:t>31</a:t>
                      </a:r>
                    </a:p>
                  </a:txBody>
                  <a:tcPr marL="91425" marR="91425" marT="91425" marB="91425"/>
                </a:tc>
                <a:tc>
                  <a:txBody>
                    <a:bodyPr/>
                    <a:lstStyle/>
                    <a:p>
                      <a:pPr>
                        <a:buNone/>
                      </a:pPr>
                      <a:r>
                        <a:rPr lang="en-GB"/>
                        <a:t>3</a:t>
                      </a:r>
                    </a:p>
                  </a:txBody>
                  <a:tcPr marL="91425" marR="91425" marT="91425" marB="91425"/>
                </a:tc>
                <a:tc>
                  <a:txBody>
                    <a:bodyPr/>
                    <a:lstStyle/>
                    <a:p>
                      <a:pPr>
                        <a:buNone/>
                      </a:pPr>
                      <a:r>
                        <a:rPr lang="en-GB"/>
                        <a:t>2</a:t>
                      </a:r>
                    </a:p>
                  </a:txBody>
                  <a:tcPr marL="91425" marR="91425" marT="91425" marB="91425"/>
                </a:tc>
              </a:tr>
              <a:tr h="381000">
                <a:tc>
                  <a:txBody>
                    <a:bodyPr/>
                    <a:lstStyle/>
                    <a:p>
                      <a:pPr>
                        <a:buNone/>
                      </a:pPr>
                      <a:r>
                        <a:rPr lang="en-GB"/>
                        <a:t>photo type</a:t>
                      </a:r>
                    </a:p>
                  </a:txBody>
                  <a:tcPr marL="91425" marR="91425" marT="91425" marB="91425"/>
                </a:tc>
                <a:tc>
                  <a:txBody>
                    <a:bodyPr/>
                    <a:lstStyle/>
                    <a:p>
                      <a:endParaRPr/>
                    </a:p>
                  </a:txBody>
                  <a:tcPr marL="91425" marR="91425" marT="91425" marB="91425"/>
                </a:tc>
                <a:tc>
                  <a:txBody>
                    <a:bodyPr/>
                    <a:lstStyle/>
                    <a:p>
                      <a:pPr>
                        <a:buNone/>
                      </a:pPr>
                      <a:r>
                        <a:rPr lang="en-GB"/>
                        <a:t>1</a:t>
                      </a:r>
                    </a:p>
                  </a:txBody>
                  <a:tcPr marL="91425" marR="91425" marT="91425" marB="91425"/>
                </a:tc>
                <a:tc>
                  <a:txBody>
                    <a:bodyPr/>
                    <a:lstStyle/>
                    <a:p>
                      <a:endParaRPr/>
                    </a:p>
                  </a:txBody>
                  <a:tcPr marL="91425" marR="91425" marT="91425" marB="91425"/>
                </a:tc>
              </a:tr>
              <a:tr h="381000">
                <a:tc>
                  <a:txBody>
                    <a:bodyPr/>
                    <a:lstStyle/>
                    <a:p>
                      <a:pPr>
                        <a:buNone/>
                      </a:pPr>
                      <a:r>
                        <a:rPr lang="en-GB"/>
                        <a:t>locale</a:t>
                      </a:r>
                    </a:p>
                  </a:txBody>
                  <a:tcPr marL="91425" marR="91425" marT="91425" marB="91425"/>
                </a:tc>
                <a:tc>
                  <a:txBody>
                    <a:bodyPr/>
                    <a:lstStyle/>
                    <a:p>
                      <a:endParaRPr/>
                    </a:p>
                  </a:txBody>
                  <a:tcPr marL="91425" marR="91425" marT="91425" marB="91425"/>
                </a:tc>
                <a:tc>
                  <a:txBody>
                    <a:bodyPr/>
                    <a:lstStyle/>
                    <a:p>
                      <a:endParaRPr/>
                    </a:p>
                  </a:txBody>
                  <a:tcPr marL="91425" marR="91425" marT="91425" marB="91425"/>
                </a:tc>
                <a:tc>
                  <a:txBody>
                    <a:bodyPr/>
                    <a:lstStyle/>
                    <a:p>
                      <a:pPr>
                        <a:buNone/>
                      </a:pPr>
                      <a:r>
                        <a:rPr lang="en-GB"/>
                        <a:t>1</a:t>
                      </a:r>
                    </a:p>
                  </a:txBody>
                  <a:tcPr marL="91425" marR="91425" marT="91425" marB="91425"/>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(aside) How to collapse variables</a:t>
            </a:r>
          </a:p>
        </p:txBody>
      </p:sp>
      <p:sp>
        <p:nvSpPr>
          <p:cNvPr id="119" name="Shape 11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GB"/>
              <a:t>iNZight does not (currently) allow bootstrap difference in means/medians between more than 2 groups</a:t>
            </a:r>
          </a:p>
          <a:p>
            <a:pPr marL="457200" lvl="0" indent="-419100" rtl="0">
              <a:buClr>
                <a:schemeClr val="dk1"/>
              </a:buClr>
              <a:buSzPct val="166666"/>
              <a:buFont typeface="Arial"/>
              <a:buChar char="•"/>
            </a:pPr>
            <a:r>
              <a:rPr lang="en-GB"/>
              <a:t>Can be done in Excel using formulae or more manually</a:t>
            </a:r>
          </a:p>
          <a:p>
            <a:pPr marL="457200" lvl="0" indent="-419100">
              <a:buClr>
                <a:schemeClr val="dk1"/>
              </a:buClr>
              <a:buSzPct val="166666"/>
              <a:buFont typeface="Arial"/>
              <a:buChar char="•"/>
            </a:pPr>
            <a:r>
              <a:rPr lang="en-GB"/>
              <a:t>e.g. I want to compare English speaking users with non-English (other)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anim calcmode="lin" valueType="num">
                                      <p:cBhvr additive="base">
                                        <p:cTn id="7" dur="1000"/>
                                        <p:tgtEl>
                                          <p:spTgt spid="119">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119">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19">
                                            <p:txEl>
                                              <p:pRg st="1" end="1"/>
                                            </p:txEl>
                                          </p:spTgt>
                                        </p:tgtEl>
                                        <p:attrNameLst>
                                          <p:attrName>style.visibility</p:attrName>
                                        </p:attrNameLst>
                                      </p:cBhvr>
                                      <p:to>
                                        <p:strVal val="visible"/>
                                      </p:to>
                                    </p:set>
                                    <p:anim calcmode="lin" valueType="num">
                                      <p:cBhvr additive="base">
                                        <p:cTn id="13" dur="1000"/>
                                        <p:tgtEl>
                                          <p:spTgt spid="119">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119">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19">
                                            <p:txEl>
                                              <p:pRg st="2" end="2"/>
                                            </p:txEl>
                                          </p:spTgt>
                                        </p:tgtEl>
                                        <p:attrNameLst>
                                          <p:attrName>style.visibility</p:attrName>
                                        </p:attrNameLst>
                                      </p:cBhvr>
                                      <p:to>
                                        <p:strVal val="visible"/>
                                      </p:to>
                                    </p:set>
                                    <p:anim calcmode="lin" valueType="num">
                                      <p:cBhvr additive="base">
                                        <p:cTn id="19" dur="1000"/>
                                        <p:tgtEl>
                                          <p:spTgt spid="119">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119">
                                            <p:txEl>
                                              <p:pRg st="2" end="2"/>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(aside) How to collapse variables</a:t>
            </a:r>
          </a:p>
        </p:txBody>
      </p:sp>
      <p:sp>
        <p:nvSpPr>
          <p:cNvPr id="125" name="Shape 125"/>
          <p:cNvSpPr txBox="1">
            <a:spLocks noGrp="1"/>
          </p:cNvSpPr>
          <p:nvPr>
            <p:ph type="body" idx="1"/>
          </p:nvPr>
        </p:nvSpPr>
        <p:spPr>
          <a:xfrm>
            <a:off x="457200" y="1200150"/>
            <a:ext cx="3878999" cy="3725699"/>
          </a:xfrm>
          <a:prstGeom prst="rect">
            <a:avLst/>
          </a:prstGeom>
        </p:spPr>
        <p:txBody>
          <a:bodyPr lIns="91425" tIns="91425" rIns="91425" bIns="91425" anchor="t" anchorCtr="0">
            <a:noAutofit/>
          </a:bodyPr>
          <a:lstStyle/>
          <a:p>
            <a:pPr lvl="0" rtl="0">
              <a:buNone/>
            </a:pPr>
            <a:r>
              <a:rPr lang="en-GB" sz="2400"/>
              <a:t>use normal version of iNZight (not a VIT module), load up your data set</a:t>
            </a:r>
          </a:p>
          <a:p>
            <a:pPr marL="457200" lvl="0" indent="-381000" rtl="0">
              <a:buClr>
                <a:schemeClr val="dk1"/>
              </a:buClr>
              <a:buSzPct val="166666"/>
              <a:buFont typeface="Arial"/>
              <a:buChar char="•"/>
            </a:pPr>
            <a:r>
              <a:rPr lang="en-GB" sz="2400"/>
              <a:t>manipulate variables menu</a:t>
            </a:r>
          </a:p>
          <a:p>
            <a:pPr marL="457200" lvl="0" indent="-381000" rtl="0">
              <a:buClr>
                <a:schemeClr val="dk1"/>
              </a:buClr>
              <a:buSzPct val="166666"/>
              <a:buFont typeface="Arial"/>
              <a:buChar char="•"/>
            </a:pPr>
            <a:r>
              <a:rPr lang="en-GB" sz="2400"/>
              <a:t>collapse levels</a:t>
            </a:r>
          </a:p>
          <a:p>
            <a:endParaRPr lang="en-GB" sz="2400"/>
          </a:p>
          <a:p>
            <a:endParaRPr lang="en-GB" sz="2400"/>
          </a:p>
          <a:p>
            <a:pPr>
              <a:buNone/>
            </a:pPr>
            <a:r>
              <a:rPr lang="en-GB" sz="1800"/>
              <a:t> </a:t>
            </a:r>
          </a:p>
        </p:txBody>
      </p:sp>
      <p:sp>
        <p:nvSpPr>
          <p:cNvPr id="126" name="Shape 126"/>
          <p:cNvSpPr/>
          <p:nvPr/>
        </p:nvSpPr>
        <p:spPr>
          <a:xfrm>
            <a:off x="4221275" y="996925"/>
            <a:ext cx="3878999" cy="4007049"/>
          </a:xfrm>
          <a:prstGeom prst="rect">
            <a:avLst/>
          </a:prstGeom>
          <a:blipFill>
            <a:blip r:embed="rId3"/>
            <a:stretch>
              <a:fillRect/>
            </a:stretch>
          </a:blipFill>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(aside) How to collapse variables</a:t>
            </a:r>
          </a:p>
        </p:txBody>
      </p:sp>
      <p:sp>
        <p:nvSpPr>
          <p:cNvPr id="132" name="Shape 132"/>
          <p:cNvSpPr txBox="1">
            <a:spLocks noGrp="1"/>
          </p:cNvSpPr>
          <p:nvPr>
            <p:ph type="body" idx="1"/>
          </p:nvPr>
        </p:nvSpPr>
        <p:spPr>
          <a:xfrm>
            <a:off x="301850" y="1053500"/>
            <a:ext cx="3189299" cy="3725699"/>
          </a:xfrm>
          <a:prstGeom prst="rect">
            <a:avLst/>
          </a:prstGeom>
        </p:spPr>
        <p:txBody>
          <a:bodyPr lIns="91425" tIns="91425" rIns="91425" bIns="91425" anchor="t" anchorCtr="0">
            <a:noAutofit/>
          </a:bodyPr>
          <a:lstStyle/>
          <a:p>
            <a:pPr marL="457200" lvl="0" indent="-317500" rtl="0">
              <a:buClr>
                <a:schemeClr val="dk1"/>
              </a:buClr>
              <a:buSzPct val="166666"/>
              <a:buFont typeface="Arial"/>
              <a:buChar char="•"/>
            </a:pPr>
            <a:r>
              <a:rPr lang="en-GB" sz="1400"/>
              <a:t>choose the variable you want to collapse</a:t>
            </a:r>
          </a:p>
          <a:p>
            <a:pPr marL="457200" lvl="0" indent="-317500" rtl="0">
              <a:buClr>
                <a:schemeClr val="dk1"/>
              </a:buClr>
              <a:buSzPct val="166666"/>
              <a:buFont typeface="Arial"/>
              <a:buChar char="•"/>
            </a:pPr>
            <a:r>
              <a:rPr lang="en-GB" sz="1400"/>
              <a:t>choose the categories(levels) you want to combine</a:t>
            </a:r>
          </a:p>
          <a:p>
            <a:pPr marL="457200" lvl="0" indent="-317500" rtl="0">
              <a:buClr>
                <a:schemeClr val="dk1"/>
              </a:buClr>
              <a:buSzPct val="166666"/>
              <a:buFont typeface="Arial"/>
              <a:buChar char="•"/>
            </a:pPr>
            <a:r>
              <a:rPr lang="en-GB" sz="1400"/>
              <a:t>press collapse</a:t>
            </a:r>
          </a:p>
          <a:p>
            <a:pPr marL="457200" lvl="0" indent="-317500" rtl="0">
              <a:buClr>
                <a:schemeClr val="dk1"/>
              </a:buClr>
              <a:buSzPct val="166666"/>
              <a:buFont typeface="Arial"/>
              <a:buChar char="•"/>
            </a:pPr>
            <a:r>
              <a:rPr lang="en-GB" sz="1400"/>
              <a:t>rename it if you want</a:t>
            </a:r>
          </a:p>
          <a:p>
            <a:pPr marL="457200" lvl="0" indent="-317500" rtl="0">
              <a:buClr>
                <a:schemeClr val="dk1"/>
              </a:buClr>
              <a:buSzPct val="166666"/>
              <a:buFont typeface="Arial"/>
              <a:buChar char="•"/>
            </a:pPr>
            <a:r>
              <a:rPr lang="en-GB" sz="1400"/>
              <a:t>(You can repeat this for other combinations)</a:t>
            </a:r>
          </a:p>
          <a:p>
            <a:pPr marL="457200" lvl="0" indent="-317500" rtl="0">
              <a:buClr>
                <a:schemeClr val="dk1"/>
              </a:buClr>
              <a:buSzPct val="166666"/>
              <a:buFont typeface="Arial"/>
              <a:buChar char="•"/>
            </a:pPr>
            <a:r>
              <a:rPr lang="en-GB" sz="1400"/>
              <a:t>press all done</a:t>
            </a:r>
          </a:p>
          <a:p>
            <a:pPr lvl="0" rtl="0">
              <a:buNone/>
            </a:pPr>
            <a:r>
              <a:rPr lang="en-GB" sz="1400"/>
              <a:t>To save: </a:t>
            </a:r>
          </a:p>
          <a:p>
            <a:pPr marL="457200" lvl="0" indent="-317500" rtl="0">
              <a:buClr>
                <a:schemeClr val="dk1"/>
              </a:buClr>
              <a:buSzPct val="166666"/>
              <a:buFont typeface="Arial"/>
              <a:buChar char="•"/>
            </a:pPr>
            <a:r>
              <a:rPr lang="en-GB" sz="1400"/>
              <a:t>data in/out menu</a:t>
            </a:r>
          </a:p>
          <a:p>
            <a:pPr marL="457200" lvl="0" indent="-317500" rtl="0">
              <a:buClr>
                <a:schemeClr val="dk1"/>
              </a:buClr>
              <a:buSzPct val="166666"/>
              <a:buFont typeface="Arial"/>
              <a:buChar char="•"/>
            </a:pPr>
            <a:r>
              <a:rPr lang="en-GB" sz="1400"/>
              <a:t>export data</a:t>
            </a:r>
          </a:p>
          <a:p>
            <a:pPr marL="457200" lvl="0" indent="-317500">
              <a:buClr>
                <a:schemeClr val="dk1"/>
              </a:buClr>
              <a:buSzPct val="166666"/>
              <a:buFont typeface="Arial"/>
              <a:buChar char="•"/>
            </a:pPr>
            <a:r>
              <a:rPr lang="en-GB" sz="1400"/>
              <a:t>browse to choose folder and name</a:t>
            </a:r>
          </a:p>
        </p:txBody>
      </p:sp>
      <p:sp>
        <p:nvSpPr>
          <p:cNvPr id="133" name="Shape 133"/>
          <p:cNvSpPr/>
          <p:nvPr/>
        </p:nvSpPr>
        <p:spPr>
          <a:xfrm>
            <a:off x="3491175" y="1200150"/>
            <a:ext cx="5486400" cy="3648075"/>
          </a:xfrm>
          <a:prstGeom prst="rect">
            <a:avLst/>
          </a:prstGeom>
          <a:blipFill>
            <a:blip r:embed="rId3"/>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sz="3000"/>
              <a:t>What else is possible to “easily” sample?</a:t>
            </a:r>
          </a:p>
        </p:txBody>
      </p:sp>
      <p:sp>
        <p:nvSpPr>
          <p:cNvPr id="139" name="Shape 13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sz="1800"/>
              <a:t>With the people around you, think of some other data sets that could be collected in a similar way:</a:t>
            </a:r>
          </a:p>
          <a:p>
            <a:pPr lvl="0" rtl="0">
              <a:buNone/>
            </a:pPr>
            <a:r>
              <a:rPr lang="en-GB" sz="1800"/>
              <a:t>- Students surveys</a:t>
            </a:r>
          </a:p>
          <a:p>
            <a:pPr lvl="0" rtl="0">
              <a:buNone/>
            </a:pPr>
            <a:r>
              <a:rPr lang="en-GB" sz="1800"/>
              <a:t>- samples from Census at school from diff countries</a:t>
            </a:r>
          </a:p>
          <a:p>
            <a:pPr lvl="0" rtl="0">
              <a:buNone/>
            </a:pPr>
            <a:r>
              <a:rPr lang="en-GB" sz="1800"/>
              <a:t>- Sport (SPARC) datasets</a:t>
            </a:r>
          </a:p>
          <a:p>
            <a:pPr lvl="0" rtl="0">
              <a:buNone/>
            </a:pPr>
            <a:r>
              <a:rPr lang="en-GB" sz="1800"/>
              <a:t>- Websites traffic (perhaps school site)</a:t>
            </a:r>
          </a:p>
          <a:p>
            <a:pPr lvl="0" rtl="0">
              <a:buNone/>
            </a:pPr>
            <a:r>
              <a:rPr lang="en-GB" sz="1800"/>
              <a:t>- School data use per username</a:t>
            </a:r>
          </a:p>
          <a:p>
            <a:pPr lvl="0" rtl="0">
              <a:buNone/>
            </a:pPr>
            <a:r>
              <a:rPr lang="en-GB" sz="1800"/>
              <a:t>- Twitter tweets</a:t>
            </a:r>
          </a:p>
          <a:p>
            <a:pPr lvl="0" rtl="0">
              <a:buNone/>
            </a:pPr>
            <a:r>
              <a:rPr lang="en-GB" sz="1800"/>
              <a:t>- Random blogs on different blog sites</a:t>
            </a:r>
          </a:p>
          <a:p>
            <a:endParaRPr lang="en-GB" sz="18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in this session you’ll:</a:t>
            </a:r>
          </a:p>
        </p:txBody>
      </p:sp>
      <p:sp>
        <p:nvSpPr>
          <p:cNvPr id="41" name="Shape 4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GB" sz="1800"/>
              <a:t>Hear from us about:</a:t>
            </a:r>
          </a:p>
          <a:p>
            <a:pPr marL="457200" lvl="0" indent="-342900" rtl="0">
              <a:buClr>
                <a:schemeClr val="dk1"/>
              </a:buClr>
              <a:buSzPct val="166666"/>
              <a:buFont typeface="Arial"/>
              <a:buChar char="•"/>
            </a:pPr>
            <a:r>
              <a:rPr lang="en-GB" sz="1800"/>
              <a:t>Why we went down this path</a:t>
            </a:r>
          </a:p>
          <a:p>
            <a:pPr marL="457200" lvl="0" indent="-342900" rtl="0">
              <a:buClr>
                <a:schemeClr val="dk1"/>
              </a:buClr>
              <a:buSzPct val="166666"/>
              <a:buFont typeface="Arial"/>
              <a:buChar char="•"/>
            </a:pPr>
            <a:r>
              <a:rPr lang="en-GB" sz="1800"/>
              <a:t>How we made it work</a:t>
            </a:r>
          </a:p>
          <a:p>
            <a:pPr marL="457200" lvl="0" indent="-342900" rtl="0">
              <a:buClr>
                <a:schemeClr val="dk1"/>
              </a:buClr>
              <a:buSzPct val="166666"/>
              <a:buFont typeface="Arial"/>
              <a:buChar char="•"/>
            </a:pPr>
            <a:r>
              <a:rPr lang="en-GB" sz="1800"/>
              <a:t>How the students managed</a:t>
            </a:r>
          </a:p>
          <a:p>
            <a:pPr lvl="0" rtl="0">
              <a:buNone/>
            </a:pPr>
            <a:r>
              <a:rPr lang="en-GB" sz="1800"/>
              <a:t>Gain detailed knowledge of an assessment you can use</a:t>
            </a:r>
          </a:p>
          <a:p>
            <a:endParaRPr lang="en-GB" sz="1800"/>
          </a:p>
          <a:p>
            <a:pPr lvl="0" rtl="0">
              <a:buNone/>
            </a:pPr>
            <a:r>
              <a:rPr lang="en-GB" sz="1800"/>
              <a:t>Along the way, some new learning on:</a:t>
            </a:r>
          </a:p>
          <a:p>
            <a:pPr lvl="0" rtl="0">
              <a:buNone/>
            </a:pPr>
            <a:r>
              <a:rPr lang="en-GB" sz="1800"/>
              <a:t>- information on facebook </a:t>
            </a:r>
          </a:p>
          <a:p>
            <a:pPr lvl="0" rtl="0">
              <a:buNone/>
            </a:pPr>
            <a:r>
              <a:rPr lang="en-GB" sz="1800"/>
              <a:t>- use of google spreadsheets</a:t>
            </a:r>
          </a:p>
          <a:p>
            <a:pPr>
              <a:buNone/>
            </a:pPr>
            <a:r>
              <a:rPr lang="en-GB" sz="1800"/>
              <a:t>- iNZight to manipulate your data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Why Sample, it’s not in the standard</a:t>
            </a:r>
          </a:p>
        </p:txBody>
      </p:sp>
      <p:sp>
        <p:nvSpPr>
          <p:cNvPr id="47" name="Shape 4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GB" sz="2400"/>
              <a:t>AS3.10 is about sample to population inferences, it doesn’t </a:t>
            </a:r>
            <a:r>
              <a:rPr lang="en-GB" sz="2400" b="1" u="sng"/>
              <a:t>require</a:t>
            </a:r>
            <a:r>
              <a:rPr lang="en-GB" sz="2400"/>
              <a:t> sampling.</a:t>
            </a:r>
          </a:p>
          <a:p>
            <a:pPr marL="457200" lvl="0" indent="-381000" rtl="0">
              <a:buClr>
                <a:schemeClr val="dk1"/>
              </a:buClr>
              <a:buSzPct val="166666"/>
              <a:buFont typeface="Arial"/>
              <a:buChar char="•"/>
            </a:pPr>
            <a:r>
              <a:rPr lang="en-GB" sz="2400"/>
              <a:t>We didn’t find any interesting sampled datasets in assessment banks or through searching the net</a:t>
            </a:r>
          </a:p>
          <a:p>
            <a:pPr marL="457200" lvl="0" indent="-381000" rtl="0">
              <a:buClr>
                <a:schemeClr val="dk1"/>
              </a:buClr>
              <a:buSzPct val="166666"/>
              <a:buFont typeface="Arial"/>
              <a:buChar char="•"/>
            </a:pPr>
            <a:r>
              <a:rPr lang="en-GB" sz="2400"/>
              <a:t>But sampling is part of NZC</a:t>
            </a:r>
          </a:p>
          <a:p>
            <a:pPr marL="457200" lvl="0" indent="-381000" rtl="0">
              <a:buClr>
                <a:schemeClr val="dk1"/>
              </a:buClr>
              <a:buSzPct val="166666"/>
              <a:buFont typeface="Arial"/>
              <a:buChar char="•"/>
            </a:pPr>
            <a:r>
              <a:rPr lang="en-GB" sz="2400"/>
              <a:t>Doing the sampling allows student to understand the data and gain insight into what the population is and what bias might be evident (similar to research)</a:t>
            </a:r>
          </a:p>
          <a:p>
            <a:pPr marL="457200" lvl="0" indent="-381000" rtl="0">
              <a:buClr>
                <a:schemeClr val="dk1"/>
              </a:buClr>
              <a:buSzPct val="166666"/>
              <a:buFont typeface="Arial"/>
              <a:buChar char="•"/>
            </a:pPr>
            <a:r>
              <a:rPr lang="en-GB" sz="2400"/>
              <a:t>Sampling from a database is pointless these days (we’ve done this for AS 2.9)</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anim calcmode="lin" valueType="num">
                                      <p:cBhvr additive="base">
                                        <p:cTn id="7" dur="1000"/>
                                        <p:tgtEl>
                                          <p:spTgt spid="47">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47">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7">
                                            <p:txEl>
                                              <p:pRg st="1" end="1"/>
                                            </p:txEl>
                                          </p:spTgt>
                                        </p:tgtEl>
                                        <p:attrNameLst>
                                          <p:attrName>style.visibility</p:attrName>
                                        </p:attrNameLst>
                                      </p:cBhvr>
                                      <p:to>
                                        <p:strVal val="visible"/>
                                      </p:to>
                                    </p:set>
                                    <p:anim calcmode="lin" valueType="num">
                                      <p:cBhvr additive="base">
                                        <p:cTn id="13" dur="1000"/>
                                        <p:tgtEl>
                                          <p:spTgt spid="47">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47">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7">
                                            <p:txEl>
                                              <p:pRg st="2" end="2"/>
                                            </p:txEl>
                                          </p:spTgt>
                                        </p:tgtEl>
                                        <p:attrNameLst>
                                          <p:attrName>style.visibility</p:attrName>
                                        </p:attrNameLst>
                                      </p:cBhvr>
                                      <p:to>
                                        <p:strVal val="visible"/>
                                      </p:to>
                                    </p:set>
                                    <p:anim calcmode="lin" valueType="num">
                                      <p:cBhvr additive="base">
                                        <p:cTn id="19" dur="1000"/>
                                        <p:tgtEl>
                                          <p:spTgt spid="47">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47">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7">
                                            <p:txEl>
                                              <p:pRg st="3" end="3"/>
                                            </p:txEl>
                                          </p:spTgt>
                                        </p:tgtEl>
                                        <p:attrNameLst>
                                          <p:attrName>style.visibility</p:attrName>
                                        </p:attrNameLst>
                                      </p:cBhvr>
                                      <p:to>
                                        <p:strVal val="visible"/>
                                      </p:to>
                                    </p:set>
                                    <p:anim calcmode="lin" valueType="num">
                                      <p:cBhvr additive="base">
                                        <p:cTn id="25" dur="1000"/>
                                        <p:tgtEl>
                                          <p:spTgt spid="47">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47">
                                            <p:txEl>
                                              <p:pRg st="3" end="3"/>
                                            </p:txEl>
                                          </p:spTgt>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47">
                                            <p:txEl>
                                              <p:pRg st="4" end="4"/>
                                            </p:txEl>
                                          </p:spTgt>
                                        </p:tgtEl>
                                        <p:attrNameLst>
                                          <p:attrName>style.visibility</p:attrName>
                                        </p:attrNameLst>
                                      </p:cBhvr>
                                      <p:to>
                                        <p:strVal val="visible"/>
                                      </p:to>
                                    </p:set>
                                    <p:anim calcmode="lin" valueType="num">
                                      <p:cBhvr additive="base">
                                        <p:cTn id="31" dur="1000"/>
                                        <p:tgtEl>
                                          <p:spTgt spid="47">
                                            <p:txEl>
                                              <p:pRg st="4" end="4"/>
                                            </p:txEl>
                                          </p:spTgt>
                                        </p:tgtEl>
                                        <p:attrNameLst>
                                          <p:attrName>ppt_w</p:attrName>
                                        </p:attrNameLst>
                                      </p:cBhvr>
                                      <p:tavLst>
                                        <p:tav tm="0">
                                          <p:val>
                                            <p:strVal val="0"/>
                                          </p:val>
                                        </p:tav>
                                        <p:tav tm="100000">
                                          <p:val>
                                            <p:strVal val="#ppt_w"/>
                                          </p:val>
                                        </p:tav>
                                      </p:tavLst>
                                    </p:anim>
                                    <p:anim calcmode="lin" valueType="num">
                                      <p:cBhvr additive="base">
                                        <p:cTn id="32" dur="1000"/>
                                        <p:tgtEl>
                                          <p:spTgt spid="47">
                                            <p:txEl>
                                              <p:pRg st="4" end="4"/>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sz="3200"/>
              <a:t>We shouldn’t be struggling to find data</a:t>
            </a:r>
          </a:p>
        </p:txBody>
      </p:sp>
      <p:sp>
        <p:nvSpPr>
          <p:cNvPr id="53" name="Shape 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GB"/>
              <a:t>Data is everywhere</a:t>
            </a:r>
          </a:p>
          <a:p>
            <a:pPr marL="457200" lvl="0" indent="-419100" rtl="0">
              <a:buClr>
                <a:schemeClr val="dk1"/>
              </a:buClr>
              <a:buSzPct val="166666"/>
              <a:buFont typeface="Arial"/>
              <a:buChar char="•"/>
            </a:pPr>
            <a:r>
              <a:rPr lang="en-GB"/>
              <a:t>We’ve been “deluged” with it, particularly from the net</a:t>
            </a:r>
          </a:p>
          <a:p>
            <a:pPr marL="457200" lvl="0" indent="-419100">
              <a:buClr>
                <a:schemeClr val="dk1"/>
              </a:buClr>
              <a:buSzPct val="166666"/>
              <a:buFont typeface="Arial"/>
              <a:buChar char="•"/>
            </a:pPr>
            <a:r>
              <a:rPr lang="en-GB"/>
              <a:t>Just needed a quick way of randomly finding data that had a mix of categorical and numerical data.</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additive="base">
                                        <p:cTn id="7" dur="1000"/>
                                        <p:tgtEl>
                                          <p:spTgt spid="53">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53">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3">
                                            <p:txEl>
                                              <p:pRg st="1" end="1"/>
                                            </p:txEl>
                                          </p:spTgt>
                                        </p:tgtEl>
                                        <p:attrNameLst>
                                          <p:attrName>style.visibility</p:attrName>
                                        </p:attrNameLst>
                                      </p:cBhvr>
                                      <p:to>
                                        <p:strVal val="visible"/>
                                      </p:to>
                                    </p:set>
                                    <p:anim calcmode="lin" valueType="num">
                                      <p:cBhvr additive="base">
                                        <p:cTn id="13" dur="1000"/>
                                        <p:tgtEl>
                                          <p:spTgt spid="53">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53">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3">
                                            <p:txEl>
                                              <p:pRg st="2" end="2"/>
                                            </p:txEl>
                                          </p:spTgt>
                                        </p:tgtEl>
                                        <p:attrNameLst>
                                          <p:attrName>style.visibility</p:attrName>
                                        </p:attrNameLst>
                                      </p:cBhvr>
                                      <p:to>
                                        <p:strVal val="visible"/>
                                      </p:to>
                                    </p:set>
                                    <p:anim calcmode="lin" valueType="num">
                                      <p:cBhvr additive="base">
                                        <p:cTn id="19" dur="1000"/>
                                        <p:tgtEl>
                                          <p:spTgt spid="53">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53">
                                            <p:txEl>
                                              <p:pRg st="2" end="2"/>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Facebook - need to knows</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GB"/>
              <a:t>Some info required on sign up is publicly available for all users (gender, profile photo, cover photo, locale (language chosen))</a:t>
            </a:r>
          </a:p>
          <a:p>
            <a:pPr marL="457200" lvl="0" indent="-419100">
              <a:buClr>
                <a:schemeClr val="dk1"/>
              </a:buClr>
              <a:buSzPct val="166666"/>
              <a:buFont typeface="Arial"/>
              <a:buChar char="•"/>
            </a:pPr>
            <a:r>
              <a:rPr lang="en-GB"/>
              <a:t>Privacy settings control whether other info is made public or only available to friends or friends of friends or only you (e.g. status updates, photos, videos, friend lists)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 calcmode="lin" valueType="num">
                                      <p:cBhvr additive="base">
                                        <p:cTn id="7" dur="1000"/>
                                        <p:tgtEl>
                                          <p:spTgt spid="59">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59">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9">
                                            <p:txEl>
                                              <p:pRg st="1" end="1"/>
                                            </p:txEl>
                                          </p:spTgt>
                                        </p:tgtEl>
                                        <p:attrNameLst>
                                          <p:attrName>style.visibility</p:attrName>
                                        </p:attrNameLst>
                                      </p:cBhvr>
                                      <p:to>
                                        <p:strVal val="visible"/>
                                      </p:to>
                                    </p:set>
                                    <p:anim calcmode="lin" valueType="num">
                                      <p:cBhvr additive="base">
                                        <p:cTn id="13" dur="1000"/>
                                        <p:tgtEl>
                                          <p:spTgt spid="59">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59">
                                            <p:txEl>
                                              <p:pRg st="1" end="1"/>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a:t>How we sampled Facebook users</a:t>
            </a:r>
          </a:p>
        </p:txBody>
      </p:sp>
      <p:sp>
        <p:nvSpPr>
          <p:cNvPr id="65" name="Shape 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GB" u="sng">
                <a:solidFill>
                  <a:schemeClr val="hlink"/>
                </a:solidFill>
                <a:hlinkClick r:id="rId3"/>
              </a:rPr>
              <a:t>http://www.facebookrandomusers.com</a:t>
            </a:r>
          </a:p>
          <a:p>
            <a:pPr marL="457200" lvl="0" indent="-419100" rtl="0">
              <a:buClr>
                <a:schemeClr val="dk1"/>
              </a:buClr>
              <a:buSzPct val="166666"/>
              <a:buFont typeface="Arial"/>
              <a:buChar char="•"/>
            </a:pPr>
            <a:r>
              <a:rPr lang="en-GB"/>
              <a:t>No knowledge about how site chooses user.. is it random? are all users included?</a:t>
            </a:r>
          </a:p>
          <a:p>
            <a:pPr marL="457200" lvl="0" indent="-419100" rtl="0">
              <a:buClr>
                <a:schemeClr val="dk1"/>
              </a:buClr>
              <a:buSzPct val="166666"/>
              <a:buFont typeface="Arial"/>
              <a:buChar char="•"/>
            </a:pPr>
            <a:r>
              <a:rPr lang="en-GB"/>
              <a:t>2 classes of 21-26 students, each meant to collect data on 2 random users (94 total)</a:t>
            </a:r>
          </a:p>
          <a:p>
            <a:pPr marL="457200" lvl="0" indent="-419100">
              <a:buClr>
                <a:schemeClr val="dk1"/>
              </a:buClr>
              <a:buSzPct val="166666"/>
              <a:buFont typeface="Arial"/>
              <a:buChar char="•"/>
            </a:pPr>
            <a:r>
              <a:rPr lang="en-GB"/>
              <a:t>Each class collected a different gender so we had similar amounts of each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 calcmode="lin" valueType="num">
                                      <p:cBhvr additive="base">
                                        <p:cTn id="7" dur="1000"/>
                                        <p:tgtEl>
                                          <p:spTgt spid="65">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65">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5">
                                            <p:txEl>
                                              <p:pRg st="1" end="1"/>
                                            </p:txEl>
                                          </p:spTgt>
                                        </p:tgtEl>
                                        <p:attrNameLst>
                                          <p:attrName>style.visibility</p:attrName>
                                        </p:attrNameLst>
                                      </p:cBhvr>
                                      <p:to>
                                        <p:strVal val="visible"/>
                                      </p:to>
                                    </p:set>
                                    <p:anim calcmode="lin" valueType="num">
                                      <p:cBhvr additive="base">
                                        <p:cTn id="13" dur="1000"/>
                                        <p:tgtEl>
                                          <p:spTgt spid="65">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65">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5">
                                            <p:txEl>
                                              <p:pRg st="2" end="2"/>
                                            </p:txEl>
                                          </p:spTgt>
                                        </p:tgtEl>
                                        <p:attrNameLst>
                                          <p:attrName>style.visibility</p:attrName>
                                        </p:attrNameLst>
                                      </p:cBhvr>
                                      <p:to>
                                        <p:strVal val="visible"/>
                                      </p:to>
                                    </p:set>
                                    <p:anim calcmode="lin" valueType="num">
                                      <p:cBhvr additive="base">
                                        <p:cTn id="19" dur="1000"/>
                                        <p:tgtEl>
                                          <p:spTgt spid="65">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65">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5">
                                            <p:txEl>
                                              <p:pRg st="3" end="3"/>
                                            </p:txEl>
                                          </p:spTgt>
                                        </p:tgtEl>
                                        <p:attrNameLst>
                                          <p:attrName>style.visibility</p:attrName>
                                        </p:attrNameLst>
                                      </p:cBhvr>
                                      <p:to>
                                        <p:strVal val="visible"/>
                                      </p:to>
                                    </p:set>
                                    <p:anim calcmode="lin" valueType="num">
                                      <p:cBhvr additive="base">
                                        <p:cTn id="25" dur="1000"/>
                                        <p:tgtEl>
                                          <p:spTgt spid="65">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65">
                                            <p:txEl>
                                              <p:pRg st="3" end="3"/>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rtl="0">
              <a:buNone/>
            </a:pPr>
            <a:r>
              <a:rPr lang="en-GB"/>
              <a:t>How we sampled Facebook users</a:t>
            </a:r>
          </a:p>
        </p:txBody>
      </p:sp>
      <p:sp>
        <p:nvSpPr>
          <p:cNvPr id="71" name="Shape 7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06400" rtl="0">
              <a:buClr>
                <a:schemeClr val="dk1"/>
              </a:buClr>
              <a:buSzPct val="166666"/>
              <a:buFont typeface="Arial"/>
              <a:buChar char="•"/>
            </a:pPr>
            <a:r>
              <a:rPr lang="en-GB" sz="2800"/>
              <a:t>Variables</a:t>
            </a:r>
          </a:p>
          <a:p>
            <a:pPr marL="914400" lvl="1" indent="-381000" rtl="0">
              <a:buClr>
                <a:schemeClr val="dk1"/>
              </a:buClr>
              <a:buSzPct val="80000"/>
              <a:buFont typeface="Courier New"/>
              <a:buChar char="o"/>
            </a:pPr>
            <a:r>
              <a:rPr lang="en-GB"/>
              <a:t>Categorical (publicly available)</a:t>
            </a:r>
          </a:p>
          <a:p>
            <a:pPr marL="1371600" lvl="2" indent="-368300" rtl="0">
              <a:buClr>
                <a:schemeClr val="dk1"/>
              </a:buClr>
              <a:buSzPct val="100000"/>
              <a:buFont typeface="Wingdings"/>
              <a:buChar char="§"/>
            </a:pPr>
            <a:r>
              <a:rPr lang="en-GB" sz="2200"/>
              <a:t>Gender</a:t>
            </a:r>
          </a:p>
          <a:p>
            <a:pPr marL="1371600" lvl="2" indent="-368300" rtl="0">
              <a:buClr>
                <a:schemeClr val="dk1"/>
              </a:buClr>
              <a:buSzPct val="100000"/>
              <a:buFont typeface="Wingdings"/>
              <a:buChar char="§"/>
            </a:pPr>
            <a:r>
              <a:rPr lang="en-GB" sz="2200"/>
              <a:t>Locale (based on language chosen by user)</a:t>
            </a:r>
          </a:p>
          <a:p>
            <a:pPr marL="1371600" lvl="2" indent="-368300" rtl="0">
              <a:buClr>
                <a:schemeClr val="dk1"/>
              </a:buClr>
              <a:buSzPct val="100000"/>
              <a:buFont typeface="Wingdings"/>
              <a:buChar char="§"/>
            </a:pPr>
            <a:r>
              <a:rPr lang="en-GB" sz="2200"/>
              <a:t>Profile photo type (face, full body, other)</a:t>
            </a:r>
          </a:p>
          <a:p>
            <a:pPr marL="914400" lvl="1" indent="-381000" rtl="0">
              <a:buClr>
                <a:schemeClr val="dk1"/>
              </a:buClr>
              <a:buSzPct val="80000"/>
              <a:buFont typeface="Courier New"/>
              <a:buChar char="o"/>
            </a:pPr>
            <a:r>
              <a:rPr lang="en-GB"/>
              <a:t>Numerical (may or may not be publicly visible)</a:t>
            </a:r>
          </a:p>
          <a:p>
            <a:pPr marL="1371600" lvl="2" indent="-368300" rtl="0">
              <a:buClr>
                <a:schemeClr val="dk1"/>
              </a:buClr>
              <a:buSzPct val="100000"/>
              <a:buFont typeface="Wingdings"/>
              <a:buChar char="§"/>
            </a:pPr>
            <a:r>
              <a:rPr lang="en-GB" sz="2200"/>
              <a:t>Number of friends</a:t>
            </a:r>
          </a:p>
          <a:p>
            <a:pPr marL="1371600" lvl="2" indent="-368300" rtl="0">
              <a:buClr>
                <a:schemeClr val="dk1"/>
              </a:buClr>
              <a:buSzPct val="100000"/>
              <a:buFont typeface="Wingdings"/>
              <a:buChar char="§"/>
            </a:pPr>
            <a:r>
              <a:rPr lang="en-GB" sz="2200"/>
              <a:t>Number of photos</a:t>
            </a:r>
          </a:p>
          <a:p>
            <a:pPr marL="1371600" lvl="2" indent="-368300" rtl="0">
              <a:buClr>
                <a:schemeClr val="dk1"/>
              </a:buClr>
              <a:buSzPct val="100000"/>
              <a:buFont typeface="Wingdings"/>
              <a:buChar char="§"/>
            </a:pPr>
            <a:r>
              <a:rPr lang="en-GB" sz="2200"/>
              <a:t>Days since last activity</a:t>
            </a:r>
          </a:p>
          <a:p>
            <a:pPr marL="1828800" lvl="3" indent="-342900" rtl="0">
              <a:buClr>
                <a:schemeClr val="dk1"/>
              </a:buClr>
              <a:buSzPct val="99999"/>
              <a:buFont typeface="Arial"/>
              <a:buChar char="•"/>
            </a:pPr>
            <a:r>
              <a:rPr lang="en-GB"/>
              <a:t>calculator </a:t>
            </a:r>
            <a:r>
              <a:rPr lang="en-GB" u="sng">
                <a:solidFill>
                  <a:schemeClr val="hlink"/>
                </a:solidFill>
                <a:hlinkClick r:id="rId3"/>
              </a:rPr>
              <a:t>http://www.timeanddate.com/date/duration.html#</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 calcmode="lin" valueType="num">
                                      <p:cBhvr additive="base">
                                        <p:cTn id="7" dur="1000"/>
                                        <p:tgtEl>
                                          <p:spTgt spid="71">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71">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1">
                                            <p:txEl>
                                              <p:pRg st="1" end="1"/>
                                            </p:txEl>
                                          </p:spTgt>
                                        </p:tgtEl>
                                        <p:attrNameLst>
                                          <p:attrName>style.visibility</p:attrName>
                                        </p:attrNameLst>
                                      </p:cBhvr>
                                      <p:to>
                                        <p:strVal val="visible"/>
                                      </p:to>
                                    </p:set>
                                    <p:anim calcmode="lin" valueType="num">
                                      <p:cBhvr additive="base">
                                        <p:cTn id="13" dur="1000"/>
                                        <p:tgtEl>
                                          <p:spTgt spid="71">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71">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1">
                                            <p:txEl>
                                              <p:pRg st="2" end="2"/>
                                            </p:txEl>
                                          </p:spTgt>
                                        </p:tgtEl>
                                        <p:attrNameLst>
                                          <p:attrName>style.visibility</p:attrName>
                                        </p:attrNameLst>
                                      </p:cBhvr>
                                      <p:to>
                                        <p:strVal val="visible"/>
                                      </p:to>
                                    </p:set>
                                    <p:anim calcmode="lin" valueType="num">
                                      <p:cBhvr additive="base">
                                        <p:cTn id="19" dur="1000"/>
                                        <p:tgtEl>
                                          <p:spTgt spid="71">
                                            <p:txEl>
                                              <p:pRg st="2" end="2"/>
                                            </p:txEl>
                                          </p:spTgt>
                                        </p:tgtEl>
                                        <p:attrNameLst>
                                          <p:attrName>ppt_w</p:attrName>
                                        </p:attrNameLst>
                                      </p:cBhvr>
                                      <p:tavLst>
                                        <p:tav tm="0">
                                          <p:val>
                                            <p:strVal val="0"/>
                                          </p:val>
                                        </p:tav>
                                        <p:tav tm="100000">
                                          <p:val>
                                            <p:strVal val="#ppt_w"/>
                                          </p:val>
                                        </p:tav>
                                      </p:tavLst>
                                    </p:anim>
                                    <p:anim calcmode="lin" valueType="num">
                                      <p:cBhvr additive="base">
                                        <p:cTn id="20" dur="1000"/>
                                        <p:tgtEl>
                                          <p:spTgt spid="71">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1">
                                            <p:txEl>
                                              <p:pRg st="3" end="3"/>
                                            </p:txEl>
                                          </p:spTgt>
                                        </p:tgtEl>
                                        <p:attrNameLst>
                                          <p:attrName>style.visibility</p:attrName>
                                        </p:attrNameLst>
                                      </p:cBhvr>
                                      <p:to>
                                        <p:strVal val="visible"/>
                                      </p:to>
                                    </p:set>
                                    <p:anim calcmode="lin" valueType="num">
                                      <p:cBhvr additive="base">
                                        <p:cTn id="25" dur="1000"/>
                                        <p:tgtEl>
                                          <p:spTgt spid="71">
                                            <p:txEl>
                                              <p:pRg st="3" end="3"/>
                                            </p:txEl>
                                          </p:spTgt>
                                        </p:tgtEl>
                                        <p:attrNameLst>
                                          <p:attrName>ppt_w</p:attrName>
                                        </p:attrNameLst>
                                      </p:cBhvr>
                                      <p:tavLst>
                                        <p:tav tm="0">
                                          <p:val>
                                            <p:strVal val="0"/>
                                          </p:val>
                                        </p:tav>
                                        <p:tav tm="100000">
                                          <p:val>
                                            <p:strVal val="#ppt_w"/>
                                          </p:val>
                                        </p:tav>
                                      </p:tavLst>
                                    </p:anim>
                                    <p:anim calcmode="lin" valueType="num">
                                      <p:cBhvr additive="base">
                                        <p:cTn id="26" dur="1000"/>
                                        <p:tgtEl>
                                          <p:spTgt spid="71">
                                            <p:txEl>
                                              <p:pRg st="3" end="3"/>
                                            </p:txEl>
                                          </p:spTgt>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71">
                                            <p:txEl>
                                              <p:pRg st="4" end="4"/>
                                            </p:txEl>
                                          </p:spTgt>
                                        </p:tgtEl>
                                        <p:attrNameLst>
                                          <p:attrName>style.visibility</p:attrName>
                                        </p:attrNameLst>
                                      </p:cBhvr>
                                      <p:to>
                                        <p:strVal val="visible"/>
                                      </p:to>
                                    </p:set>
                                    <p:anim calcmode="lin" valueType="num">
                                      <p:cBhvr additive="base">
                                        <p:cTn id="31" dur="1000"/>
                                        <p:tgtEl>
                                          <p:spTgt spid="71">
                                            <p:txEl>
                                              <p:pRg st="4" end="4"/>
                                            </p:txEl>
                                          </p:spTgt>
                                        </p:tgtEl>
                                        <p:attrNameLst>
                                          <p:attrName>ppt_w</p:attrName>
                                        </p:attrNameLst>
                                      </p:cBhvr>
                                      <p:tavLst>
                                        <p:tav tm="0">
                                          <p:val>
                                            <p:strVal val="0"/>
                                          </p:val>
                                        </p:tav>
                                        <p:tav tm="100000">
                                          <p:val>
                                            <p:strVal val="#ppt_w"/>
                                          </p:val>
                                        </p:tav>
                                      </p:tavLst>
                                    </p:anim>
                                    <p:anim calcmode="lin" valueType="num">
                                      <p:cBhvr additive="base">
                                        <p:cTn id="32" dur="1000"/>
                                        <p:tgtEl>
                                          <p:spTgt spid="71">
                                            <p:txEl>
                                              <p:pRg st="4" end="4"/>
                                            </p:txEl>
                                          </p:spTgt>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71">
                                            <p:txEl>
                                              <p:pRg st="5" end="5"/>
                                            </p:txEl>
                                          </p:spTgt>
                                        </p:tgtEl>
                                        <p:attrNameLst>
                                          <p:attrName>style.visibility</p:attrName>
                                        </p:attrNameLst>
                                      </p:cBhvr>
                                      <p:to>
                                        <p:strVal val="visible"/>
                                      </p:to>
                                    </p:set>
                                    <p:anim calcmode="lin" valueType="num">
                                      <p:cBhvr additive="base">
                                        <p:cTn id="37" dur="1000"/>
                                        <p:tgtEl>
                                          <p:spTgt spid="71">
                                            <p:txEl>
                                              <p:pRg st="5" end="5"/>
                                            </p:txEl>
                                          </p:spTgt>
                                        </p:tgtEl>
                                        <p:attrNameLst>
                                          <p:attrName>ppt_w</p:attrName>
                                        </p:attrNameLst>
                                      </p:cBhvr>
                                      <p:tavLst>
                                        <p:tav tm="0">
                                          <p:val>
                                            <p:strVal val="0"/>
                                          </p:val>
                                        </p:tav>
                                        <p:tav tm="100000">
                                          <p:val>
                                            <p:strVal val="#ppt_w"/>
                                          </p:val>
                                        </p:tav>
                                      </p:tavLst>
                                    </p:anim>
                                    <p:anim calcmode="lin" valueType="num">
                                      <p:cBhvr additive="base">
                                        <p:cTn id="38" dur="1000"/>
                                        <p:tgtEl>
                                          <p:spTgt spid="71">
                                            <p:txEl>
                                              <p:pRg st="5" end="5"/>
                                            </p:txEl>
                                          </p:spTgt>
                                        </p:tgtEl>
                                        <p:attrNameLst>
                                          <p:attrName>ppt_h</p:attrName>
                                        </p:attrNameLst>
                                      </p:cBhvr>
                                      <p:tavLst>
                                        <p:tav tm="0">
                                          <p:val>
                                            <p:str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71">
                                            <p:txEl>
                                              <p:pRg st="6" end="6"/>
                                            </p:txEl>
                                          </p:spTgt>
                                        </p:tgtEl>
                                        <p:attrNameLst>
                                          <p:attrName>style.visibility</p:attrName>
                                        </p:attrNameLst>
                                      </p:cBhvr>
                                      <p:to>
                                        <p:strVal val="visible"/>
                                      </p:to>
                                    </p:set>
                                    <p:anim calcmode="lin" valueType="num">
                                      <p:cBhvr additive="base">
                                        <p:cTn id="43" dur="1000"/>
                                        <p:tgtEl>
                                          <p:spTgt spid="71">
                                            <p:txEl>
                                              <p:pRg st="6" end="6"/>
                                            </p:txEl>
                                          </p:spTgt>
                                        </p:tgtEl>
                                        <p:attrNameLst>
                                          <p:attrName>ppt_w</p:attrName>
                                        </p:attrNameLst>
                                      </p:cBhvr>
                                      <p:tavLst>
                                        <p:tav tm="0">
                                          <p:val>
                                            <p:strVal val="0"/>
                                          </p:val>
                                        </p:tav>
                                        <p:tav tm="100000">
                                          <p:val>
                                            <p:strVal val="#ppt_w"/>
                                          </p:val>
                                        </p:tav>
                                      </p:tavLst>
                                    </p:anim>
                                    <p:anim calcmode="lin" valueType="num">
                                      <p:cBhvr additive="base">
                                        <p:cTn id="44" dur="1000"/>
                                        <p:tgtEl>
                                          <p:spTgt spid="71">
                                            <p:txEl>
                                              <p:pRg st="6" end="6"/>
                                            </p:txEl>
                                          </p:spTgt>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71">
                                            <p:txEl>
                                              <p:pRg st="7" end="7"/>
                                            </p:txEl>
                                          </p:spTgt>
                                        </p:tgtEl>
                                        <p:attrNameLst>
                                          <p:attrName>style.visibility</p:attrName>
                                        </p:attrNameLst>
                                      </p:cBhvr>
                                      <p:to>
                                        <p:strVal val="visible"/>
                                      </p:to>
                                    </p:set>
                                    <p:anim calcmode="lin" valueType="num">
                                      <p:cBhvr additive="base">
                                        <p:cTn id="49" dur="1000"/>
                                        <p:tgtEl>
                                          <p:spTgt spid="71">
                                            <p:txEl>
                                              <p:pRg st="7" end="7"/>
                                            </p:txEl>
                                          </p:spTgt>
                                        </p:tgtEl>
                                        <p:attrNameLst>
                                          <p:attrName>ppt_w</p:attrName>
                                        </p:attrNameLst>
                                      </p:cBhvr>
                                      <p:tavLst>
                                        <p:tav tm="0">
                                          <p:val>
                                            <p:strVal val="0"/>
                                          </p:val>
                                        </p:tav>
                                        <p:tav tm="100000">
                                          <p:val>
                                            <p:strVal val="#ppt_w"/>
                                          </p:val>
                                        </p:tav>
                                      </p:tavLst>
                                    </p:anim>
                                    <p:anim calcmode="lin" valueType="num">
                                      <p:cBhvr additive="base">
                                        <p:cTn id="50" dur="1000"/>
                                        <p:tgtEl>
                                          <p:spTgt spid="71">
                                            <p:txEl>
                                              <p:pRg st="7" end="7"/>
                                            </p:txEl>
                                          </p:spTgt>
                                        </p:tgtEl>
                                        <p:attrNameLst>
                                          <p:attrName>ppt_h</p:attrName>
                                        </p:attrNameLst>
                                      </p:cBhvr>
                                      <p:tavLst>
                                        <p:tav tm="0">
                                          <p:val>
                                            <p:str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71">
                                            <p:txEl>
                                              <p:pRg st="8" end="8"/>
                                            </p:txEl>
                                          </p:spTgt>
                                        </p:tgtEl>
                                        <p:attrNameLst>
                                          <p:attrName>style.visibility</p:attrName>
                                        </p:attrNameLst>
                                      </p:cBhvr>
                                      <p:to>
                                        <p:strVal val="visible"/>
                                      </p:to>
                                    </p:set>
                                    <p:anim calcmode="lin" valueType="num">
                                      <p:cBhvr additive="base">
                                        <p:cTn id="55" dur="1000"/>
                                        <p:tgtEl>
                                          <p:spTgt spid="71">
                                            <p:txEl>
                                              <p:pRg st="8" end="8"/>
                                            </p:txEl>
                                          </p:spTgt>
                                        </p:tgtEl>
                                        <p:attrNameLst>
                                          <p:attrName>ppt_w</p:attrName>
                                        </p:attrNameLst>
                                      </p:cBhvr>
                                      <p:tavLst>
                                        <p:tav tm="0">
                                          <p:val>
                                            <p:strVal val="0"/>
                                          </p:val>
                                        </p:tav>
                                        <p:tav tm="100000">
                                          <p:val>
                                            <p:strVal val="#ppt_w"/>
                                          </p:val>
                                        </p:tav>
                                      </p:tavLst>
                                    </p:anim>
                                    <p:anim calcmode="lin" valueType="num">
                                      <p:cBhvr additive="base">
                                        <p:cTn id="56" dur="1000"/>
                                        <p:tgtEl>
                                          <p:spTgt spid="71">
                                            <p:txEl>
                                              <p:pRg st="8" end="8"/>
                                            </p:txEl>
                                          </p:spTgt>
                                        </p:tgtEl>
                                        <p:attrNameLst>
                                          <p:attrName>ppt_h</p:attrName>
                                        </p:attrNameLst>
                                      </p:cBhvr>
                                      <p:tavLst>
                                        <p:tav tm="0">
                                          <p:val>
                                            <p:str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71">
                                            <p:txEl>
                                              <p:pRg st="9" end="9"/>
                                            </p:txEl>
                                          </p:spTgt>
                                        </p:tgtEl>
                                        <p:attrNameLst>
                                          <p:attrName>style.visibility</p:attrName>
                                        </p:attrNameLst>
                                      </p:cBhvr>
                                      <p:to>
                                        <p:strVal val="visible"/>
                                      </p:to>
                                    </p:set>
                                    <p:anim calcmode="lin" valueType="num">
                                      <p:cBhvr additive="base">
                                        <p:cTn id="61" dur="1000"/>
                                        <p:tgtEl>
                                          <p:spTgt spid="71">
                                            <p:txEl>
                                              <p:pRg st="9" end="9"/>
                                            </p:txEl>
                                          </p:spTgt>
                                        </p:tgtEl>
                                        <p:attrNameLst>
                                          <p:attrName>ppt_w</p:attrName>
                                        </p:attrNameLst>
                                      </p:cBhvr>
                                      <p:tavLst>
                                        <p:tav tm="0">
                                          <p:val>
                                            <p:strVal val="0"/>
                                          </p:val>
                                        </p:tav>
                                        <p:tav tm="100000">
                                          <p:val>
                                            <p:strVal val="#ppt_w"/>
                                          </p:val>
                                        </p:tav>
                                      </p:tavLst>
                                    </p:anim>
                                    <p:anim calcmode="lin" valueType="num">
                                      <p:cBhvr additive="base">
                                        <p:cTn id="62" dur="1000"/>
                                        <p:tgtEl>
                                          <p:spTgt spid="71">
                                            <p:txEl>
                                              <p:pRg st="9" end="9"/>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buNone/>
            </a:pPr>
            <a:r>
              <a:rPr lang="en-GB" sz="3000"/>
              <a:t>Data collection in Google spreadsheet</a:t>
            </a:r>
          </a:p>
        </p:txBody>
      </p:sp>
      <p:sp>
        <p:nvSpPr>
          <p:cNvPr id="77" name="Shape 77"/>
          <p:cNvSpPr txBox="1">
            <a:spLocks noGrp="1"/>
          </p:cNvSpPr>
          <p:nvPr>
            <p:ph type="body" idx="1"/>
          </p:nvPr>
        </p:nvSpPr>
        <p:spPr>
          <a:xfrm>
            <a:off x="457200" y="3957225"/>
            <a:ext cx="8229600" cy="968400"/>
          </a:xfrm>
          <a:prstGeom prst="rect">
            <a:avLst/>
          </a:prstGeom>
        </p:spPr>
        <p:txBody>
          <a:bodyPr lIns="91425" tIns="91425" rIns="91425" bIns="91425" anchor="t" anchorCtr="0">
            <a:noAutofit/>
          </a:bodyPr>
          <a:lstStyle/>
          <a:p>
            <a:pPr>
              <a:buNone/>
            </a:pPr>
            <a:r>
              <a:rPr lang="en-GB"/>
              <a:t>Instructions, links and headings created and protected so students could not edit</a:t>
            </a:r>
          </a:p>
        </p:txBody>
      </p:sp>
      <p:sp>
        <p:nvSpPr>
          <p:cNvPr id="78" name="Shape 78"/>
          <p:cNvSpPr/>
          <p:nvPr/>
        </p:nvSpPr>
        <p:spPr>
          <a:xfrm>
            <a:off x="0" y="958927"/>
            <a:ext cx="9144000" cy="3225644"/>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anim calcmode="lin" valueType="num">
                                      <p:cBhvr additive="base">
                                        <p:cTn id="7" dur="1000"/>
                                        <p:tgtEl>
                                          <p:spTgt spid="77">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77">
                                            <p:txEl>
                                              <p:pRg st="0" end="0"/>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lvl="0" rtl="0">
              <a:buNone/>
            </a:pPr>
            <a:r>
              <a:rPr lang="en-GB" sz="3000"/>
              <a:t>Data collection in Google spreadsheet</a:t>
            </a:r>
          </a:p>
        </p:txBody>
      </p:sp>
      <p:sp>
        <p:nvSpPr>
          <p:cNvPr id="84" name="Shape 84"/>
          <p:cNvSpPr txBox="1">
            <a:spLocks noGrp="1"/>
          </p:cNvSpPr>
          <p:nvPr>
            <p:ph type="body" idx="1"/>
          </p:nvPr>
        </p:nvSpPr>
        <p:spPr>
          <a:xfrm>
            <a:off x="457200" y="1200150"/>
            <a:ext cx="4501799"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GB"/>
              <a:t>Name the range of cells</a:t>
            </a:r>
          </a:p>
          <a:p>
            <a:pPr marL="457200" lvl="0" indent="-419100" rtl="0">
              <a:buClr>
                <a:schemeClr val="dk1"/>
              </a:buClr>
              <a:buSzPct val="166666"/>
              <a:buFont typeface="Arial"/>
              <a:buChar char="•"/>
            </a:pPr>
            <a:r>
              <a:rPr lang="en-GB"/>
              <a:t>Tick box to protect (prevent editing by others)</a:t>
            </a:r>
          </a:p>
        </p:txBody>
      </p:sp>
      <p:sp>
        <p:nvSpPr>
          <p:cNvPr id="85" name="Shape 85"/>
          <p:cNvSpPr/>
          <p:nvPr/>
        </p:nvSpPr>
        <p:spPr>
          <a:xfrm>
            <a:off x="5374400" y="1409700"/>
            <a:ext cx="3067050" cy="2324100"/>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 calcmode="lin" valueType="num">
                                      <p:cBhvr additive="base">
                                        <p:cTn id="7" dur="1000"/>
                                        <p:tgtEl>
                                          <p:spTgt spid="84">
                                            <p:txEl>
                                              <p:pRg st="0" end="0"/>
                                            </p:txEl>
                                          </p:spTgt>
                                        </p:tgtEl>
                                        <p:attrNameLst>
                                          <p:attrName>ppt_w</p:attrName>
                                        </p:attrNameLst>
                                      </p:cBhvr>
                                      <p:tavLst>
                                        <p:tav tm="0">
                                          <p:val>
                                            <p:strVal val="0"/>
                                          </p:val>
                                        </p:tav>
                                        <p:tav tm="100000">
                                          <p:val>
                                            <p:strVal val="#ppt_w"/>
                                          </p:val>
                                        </p:tav>
                                      </p:tavLst>
                                    </p:anim>
                                    <p:anim calcmode="lin" valueType="num">
                                      <p:cBhvr additive="base">
                                        <p:cTn id="8" dur="1000"/>
                                        <p:tgtEl>
                                          <p:spTgt spid="84">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4">
                                            <p:txEl>
                                              <p:pRg st="1" end="1"/>
                                            </p:txEl>
                                          </p:spTgt>
                                        </p:tgtEl>
                                        <p:attrNameLst>
                                          <p:attrName>style.visibility</p:attrName>
                                        </p:attrNameLst>
                                      </p:cBhvr>
                                      <p:to>
                                        <p:strVal val="visible"/>
                                      </p:to>
                                    </p:set>
                                    <p:anim calcmode="lin" valueType="num">
                                      <p:cBhvr additive="base">
                                        <p:cTn id="13" dur="1000"/>
                                        <p:tgtEl>
                                          <p:spTgt spid="84">
                                            <p:txEl>
                                              <p:pRg st="1" end="1"/>
                                            </p:txEl>
                                          </p:spTgt>
                                        </p:tgtEl>
                                        <p:attrNameLst>
                                          <p:attrName>ppt_w</p:attrName>
                                        </p:attrNameLst>
                                      </p:cBhvr>
                                      <p:tavLst>
                                        <p:tav tm="0">
                                          <p:val>
                                            <p:strVal val="0"/>
                                          </p:val>
                                        </p:tav>
                                        <p:tav tm="100000">
                                          <p:val>
                                            <p:strVal val="#ppt_w"/>
                                          </p:val>
                                        </p:tav>
                                      </p:tavLst>
                                    </p:anim>
                                    <p:anim calcmode="lin" valueType="num">
                                      <p:cBhvr additive="base">
                                        <p:cTn id="14" dur="1000"/>
                                        <p:tgtEl>
                                          <p:spTgt spid="84">
                                            <p:txEl>
                                              <p:pRg st="1" end="1"/>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881</Words>
  <Application>Microsoft Office PowerPoint</Application>
  <PresentationFormat>On-screen Show (16:9)</PresentationFormat>
  <Paragraphs>111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label</vt:lpstr>
      <vt:lpstr>Collecting a sample with students using social media for AS3.10</vt:lpstr>
      <vt:lpstr>in this session you’ll:</vt:lpstr>
      <vt:lpstr>Why Sample, it’s not in the standard</vt:lpstr>
      <vt:lpstr>We shouldn’t be struggling to find data</vt:lpstr>
      <vt:lpstr>Facebook - need to knows</vt:lpstr>
      <vt:lpstr>How we sampled Facebook users</vt:lpstr>
      <vt:lpstr>How we sampled Facebook users</vt:lpstr>
      <vt:lpstr>Data collection in Google spreadsheet</vt:lpstr>
      <vt:lpstr>Data collection in Google spreadsheet</vt:lpstr>
      <vt:lpstr>Issues with data collection</vt:lpstr>
      <vt:lpstr>Our assessment</vt:lpstr>
      <vt:lpstr>Demographics of this dataset</vt:lpstr>
      <vt:lpstr>What students did</vt:lpstr>
      <vt:lpstr>(aside) How to collapse variables</vt:lpstr>
      <vt:lpstr>(aside) How to collapse variables</vt:lpstr>
      <vt:lpstr>(aside) How to collapse variables</vt:lpstr>
      <vt:lpstr>What else is possible to “easily” sample?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Collecting a sample with students using social media for AS3.10</dc:title>
  <dc:creator>Anne Blundell</dc:creator>
  <cp:lastModifiedBy>Anne Blundell</cp:lastModifiedBy>
  <cp:revision>1</cp:revision>
  <dcterms:modified xsi:type="dcterms:W3CDTF">2013-12-06T00:19:25Z</dcterms:modified>
</cp:coreProperties>
</file>