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66" r:id="rId5"/>
    <p:sldId id="260" r:id="rId6"/>
    <p:sldId id="261" r:id="rId7"/>
    <p:sldId id="275" r:id="rId8"/>
    <p:sldId id="264" r:id="rId9"/>
    <p:sldId id="262" r:id="rId10"/>
    <p:sldId id="270" r:id="rId11"/>
    <p:sldId id="273" r:id="rId12"/>
    <p:sldId id="271" r:id="rId13"/>
    <p:sldId id="274" r:id="rId14"/>
    <p:sldId id="268" r:id="rId15"/>
    <p:sldId id="272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FCB0B-C7C4-4F2D-A702-1421276E33E6}" type="datetimeFigureOut">
              <a:rPr lang="en-NZ" smtClean="0"/>
              <a:t>24/07/2013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DBF66-6C64-4137-B546-91C84D8827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63889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4E926-655B-4BF2-BAC0-42886E69E4F7}" type="datetimeFigureOut">
              <a:rPr lang="en-NZ" smtClean="0"/>
              <a:t>24/07/2013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AEF4D-047A-4B66-848B-2EF5ED603C9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22678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132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that when</a:t>
            </a:r>
            <a:r>
              <a:rPr lang="en-US" dirty="0" smtClean="0"/>
              <a:t> we are looking</a:t>
            </a:r>
            <a:r>
              <a:rPr lang="en-US" baseline="0" dirty="0" smtClean="0"/>
              <a:t> at the world using data, it is like looking through a window with ripples in the glass: what we see, may not quite be the way it really is. So . . . </a:t>
            </a:r>
            <a:endParaRPr lang="en-N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55416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70220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70220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4084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567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377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80988"/>
            <a:ext cx="2030413" cy="6310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363" y="280988"/>
            <a:ext cx="5942012" cy="6310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637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CAA-56A1-451D-AD6A-E4E6D9FDF9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2521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CAA-56A1-451D-AD6A-E4E6D9FDF9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88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CAA-56A1-451D-AD6A-E4E6D9FDF9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3534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CAA-56A1-451D-AD6A-E4E6D9FDF9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5435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CAA-56A1-451D-AD6A-E4E6D9FDF9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6538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CAA-56A1-451D-AD6A-E4E6D9FDF9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0209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CAA-56A1-451D-AD6A-E4E6D9FDF9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6590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CAA-56A1-451D-AD6A-E4E6D9FDF9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326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3009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CAA-56A1-451D-AD6A-E4E6D9FDF9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5839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CAA-56A1-451D-AD6A-E4E6D9FDF9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0286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CAA-56A1-451D-AD6A-E4E6D9FDF9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893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04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363" y="1036638"/>
            <a:ext cx="3986212" cy="5554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1036638"/>
            <a:ext cx="3986213" cy="5554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642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352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849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73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89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29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A7E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280988"/>
            <a:ext cx="81073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1036638"/>
            <a:ext cx="8124825" cy="555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7643813" y="6608763"/>
            <a:ext cx="94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000">
                <a:solidFill>
                  <a:srgbClr val="FFFFFF"/>
                </a:solidFill>
                <a:latin typeface="Arial" charset="0"/>
              </a:rPr>
              <a:t>C1, L</a:t>
            </a:r>
            <a:r>
              <a:rPr lang="en-US" sz="1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en-AU" sz="1000">
                <a:solidFill>
                  <a:srgbClr val="FFFFFF"/>
                </a:solidFill>
                <a:latin typeface="Arial" charset="0"/>
              </a:rPr>
              <a:t>, S</a:t>
            </a:r>
            <a:fld id="{2337C020-D608-492D-A4EB-4B353C8B9B32}" type="slidenum">
              <a:rPr lang="en-AU" sz="1000">
                <a:solidFill>
                  <a:srgbClr val="FFFFFF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sz="1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7613" y="6548438"/>
            <a:ext cx="304800" cy="304800"/>
          </a:xfrm>
          <a:prstGeom prst="actionButtonForwardNex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flipH="1">
            <a:off x="8431213" y="6548438"/>
            <a:ext cx="304800" cy="304800"/>
          </a:xfrm>
          <a:prstGeom prst="actionButtonForwardNex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NZ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1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CC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CC3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CC3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CC3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CC33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CC33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CC33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CC33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CC3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BFCAA-56A1-451D-AD6A-E4E6D9FDF93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61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296143"/>
          </a:xfrm>
          <a:ln w="22225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NZ" dirty="0" smtClean="0">
                <a:solidFill>
                  <a:srgbClr val="FFFF00"/>
                </a:solidFill>
                <a:latin typeface="Comic Sans MS" pitchFamily="66" charset="0"/>
              </a:rPr>
              <a:t>Sampling Error</a:t>
            </a:r>
            <a:endParaRPr lang="en-NZ" dirty="0">
              <a:solidFill>
                <a:srgbClr val="FFFF00"/>
              </a:solidFill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7544" y="6067402"/>
            <a:ext cx="3565470" cy="536575"/>
            <a:chOff x="453882" y="5859533"/>
            <a:chExt cx="3565470" cy="536575"/>
          </a:xfrm>
        </p:grpSpPr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82" y="5859533"/>
              <a:ext cx="2290762" cy="5365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2744644" y="5970169"/>
              <a:ext cx="12747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b="1" dirty="0" err="1" smtClean="0">
                  <a:solidFill>
                    <a:schemeClr val="bg1"/>
                  </a:solidFill>
                  <a:latin typeface="Arial" charset="0"/>
                </a:rPr>
                <a:t>Dru</a:t>
              </a:r>
              <a:r>
                <a:rPr lang="en-NZ" b="1" dirty="0" smtClean="0">
                  <a:solidFill>
                    <a:schemeClr val="bg1"/>
                  </a:solidFill>
                  <a:latin typeface="Arial" charset="0"/>
                </a:rPr>
                <a:t> Rose </a:t>
              </a:r>
              <a:endParaRPr lang="en-NZ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1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059" y="1059485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>
                <a:solidFill>
                  <a:srgbClr val="00B0F0"/>
                </a:solidFill>
                <a:latin typeface="Comic Sans MS" pitchFamily="66" charset="0"/>
              </a:rPr>
              <a:t>Can :it be claimed that more young people agree than disagree?</a:t>
            </a:r>
            <a:endParaRPr lang="en-NZ" sz="28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130" y="400308"/>
            <a:ext cx="675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C000"/>
                </a:solidFill>
                <a:latin typeface="Comic Sans MS" pitchFamily="66" charset="0"/>
              </a:rPr>
              <a:t>Broadcasting Standards Poll (1)</a:t>
            </a:r>
            <a:endParaRPr lang="en-NZ" sz="32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744" y="2925587"/>
            <a:ext cx="312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>
                <a:solidFill>
                  <a:srgbClr val="00B050"/>
                </a:solidFill>
                <a:latin typeface="Comic Sans MS" pitchFamily="66" charset="0"/>
              </a:rPr>
              <a:t>95% CI  difference</a:t>
            </a:r>
            <a:endParaRPr lang="en-NZ" sz="2400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38" y="4705385"/>
            <a:ext cx="2217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>
                <a:solidFill>
                  <a:srgbClr val="00B050"/>
                </a:solidFill>
                <a:latin typeface="Comic Sans MS" pitchFamily="66" charset="0"/>
              </a:rPr>
              <a:t>Meaning</a:t>
            </a:r>
            <a:endParaRPr lang="en-NZ" sz="2400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744" y="6023278"/>
            <a:ext cx="198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>
                <a:solidFill>
                  <a:srgbClr val="00B050"/>
                </a:solidFill>
                <a:latin typeface="Comic Sans MS" pitchFamily="66" charset="0"/>
              </a:rPr>
              <a:t>Judgement</a:t>
            </a:r>
            <a:endParaRPr lang="en-NZ" sz="2400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2377" y="292558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[ -1.2 </a:t>
            </a:r>
            <a:r>
              <a:rPr lang="en-NZ" sz="2400" dirty="0" err="1" smtClean="0">
                <a:solidFill>
                  <a:srgbClr val="FFFFFF"/>
                </a:solidFill>
                <a:latin typeface="Comic Sans MS" pitchFamily="66" charset="0"/>
              </a:rPr>
              <a:t>perc</a:t>
            </a:r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 pts.  ,   15.2 </a:t>
            </a:r>
            <a:r>
              <a:rPr lang="en-NZ" sz="2400" dirty="0" err="1" smtClean="0">
                <a:solidFill>
                  <a:srgbClr val="FFFFFF"/>
                </a:solidFill>
                <a:latin typeface="Comic Sans MS" pitchFamily="66" charset="0"/>
              </a:rPr>
              <a:t>perc</a:t>
            </a:r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. pts.]</a:t>
            </a:r>
            <a:endParaRPr lang="en-NZ" sz="24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5177" y="4114653"/>
            <a:ext cx="693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solidFill>
                  <a:srgbClr val="FFFF00"/>
                </a:solidFill>
                <a:latin typeface="Comic Sans MS" pitchFamily="66" charset="0"/>
              </a:rPr>
              <a:t>It is a fairly safe bet that the percentage of young people who agree is somewhere between </a:t>
            </a:r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1.2 </a:t>
            </a:r>
            <a:r>
              <a:rPr lang="en-NZ" sz="2400" dirty="0" err="1" smtClean="0">
                <a:solidFill>
                  <a:srgbClr val="FFFFFF"/>
                </a:solidFill>
                <a:latin typeface="Comic Sans MS" pitchFamily="66" charset="0"/>
              </a:rPr>
              <a:t>perc.pts</a:t>
            </a:r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 lower </a:t>
            </a:r>
            <a:r>
              <a:rPr lang="en-NZ" sz="2400" dirty="0" smtClean="0">
                <a:solidFill>
                  <a:srgbClr val="FFFF00"/>
                </a:solidFill>
                <a:latin typeface="Comic Sans MS" pitchFamily="66" charset="0"/>
              </a:rPr>
              <a:t>and </a:t>
            </a:r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 15.2 </a:t>
            </a:r>
            <a:r>
              <a:rPr lang="en-NZ" sz="2400" dirty="0" err="1" smtClean="0">
                <a:solidFill>
                  <a:srgbClr val="FFFFFF"/>
                </a:solidFill>
                <a:latin typeface="Comic Sans MS" pitchFamily="66" charset="0"/>
              </a:rPr>
              <a:t>perc</a:t>
            </a:r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. </a:t>
            </a:r>
            <a:r>
              <a:rPr lang="en-NZ" sz="2400" dirty="0" err="1" smtClean="0">
                <a:solidFill>
                  <a:srgbClr val="FFFFFF"/>
                </a:solidFill>
                <a:latin typeface="Comic Sans MS" pitchFamily="66" charset="0"/>
              </a:rPr>
              <a:t>pts</a:t>
            </a:r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 higher </a:t>
            </a:r>
            <a:r>
              <a:rPr lang="en-NZ" sz="2400" dirty="0" smtClean="0">
                <a:solidFill>
                  <a:srgbClr val="FFFF00"/>
                </a:solidFill>
                <a:latin typeface="Comic Sans MS" pitchFamily="66" charset="0"/>
              </a:rPr>
              <a:t>than the percentage of young people who disagree.</a:t>
            </a:r>
            <a:endParaRPr lang="en-NZ" sz="24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2023" y="6063679"/>
            <a:ext cx="3397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Claim Not Supported</a:t>
            </a:r>
            <a:endParaRPr lang="en-NZ" sz="24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30416" y="2147840"/>
            <a:ext cx="4769477" cy="609561"/>
            <a:chOff x="2460317" y="3559843"/>
            <a:chExt cx="4769477" cy="609561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2977605" y="3821694"/>
              <a:ext cx="0" cy="146670"/>
            </a:xfrm>
            <a:prstGeom prst="line">
              <a:avLst/>
            </a:prstGeom>
            <a:solidFill>
              <a:schemeClr val="accent1"/>
            </a:solidFill>
            <a:ln w="22225" cap="sq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6" name="Group 15"/>
            <p:cNvGrpSpPr/>
            <p:nvPr/>
          </p:nvGrpSpPr>
          <p:grpSpPr>
            <a:xfrm>
              <a:off x="2460317" y="3559843"/>
              <a:ext cx="4769477" cy="609561"/>
              <a:chOff x="2460317" y="3559843"/>
              <a:chExt cx="4769477" cy="609561"/>
            </a:xfrm>
          </p:grpSpPr>
          <p:cxnSp>
            <p:nvCxnSpPr>
              <p:cNvPr id="20" name="Straight Connector 19"/>
              <p:cNvCxnSpPr/>
              <p:nvPr/>
            </p:nvCxnSpPr>
            <p:spPr bwMode="auto">
              <a:xfrm>
                <a:off x="2998776" y="3881203"/>
                <a:ext cx="3661456" cy="0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4829504" y="3824513"/>
                <a:ext cx="0" cy="146670"/>
              </a:xfrm>
              <a:prstGeom prst="line">
                <a:avLst/>
              </a:prstGeom>
              <a:solidFill>
                <a:schemeClr val="accent1"/>
              </a:solidFill>
              <a:ln w="22225" cap="sq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6660232" y="3837576"/>
                <a:ext cx="0" cy="146670"/>
              </a:xfrm>
              <a:prstGeom prst="line">
                <a:avLst/>
              </a:prstGeom>
              <a:solidFill>
                <a:schemeClr val="accent1"/>
              </a:solidFill>
              <a:ln w="22225" cap="sq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Rectangle 30"/>
              <p:cNvSpPr/>
              <p:nvPr/>
            </p:nvSpPr>
            <p:spPr>
              <a:xfrm>
                <a:off x="4689565" y="3559843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NZ" dirty="0">
                    <a:solidFill>
                      <a:srgbClr val="FFC000"/>
                    </a:solidFill>
                    <a:latin typeface="Comic Sans MS" pitchFamily="66" charset="0"/>
                  </a:rPr>
                  <a:t>7</a:t>
                </a:r>
                <a:endParaRPr lang="en-NZ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460317" y="3783698"/>
                <a:ext cx="652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NZ" dirty="0">
                    <a:solidFill>
                      <a:srgbClr val="FFC000"/>
                    </a:solidFill>
                    <a:latin typeface="Comic Sans MS" pitchFamily="66" charset="0"/>
                  </a:rPr>
                  <a:t>-1.2 </a:t>
                </a:r>
                <a:endParaRPr lang="en-NZ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601096" y="3800072"/>
                <a:ext cx="6286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NZ" dirty="0">
                    <a:solidFill>
                      <a:srgbClr val="FFC000"/>
                    </a:solidFill>
                    <a:latin typeface="Comic Sans MS" pitchFamily="66" charset="0"/>
                  </a:rPr>
                  <a:t>15.2</a:t>
                </a:r>
                <a:endParaRPr lang="en-NZ" dirty="0">
                  <a:solidFill>
                    <a:srgbClr val="FFC000"/>
                  </a:solidFill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6444208" y="6026223"/>
            <a:ext cx="2460017" cy="536575"/>
            <a:chOff x="453882" y="5859533"/>
            <a:chExt cx="3842931" cy="536575"/>
          </a:xfrm>
        </p:grpSpPr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82" y="5859533"/>
              <a:ext cx="2290762" cy="5365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</p:pic>
        <p:sp>
          <p:nvSpPr>
            <p:cNvPr id="34" name="Rectangle 33"/>
            <p:cNvSpPr/>
            <p:nvPr/>
          </p:nvSpPr>
          <p:spPr>
            <a:xfrm>
              <a:off x="2744643" y="5970169"/>
              <a:ext cx="15521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b="1" dirty="0" err="1" smtClean="0">
                  <a:solidFill>
                    <a:srgbClr val="00B050"/>
                  </a:solidFill>
                  <a:latin typeface="Arial" charset="0"/>
                </a:rPr>
                <a:t>Dru</a:t>
              </a:r>
              <a:r>
                <a:rPr lang="en-NZ" b="1" dirty="0" smtClean="0">
                  <a:solidFill>
                    <a:srgbClr val="00B050"/>
                  </a:solidFill>
                  <a:latin typeface="Arial" charset="0"/>
                </a:rPr>
                <a:t> Rose </a:t>
              </a:r>
              <a:endParaRPr lang="en-NZ" dirty="0">
                <a:solidFill>
                  <a:srgbClr val="00B05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94074" y="3475665"/>
            <a:ext cx="6626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>
                <a:solidFill>
                  <a:schemeClr val="bg1"/>
                </a:solidFill>
              </a:rPr>
              <a:t>Alternative way of interpreting this CI:</a:t>
            </a:r>
            <a:endParaRPr lang="en-N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8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dirty="0" smtClean="0">
                <a:solidFill>
                  <a:srgbClr val="FFFF00"/>
                </a:solidFill>
              </a:rPr>
              <a:t>Comparing Poll %s in independent samples</a:t>
            </a:r>
            <a:endParaRPr lang="en-NZ" sz="32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836712"/>
                <a:ext cx="8124825" cy="5688632"/>
              </a:xfrm>
            </p:spPr>
            <p:txBody>
              <a:bodyPr/>
              <a:lstStyle/>
              <a:p>
                <a:r>
                  <a:rPr lang="en-NZ" sz="2800" i="1" dirty="0" smtClean="0"/>
                  <a:t>E.g. Are female students more likely to travel to school by car than males?</a:t>
                </a:r>
              </a:p>
              <a:p>
                <a:pPr marL="0" indent="0">
                  <a:buNone/>
                </a:pPr>
                <a:r>
                  <a:rPr lang="en-NZ" sz="2800" i="1" dirty="0"/>
                  <a:t> </a:t>
                </a:r>
                <a:r>
                  <a:rPr lang="en-NZ" sz="2800" i="1" dirty="0" smtClean="0">
                    <a:solidFill>
                      <a:srgbClr val="00B0F0"/>
                    </a:solidFill>
                  </a:rPr>
                  <a:t>sample from census at school data base n=500</a:t>
                </a:r>
              </a:p>
              <a:p>
                <a:pPr marL="0" indent="0">
                  <a:buNone/>
                </a:pPr>
                <a:r>
                  <a:rPr lang="en-NZ" sz="2800" i="1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NZ" sz="2800" dirty="0" smtClean="0"/>
                  <a:t>235 males,  % motor = 39.6%  (</a:t>
                </a:r>
                <a:r>
                  <a:rPr lang="en-NZ" sz="2800" dirty="0" err="1" smtClean="0"/>
                  <a:t>MoE</a:t>
                </a:r>
                <a:r>
                  <a:rPr lang="en-NZ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NZ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NZ" sz="24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NZ" sz="2400" b="0" i="1" smtClean="0">
                                <a:latin typeface="Cambria Math"/>
                              </a:rPr>
                              <m:t>235</m:t>
                            </m:r>
                          </m:e>
                        </m:rad>
                      </m:den>
                    </m:f>
                  </m:oMath>
                </a14:m>
                <a:r>
                  <a:rPr lang="en-NZ" sz="2800" dirty="0" smtClean="0"/>
                  <a:t>=6.5%)</a:t>
                </a:r>
              </a:p>
              <a:p>
                <a:pPr marL="0" indent="0">
                  <a:buNone/>
                </a:pPr>
                <a:r>
                  <a:rPr lang="en-NZ" sz="2800" i="1" dirty="0">
                    <a:solidFill>
                      <a:srgbClr val="00B0F0"/>
                    </a:solidFill>
                  </a:rPr>
                  <a:t> </a:t>
                </a:r>
                <a:r>
                  <a:rPr lang="en-NZ" sz="2800" dirty="0" smtClean="0"/>
                  <a:t>265 females,% motor = 47.2% (</a:t>
                </a:r>
                <a:r>
                  <a:rPr lang="en-NZ" sz="2800" dirty="0" err="1" smtClean="0"/>
                  <a:t>MoE</a:t>
                </a:r>
                <a:r>
                  <a:rPr lang="en-NZ" sz="2800" dirty="0" smtClean="0"/>
                  <a:t> </a:t>
                </a:r>
                <a:r>
                  <a:rPr lang="en-NZ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NZ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NZ" sz="24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NZ" sz="2400" b="0" i="1" smtClean="0">
                                <a:latin typeface="Cambria Math"/>
                              </a:rPr>
                              <m:t>265</m:t>
                            </m:r>
                          </m:e>
                        </m:rad>
                      </m:den>
                    </m:f>
                    <m:r>
                      <a:rPr lang="en-NZ" sz="2400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NZ" sz="2800" dirty="0" smtClean="0"/>
                  <a:t>6.1%)</a:t>
                </a:r>
              </a:p>
              <a:p>
                <a:r>
                  <a:rPr lang="en-NZ" sz="2800" dirty="0" smtClean="0">
                    <a:solidFill>
                      <a:srgbClr val="92D050"/>
                    </a:solidFill>
                  </a:rPr>
                  <a:t>95% confidence interval  for the difference     </a:t>
                </a:r>
              </a:p>
              <a:p>
                <a:pPr marL="0" indent="0">
                  <a:buNone/>
                </a:pPr>
                <a:r>
                  <a:rPr lang="en-NZ" sz="2800" dirty="0" smtClean="0">
                    <a:solidFill>
                      <a:srgbClr val="92D050"/>
                    </a:solidFill>
                  </a:rPr>
                  <a:t>    </a:t>
                </a:r>
              </a:p>
              <a:p>
                <a:pPr marL="0" indent="0">
                  <a:buNone/>
                </a:pPr>
                <a:r>
                  <a:rPr lang="en-NZ" sz="2800" dirty="0" smtClean="0">
                    <a:solidFill>
                      <a:srgbClr val="92D050"/>
                    </a:solidFill>
                  </a:rPr>
                  <a:t>(%female-%male):  </a:t>
                </a:r>
                <a:r>
                  <a:rPr lang="en-NZ" sz="2400" dirty="0" smtClean="0"/>
                  <a:t>[</a:t>
                </a:r>
                <a:r>
                  <a:rPr lang="en-NZ" sz="2400" dirty="0" smtClean="0">
                    <a:solidFill>
                      <a:srgbClr val="92D050"/>
                    </a:solidFill>
                  </a:rPr>
                  <a:t> </a:t>
                </a:r>
                <a:r>
                  <a:rPr lang="en-NZ" sz="2400" dirty="0" smtClean="0"/>
                  <a:t>-1.2 </a:t>
                </a:r>
                <a:r>
                  <a:rPr lang="en-NZ" sz="2400" dirty="0" err="1" smtClean="0"/>
                  <a:t>perc</a:t>
                </a:r>
                <a:r>
                  <a:rPr lang="en-NZ" sz="2400" dirty="0" smtClean="0"/>
                  <a:t>. </a:t>
                </a:r>
                <a:r>
                  <a:rPr lang="en-NZ" sz="2400" dirty="0" err="1"/>
                  <a:t>p</a:t>
                </a:r>
                <a:r>
                  <a:rPr lang="en-NZ" sz="2400" dirty="0" err="1" smtClean="0"/>
                  <a:t>ts</a:t>
                </a:r>
                <a:r>
                  <a:rPr lang="en-NZ" sz="2400" dirty="0" smtClean="0"/>
                  <a:t> ,16.2 </a:t>
                </a:r>
                <a:r>
                  <a:rPr lang="en-NZ" sz="2400" dirty="0" err="1" smtClean="0"/>
                  <a:t>perct</a:t>
                </a:r>
                <a:r>
                  <a:rPr lang="en-NZ" sz="2400" dirty="0" smtClean="0"/>
                  <a:t>. </a:t>
                </a:r>
                <a:r>
                  <a:rPr lang="en-NZ" sz="2400" dirty="0" err="1"/>
                  <a:t>p</a:t>
                </a:r>
                <a:r>
                  <a:rPr lang="en-NZ" sz="2400" dirty="0" err="1" smtClean="0"/>
                  <a:t>ts</a:t>
                </a:r>
                <a:r>
                  <a:rPr lang="en-NZ" sz="2400" dirty="0" smtClean="0"/>
                  <a:t>]</a:t>
                </a:r>
                <a:endParaRPr lang="en-NZ" sz="2400" dirty="0" smtClean="0">
                  <a:solidFill>
                    <a:srgbClr val="92D050"/>
                  </a:solidFill>
                </a:endParaRPr>
              </a:p>
              <a:p>
                <a:pPr marL="0" indent="0">
                  <a:buNone/>
                </a:pPr>
                <a:r>
                  <a:rPr lang="en-NZ" sz="2400" i="1" dirty="0" smtClean="0"/>
                  <a:t>With 95% confidence, we can infer that %females who travel by car could be up to </a:t>
                </a:r>
                <a:r>
                  <a:rPr lang="en-NZ" sz="2400" i="1" dirty="0" smtClean="0">
                    <a:solidFill>
                      <a:srgbClr val="FFFF00"/>
                    </a:solidFill>
                  </a:rPr>
                  <a:t>1.2 pc. </a:t>
                </a:r>
                <a:r>
                  <a:rPr lang="en-NZ" sz="2400" i="1" dirty="0" err="1" smtClean="0">
                    <a:solidFill>
                      <a:srgbClr val="FFFF00"/>
                    </a:solidFill>
                  </a:rPr>
                  <a:t>pts</a:t>
                </a:r>
                <a:r>
                  <a:rPr lang="en-NZ" sz="2400" i="1" dirty="0" smtClean="0">
                    <a:solidFill>
                      <a:srgbClr val="FFFF00"/>
                    </a:solidFill>
                  </a:rPr>
                  <a:t> less </a:t>
                </a:r>
                <a:r>
                  <a:rPr lang="en-NZ" sz="2400" i="1" dirty="0" smtClean="0"/>
                  <a:t>than the % of males </a:t>
                </a:r>
                <a:r>
                  <a:rPr lang="en-NZ" sz="2400" i="1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NZ" sz="2400" i="1" dirty="0" smtClean="0">
                    <a:solidFill>
                      <a:srgbClr val="FFFF00"/>
                    </a:solidFill>
                  </a:rPr>
                  <a:t>up to 16.2 pc. </a:t>
                </a:r>
                <a:r>
                  <a:rPr lang="en-NZ" sz="2400" i="1" dirty="0" err="1" smtClean="0">
                    <a:solidFill>
                      <a:srgbClr val="FFFF00"/>
                    </a:solidFill>
                  </a:rPr>
                  <a:t>pts</a:t>
                </a:r>
                <a:r>
                  <a:rPr lang="en-NZ" sz="2400" i="1" dirty="0" smtClean="0">
                    <a:solidFill>
                      <a:srgbClr val="FFFF00"/>
                    </a:solidFill>
                  </a:rPr>
                  <a:t> more.  </a:t>
                </a:r>
                <a:endParaRPr lang="en-NZ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836712"/>
                <a:ext cx="8124825" cy="5688632"/>
              </a:xfrm>
              <a:blipFill rotWithShape="1">
                <a:blip r:embed="rId2"/>
                <a:stretch>
                  <a:fillRect l="-1575" t="-1072" r="-975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 bwMode="auto">
          <a:xfrm>
            <a:off x="2998776" y="4259106"/>
            <a:ext cx="0" cy="146670"/>
          </a:xfrm>
          <a:prstGeom prst="line">
            <a:avLst/>
          </a:prstGeom>
          <a:solidFill>
            <a:schemeClr val="accent1"/>
          </a:solidFill>
          <a:ln w="22225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2460317" y="3987941"/>
            <a:ext cx="4753526" cy="720400"/>
            <a:chOff x="2460317" y="3987941"/>
            <a:chExt cx="4753526" cy="7204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998776" y="4365104"/>
              <a:ext cx="3661456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6660232" y="4265674"/>
              <a:ext cx="0" cy="146670"/>
            </a:xfrm>
            <a:prstGeom prst="line">
              <a:avLst/>
            </a:prstGeom>
            <a:solidFill>
              <a:schemeClr val="accent1"/>
            </a:solidFill>
            <a:ln w="22225" cap="sq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Rectangle 6"/>
            <p:cNvSpPr/>
            <p:nvPr/>
          </p:nvSpPr>
          <p:spPr>
            <a:xfrm>
              <a:off x="4623561" y="3987941"/>
              <a:ext cx="5245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dirty="0" smtClean="0">
                  <a:solidFill>
                    <a:srgbClr val="FFC000"/>
                  </a:solidFill>
                  <a:latin typeface="Comic Sans MS" pitchFamily="66" charset="0"/>
                </a:rPr>
                <a:t>7.6</a:t>
              </a:r>
              <a:endParaRPr lang="en-NZ" dirty="0">
                <a:solidFill>
                  <a:srgbClr val="FFC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60317" y="4211796"/>
              <a:ext cx="6527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dirty="0">
                  <a:solidFill>
                    <a:srgbClr val="FFC000"/>
                  </a:solidFill>
                  <a:latin typeface="Comic Sans MS" pitchFamily="66" charset="0"/>
                </a:rPr>
                <a:t>-</a:t>
              </a:r>
              <a:r>
                <a:rPr lang="en-NZ" dirty="0" smtClean="0">
                  <a:solidFill>
                    <a:srgbClr val="FFC000"/>
                  </a:solidFill>
                  <a:latin typeface="Comic Sans MS" pitchFamily="66" charset="0"/>
                </a:rPr>
                <a:t>1.2 </a:t>
              </a:r>
              <a:endParaRPr lang="en-NZ" dirty="0">
                <a:solidFill>
                  <a:srgbClr val="FFC000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4852430" y="4265674"/>
              <a:ext cx="0" cy="146670"/>
            </a:xfrm>
            <a:prstGeom prst="line">
              <a:avLst/>
            </a:prstGeom>
            <a:solidFill>
              <a:schemeClr val="accent1"/>
            </a:solidFill>
            <a:ln w="22225" cap="sq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Rectangle 13"/>
            <p:cNvSpPr/>
            <p:nvPr/>
          </p:nvSpPr>
          <p:spPr>
            <a:xfrm>
              <a:off x="6516216" y="4339009"/>
              <a:ext cx="697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dirty="0" smtClean="0">
                  <a:solidFill>
                    <a:srgbClr val="FFC000"/>
                  </a:solidFill>
                  <a:latin typeface="Comic Sans MS" pitchFamily="66" charset="0"/>
                </a:rPr>
                <a:t>16.2 </a:t>
              </a:r>
              <a:endParaRPr lang="en-NZ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24128" y="6268376"/>
            <a:ext cx="2497156" cy="536575"/>
            <a:chOff x="453882" y="5859533"/>
            <a:chExt cx="3900947" cy="536575"/>
          </a:xfrm>
        </p:grpSpPr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82" y="5859533"/>
              <a:ext cx="2290762" cy="5365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</p:pic>
        <p:sp>
          <p:nvSpPr>
            <p:cNvPr id="16" name="Rectangle 15"/>
            <p:cNvSpPr/>
            <p:nvPr/>
          </p:nvSpPr>
          <p:spPr>
            <a:xfrm>
              <a:off x="2802660" y="5859533"/>
              <a:ext cx="15521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b="1" dirty="0" err="1" smtClean="0">
                  <a:solidFill>
                    <a:srgbClr val="00B050"/>
                  </a:solidFill>
                  <a:latin typeface="Arial" charset="0"/>
                </a:rPr>
                <a:t>Dru</a:t>
              </a:r>
              <a:r>
                <a:rPr lang="en-NZ" b="1" dirty="0" smtClean="0">
                  <a:solidFill>
                    <a:srgbClr val="00B050"/>
                  </a:solidFill>
                  <a:latin typeface="Arial" charset="0"/>
                </a:rPr>
                <a:t> Rose </a:t>
              </a:r>
              <a:endParaRPr lang="en-NZ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61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dirty="0" smtClean="0">
                <a:solidFill>
                  <a:srgbClr val="FFFF00"/>
                </a:solidFill>
              </a:rPr>
              <a:t>Comparing Poll %s in independent samples</a:t>
            </a:r>
            <a:endParaRPr lang="en-NZ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124825" cy="5688632"/>
          </a:xfrm>
        </p:spPr>
        <p:txBody>
          <a:bodyPr/>
          <a:lstStyle/>
          <a:p>
            <a:r>
              <a:rPr lang="en-NZ" sz="2800" i="1" dirty="0" smtClean="0"/>
              <a:t>E.g. Are female students more likely to travel to school by car than males?</a:t>
            </a:r>
            <a:endParaRPr lang="en-NZ" sz="2800" dirty="0" smtClean="0"/>
          </a:p>
          <a:p>
            <a:pPr marL="0" indent="0">
              <a:buNone/>
            </a:pPr>
            <a:r>
              <a:rPr lang="en-NZ" sz="2800" dirty="0" smtClean="0">
                <a:solidFill>
                  <a:srgbClr val="92D050"/>
                </a:solidFill>
              </a:rPr>
              <a:t>95% confidence interval  for the difference     </a:t>
            </a:r>
          </a:p>
          <a:p>
            <a:pPr marL="0" indent="0">
              <a:buNone/>
            </a:pPr>
            <a:r>
              <a:rPr lang="en-NZ" sz="2800" dirty="0" smtClean="0">
                <a:solidFill>
                  <a:srgbClr val="92D050"/>
                </a:solidFill>
              </a:rPr>
              <a:t>    </a:t>
            </a:r>
          </a:p>
          <a:p>
            <a:pPr marL="0" indent="0">
              <a:buNone/>
            </a:pPr>
            <a:r>
              <a:rPr lang="en-NZ" sz="2800" dirty="0" smtClean="0">
                <a:solidFill>
                  <a:srgbClr val="92D050"/>
                </a:solidFill>
              </a:rPr>
              <a:t>(%female-%male):  </a:t>
            </a:r>
            <a:r>
              <a:rPr lang="en-NZ" sz="2400" dirty="0" smtClean="0"/>
              <a:t>[</a:t>
            </a:r>
            <a:r>
              <a:rPr lang="en-NZ" sz="2400" dirty="0" smtClean="0">
                <a:solidFill>
                  <a:srgbClr val="92D050"/>
                </a:solidFill>
              </a:rPr>
              <a:t> </a:t>
            </a:r>
            <a:r>
              <a:rPr lang="en-NZ" sz="2400" dirty="0" smtClean="0"/>
              <a:t>-1.2 </a:t>
            </a:r>
            <a:r>
              <a:rPr lang="en-NZ" sz="2400" dirty="0" err="1" smtClean="0"/>
              <a:t>perc</a:t>
            </a:r>
            <a:r>
              <a:rPr lang="en-NZ" sz="2400" dirty="0" smtClean="0"/>
              <a:t>. </a:t>
            </a:r>
            <a:r>
              <a:rPr lang="en-NZ" sz="2400" dirty="0" err="1"/>
              <a:t>p</a:t>
            </a:r>
            <a:r>
              <a:rPr lang="en-NZ" sz="2400" dirty="0" err="1" smtClean="0"/>
              <a:t>ts</a:t>
            </a:r>
            <a:r>
              <a:rPr lang="en-NZ" sz="2400" dirty="0" smtClean="0"/>
              <a:t> ,16.2 </a:t>
            </a:r>
            <a:r>
              <a:rPr lang="en-NZ" sz="2400" dirty="0" err="1" smtClean="0"/>
              <a:t>perct</a:t>
            </a:r>
            <a:r>
              <a:rPr lang="en-NZ" sz="2400" dirty="0" smtClean="0"/>
              <a:t>. </a:t>
            </a:r>
            <a:r>
              <a:rPr lang="en-NZ" sz="2400" dirty="0" err="1"/>
              <a:t>p</a:t>
            </a:r>
            <a:r>
              <a:rPr lang="en-NZ" sz="2400" dirty="0" err="1" smtClean="0"/>
              <a:t>ts</a:t>
            </a:r>
            <a:r>
              <a:rPr lang="en-NZ" sz="2400" dirty="0" smtClean="0"/>
              <a:t>]</a:t>
            </a:r>
            <a:endParaRPr lang="en-NZ" sz="24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NZ" sz="2400" dirty="0"/>
              <a:t>Alternative way of interpreting this CI:</a:t>
            </a:r>
            <a:endParaRPr lang="en-NZ" sz="24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NZ" sz="2400" i="1" dirty="0"/>
          </a:p>
          <a:p>
            <a:pPr marL="0" indent="0">
              <a:buNone/>
            </a:pPr>
            <a:r>
              <a:rPr lang="en-NZ" sz="2400" i="1" dirty="0" smtClean="0"/>
              <a:t>It’s a fairly safe bet that the %females who travel by car </a:t>
            </a:r>
            <a:r>
              <a:rPr lang="en-NZ" sz="2400" i="1" smtClean="0"/>
              <a:t>is somewhere </a:t>
            </a:r>
            <a:r>
              <a:rPr lang="en-NZ" sz="2400" i="1" dirty="0" smtClean="0"/>
              <a:t>between</a:t>
            </a:r>
            <a:r>
              <a:rPr lang="en-NZ" sz="2400" i="1" dirty="0" smtClean="0">
                <a:solidFill>
                  <a:srgbClr val="FFFF00"/>
                </a:solidFill>
              </a:rPr>
              <a:t>1.2 pc. </a:t>
            </a:r>
            <a:r>
              <a:rPr lang="en-NZ" sz="2400" i="1" dirty="0" err="1" smtClean="0">
                <a:solidFill>
                  <a:srgbClr val="FFFF00"/>
                </a:solidFill>
              </a:rPr>
              <a:t>pts</a:t>
            </a:r>
            <a:r>
              <a:rPr lang="en-NZ" sz="2400" i="1" dirty="0" smtClean="0">
                <a:solidFill>
                  <a:srgbClr val="FFFF00"/>
                </a:solidFill>
              </a:rPr>
              <a:t> less </a:t>
            </a:r>
            <a:r>
              <a:rPr lang="en-NZ" sz="2400" i="1" dirty="0" smtClean="0"/>
              <a:t>than the % of males who travel by car </a:t>
            </a:r>
            <a:r>
              <a:rPr lang="en-NZ" sz="2400" i="1" dirty="0" smtClean="0">
                <a:solidFill>
                  <a:srgbClr val="FF0000"/>
                </a:solidFill>
              </a:rPr>
              <a:t>and </a:t>
            </a:r>
            <a:r>
              <a:rPr lang="en-NZ" sz="2400" i="1" dirty="0" smtClean="0">
                <a:solidFill>
                  <a:srgbClr val="FFFF00"/>
                </a:solidFill>
              </a:rPr>
              <a:t>up to 16.2 pc. </a:t>
            </a:r>
            <a:r>
              <a:rPr lang="en-NZ" sz="2400" i="1" dirty="0" err="1" smtClean="0">
                <a:solidFill>
                  <a:srgbClr val="FFFF00"/>
                </a:solidFill>
              </a:rPr>
              <a:t>pts</a:t>
            </a:r>
            <a:r>
              <a:rPr lang="en-NZ" sz="2400" i="1" dirty="0" smtClean="0">
                <a:solidFill>
                  <a:srgbClr val="FFFF00"/>
                </a:solidFill>
              </a:rPr>
              <a:t> more.  </a:t>
            </a:r>
            <a:endParaRPr lang="en-NZ" sz="2400" dirty="0">
              <a:solidFill>
                <a:srgbClr val="00B05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724128" y="6268376"/>
            <a:ext cx="2460017" cy="536575"/>
            <a:chOff x="453882" y="5859533"/>
            <a:chExt cx="3842931" cy="536575"/>
          </a:xfrm>
        </p:grpSpPr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82" y="5859533"/>
              <a:ext cx="2290762" cy="5365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</p:pic>
        <p:sp>
          <p:nvSpPr>
            <p:cNvPr id="16" name="Rectangle 15"/>
            <p:cNvSpPr/>
            <p:nvPr/>
          </p:nvSpPr>
          <p:spPr>
            <a:xfrm>
              <a:off x="2744643" y="5970169"/>
              <a:ext cx="15521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b="1" dirty="0" err="1" smtClean="0">
                  <a:solidFill>
                    <a:srgbClr val="00B050"/>
                  </a:solidFill>
                  <a:latin typeface="Arial" charset="0"/>
                </a:rPr>
                <a:t>Dru</a:t>
              </a:r>
              <a:r>
                <a:rPr lang="en-NZ" b="1" dirty="0" smtClean="0">
                  <a:solidFill>
                    <a:srgbClr val="00B050"/>
                  </a:solidFill>
                  <a:latin typeface="Arial" charset="0"/>
                </a:rPr>
                <a:t> Rose </a:t>
              </a:r>
              <a:endParaRPr lang="en-NZ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11503" y="2109169"/>
            <a:ext cx="4753526" cy="720400"/>
            <a:chOff x="2111503" y="2109169"/>
            <a:chExt cx="4753526" cy="720400"/>
          </a:xfrm>
        </p:grpSpPr>
        <p:grpSp>
          <p:nvGrpSpPr>
            <p:cNvPr id="4" name="Group 3"/>
            <p:cNvGrpSpPr/>
            <p:nvPr/>
          </p:nvGrpSpPr>
          <p:grpSpPr>
            <a:xfrm>
              <a:off x="2111503" y="2109169"/>
              <a:ext cx="4753526" cy="720400"/>
              <a:chOff x="2460317" y="3987941"/>
              <a:chExt cx="4753526" cy="720400"/>
            </a:xfrm>
          </p:grpSpPr>
          <p:cxnSp>
            <p:nvCxnSpPr>
              <p:cNvPr id="5" name="Straight Connector 4"/>
              <p:cNvCxnSpPr/>
              <p:nvPr/>
            </p:nvCxnSpPr>
            <p:spPr bwMode="auto">
              <a:xfrm>
                <a:off x="2998776" y="4365104"/>
                <a:ext cx="3661456" cy="0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" name="Straight Connector 5"/>
              <p:cNvCxnSpPr/>
              <p:nvPr/>
            </p:nvCxnSpPr>
            <p:spPr bwMode="auto">
              <a:xfrm>
                <a:off x="6660232" y="4265674"/>
                <a:ext cx="0" cy="146670"/>
              </a:xfrm>
              <a:prstGeom prst="line">
                <a:avLst/>
              </a:prstGeom>
              <a:solidFill>
                <a:schemeClr val="accent1"/>
              </a:solidFill>
              <a:ln w="22225" cap="sq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" name="Rectangle 6"/>
              <p:cNvSpPr/>
              <p:nvPr/>
            </p:nvSpPr>
            <p:spPr>
              <a:xfrm>
                <a:off x="4623561" y="3987941"/>
                <a:ext cx="5245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NZ" dirty="0" smtClean="0">
                    <a:solidFill>
                      <a:srgbClr val="FFC000"/>
                    </a:solidFill>
                    <a:latin typeface="Comic Sans MS" pitchFamily="66" charset="0"/>
                  </a:rPr>
                  <a:t>7.6</a:t>
                </a:r>
                <a:endParaRPr lang="en-NZ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460317" y="4211796"/>
                <a:ext cx="652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NZ" dirty="0">
                    <a:solidFill>
                      <a:srgbClr val="FFC000"/>
                    </a:solidFill>
                    <a:latin typeface="Comic Sans MS" pitchFamily="66" charset="0"/>
                  </a:rPr>
                  <a:t>-</a:t>
                </a:r>
                <a:r>
                  <a:rPr lang="en-NZ" dirty="0" smtClean="0">
                    <a:solidFill>
                      <a:srgbClr val="FFC000"/>
                    </a:solidFill>
                    <a:latin typeface="Comic Sans MS" pitchFamily="66" charset="0"/>
                  </a:rPr>
                  <a:t>1.2 </a:t>
                </a:r>
                <a:endParaRPr lang="en-NZ" dirty="0">
                  <a:solidFill>
                    <a:srgbClr val="FFC000"/>
                  </a:solidFill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>
                <a:off x="4852430" y="4265674"/>
                <a:ext cx="0" cy="146670"/>
              </a:xfrm>
              <a:prstGeom prst="line">
                <a:avLst/>
              </a:prstGeom>
              <a:solidFill>
                <a:schemeClr val="accent1"/>
              </a:solidFill>
              <a:ln w="22225" cap="sq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Rectangle 13"/>
              <p:cNvSpPr/>
              <p:nvPr/>
            </p:nvSpPr>
            <p:spPr>
              <a:xfrm>
                <a:off x="6516216" y="4339009"/>
                <a:ext cx="6976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NZ" dirty="0" smtClean="0">
                    <a:solidFill>
                      <a:srgbClr val="FFC000"/>
                    </a:solidFill>
                    <a:latin typeface="Comic Sans MS" pitchFamily="66" charset="0"/>
                  </a:rPr>
                  <a:t>16.2 </a:t>
                </a:r>
                <a:endParaRPr lang="en-NZ" dirty="0">
                  <a:solidFill>
                    <a:srgbClr val="FFC000"/>
                  </a:solidFill>
                </a:endParaRPr>
              </a:p>
            </p:txBody>
          </p:sp>
        </p:grpSp>
        <p:cxnSp>
          <p:nvCxnSpPr>
            <p:cNvPr id="17" name="Straight Connector 16"/>
            <p:cNvCxnSpPr/>
            <p:nvPr/>
          </p:nvCxnSpPr>
          <p:spPr bwMode="auto">
            <a:xfrm>
              <a:off x="2649962" y="2418294"/>
              <a:ext cx="0" cy="146670"/>
            </a:xfrm>
            <a:prstGeom prst="line">
              <a:avLst/>
            </a:prstGeom>
            <a:solidFill>
              <a:schemeClr val="accent1"/>
            </a:solidFill>
            <a:ln w="22225" cap="sq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861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66433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err="1">
                <a:solidFill>
                  <a:srgbClr val="92D050"/>
                </a:solidFill>
                <a:latin typeface="Comic Sans MS" pitchFamily="66" charset="0"/>
              </a:rPr>
              <a:t>MoE</a:t>
            </a:r>
            <a:r>
              <a:rPr lang="en-NZ" sz="2800" dirty="0">
                <a:solidFill>
                  <a:srgbClr val="92D050"/>
                </a:solidFill>
                <a:latin typeface="Comic Sans MS" pitchFamily="66" charset="0"/>
              </a:rPr>
              <a:t> for difference = 8.5% </a:t>
            </a:r>
            <a:r>
              <a:rPr lang="en-NZ" sz="2800" dirty="0">
                <a:solidFill>
                  <a:srgbClr val="00B0F0"/>
                </a:solidFill>
                <a:latin typeface="Comic Sans MS" pitchFamily="66" charset="0"/>
              </a:rPr>
              <a:t>(half CI</a:t>
            </a:r>
            <a:r>
              <a:rPr lang="en-NZ" sz="2800" dirty="0" smtClean="0">
                <a:solidFill>
                  <a:srgbClr val="00B0F0"/>
                </a:solidFill>
                <a:latin typeface="Comic Sans MS" pitchFamily="66" charset="0"/>
              </a:rPr>
              <a:t>)</a:t>
            </a:r>
            <a:endParaRPr lang="en-NZ" sz="28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1" y="1136195"/>
            <a:ext cx="1994457" cy="633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dirty="0" err="1" smtClean="0">
                <a:solidFill>
                  <a:srgbClr val="92D050"/>
                </a:solidFill>
                <a:latin typeface="Comic Sans MS" pitchFamily="66" charset="0"/>
              </a:rPr>
              <a:t>MoE</a:t>
            </a:r>
            <a:r>
              <a:rPr lang="en-NZ" sz="2800" dirty="0" smtClean="0">
                <a:solidFill>
                  <a:srgbClr val="92D050"/>
                </a:solidFill>
                <a:latin typeface="Comic Sans MS" pitchFamily="66" charset="0"/>
              </a:rPr>
              <a:t> Males</a:t>
            </a:r>
            <a:endParaRPr lang="en-NZ" sz="2800" dirty="0">
              <a:solidFill>
                <a:srgbClr val="92D05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91149" y="1016927"/>
                <a:ext cx="2217915" cy="1002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sz="2800" dirty="0" smtClean="0">
                    <a:solidFill>
                      <a:schemeClr val="bg1"/>
                    </a:solidFill>
                    <a:latin typeface="Comic Sans MS" pitchFamily="66" charset="0"/>
                  </a:rPr>
                  <a:t> </a:t>
                </a:r>
                <a:r>
                  <a:rPr lang="en-NZ" sz="2800" dirty="0">
                    <a:solidFill>
                      <a:schemeClr val="bg1"/>
                    </a:solidFill>
                    <a:latin typeface="Comic Sans MS" pitchFamily="66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NZ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NZ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NZ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235</m:t>
                            </m:r>
                          </m:e>
                        </m:rad>
                      </m:den>
                    </m:f>
                  </m:oMath>
                </a14:m>
                <a:r>
                  <a:rPr lang="en-NZ" sz="2800" dirty="0">
                    <a:solidFill>
                      <a:schemeClr val="bg1"/>
                    </a:solidFill>
                    <a:latin typeface="Comic Sans MS" pitchFamily="66" charset="0"/>
                  </a:rPr>
                  <a:t>=6.5</a:t>
                </a:r>
                <a:r>
                  <a:rPr lang="en-NZ" sz="2800" dirty="0" smtClean="0">
                    <a:solidFill>
                      <a:schemeClr val="bg1"/>
                    </a:solidFill>
                    <a:latin typeface="Comic Sans MS" pitchFamily="66" charset="0"/>
                  </a:rPr>
                  <a:t>%</a:t>
                </a:r>
                <a:endParaRPr lang="en-NZ" sz="2800" dirty="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endParaRPr lang="en-NZ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149" y="1016927"/>
                <a:ext cx="2217915" cy="1002262"/>
              </a:xfrm>
              <a:prstGeom prst="rect">
                <a:avLst/>
              </a:prstGeom>
              <a:blipFill rotWithShape="1">
                <a:blip r:embed="rId2"/>
                <a:stretch>
                  <a:fillRect l="-824" r="-4396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38780" y="1953874"/>
            <a:ext cx="23711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dirty="0" err="1">
                <a:solidFill>
                  <a:srgbClr val="92D050"/>
                </a:solidFill>
                <a:latin typeface="Comic Sans MS" pitchFamily="66" charset="0"/>
              </a:rPr>
              <a:t>MoE</a:t>
            </a:r>
            <a:r>
              <a:rPr lang="en-NZ" sz="2800" dirty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n-NZ" sz="2800" dirty="0" smtClean="0">
                <a:solidFill>
                  <a:srgbClr val="92D050"/>
                </a:solidFill>
                <a:latin typeface="Comic Sans MS" pitchFamily="66" charset="0"/>
              </a:rPr>
              <a:t>Females</a:t>
            </a:r>
            <a:endParaRPr lang="en-NZ" sz="2800" dirty="0">
              <a:solidFill>
                <a:srgbClr val="92D050"/>
              </a:solidFill>
              <a:latin typeface="Comic Sans MS" pitchFamily="66" charset="0"/>
            </a:endParaRPr>
          </a:p>
          <a:p>
            <a:endParaRPr lang="en-NZ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66872" y="1873795"/>
                <a:ext cx="2130135" cy="1002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sz="2800" dirty="0">
                    <a:solidFill>
                      <a:schemeClr val="bg1"/>
                    </a:solidFill>
                    <a:latin typeface="Comic Sans MS" pitchFamily="66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NZ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NZ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NZ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265</m:t>
                            </m:r>
                          </m:e>
                        </m:rad>
                      </m:den>
                    </m:f>
                    <m:r>
                      <a:rPr lang="en-NZ" sz="280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NZ" sz="2800" dirty="0">
                    <a:solidFill>
                      <a:schemeClr val="bg1"/>
                    </a:solidFill>
                    <a:latin typeface="Comic Sans MS" pitchFamily="66" charset="0"/>
                  </a:rPr>
                  <a:t>6.1</a:t>
                </a:r>
                <a:r>
                  <a:rPr lang="en-NZ" sz="2800" dirty="0" smtClean="0">
                    <a:solidFill>
                      <a:schemeClr val="bg1"/>
                    </a:solidFill>
                    <a:latin typeface="Comic Sans MS" pitchFamily="66" charset="0"/>
                  </a:rPr>
                  <a:t>%</a:t>
                </a:r>
                <a:endParaRPr lang="en-NZ" sz="2800" dirty="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endParaRPr lang="en-NZ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872" y="1873795"/>
                <a:ext cx="2130135" cy="1002262"/>
              </a:xfrm>
              <a:prstGeom prst="rect">
                <a:avLst/>
              </a:prstGeom>
              <a:blipFill rotWithShape="1">
                <a:blip r:embed="rId3"/>
                <a:stretch>
                  <a:fillRect l="-6017" r="-4585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3466" y="2777323"/>
                <a:ext cx="7272808" cy="720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2800" dirty="0" smtClean="0">
                    <a:solidFill>
                      <a:srgbClr val="92D050"/>
                    </a:solidFill>
                    <a:latin typeface="Comic Sans MS" pitchFamily="66" charset="0"/>
                  </a:rPr>
                  <a:t>Average </a:t>
                </a:r>
                <a:r>
                  <a:rPr lang="en-NZ" sz="2800" dirty="0" err="1" smtClean="0">
                    <a:solidFill>
                      <a:srgbClr val="92D050"/>
                    </a:solidFill>
                    <a:latin typeface="Comic Sans MS" pitchFamily="66" charset="0"/>
                  </a:rPr>
                  <a:t>MoE</a:t>
                </a:r>
                <a:r>
                  <a:rPr lang="en-NZ" sz="2800" dirty="0" smtClean="0">
                    <a:solidFill>
                      <a:srgbClr val="92D050"/>
                    </a:solidFill>
                    <a:latin typeface="Comic Sans MS" pitchFamily="66" charset="0"/>
                  </a:rPr>
                  <a:t> </a:t>
                </a:r>
                <a:r>
                  <a:rPr lang="en-NZ" sz="2800" dirty="0" smtClean="0">
                    <a:solidFill>
                      <a:schemeClr val="bg1"/>
                    </a:solidFill>
                    <a:latin typeface="Comic Sans MS" pitchFamily="66" charset="0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NZ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6.5+6.1 </m:t>
                        </m:r>
                      </m:num>
                      <m:den>
                        <m:r>
                          <a:rPr lang="en-NZ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NZ" sz="2800" dirty="0" smtClean="0">
                    <a:solidFill>
                      <a:schemeClr val="bg1"/>
                    </a:solidFill>
                    <a:latin typeface="Comic Sans MS" pitchFamily="66" charset="0"/>
                  </a:rPr>
                  <a:t>) = 6.3%</a:t>
                </a:r>
                <a:endParaRPr lang="en-NZ" sz="28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66" y="2777323"/>
                <a:ext cx="7272808" cy="720775"/>
              </a:xfrm>
              <a:prstGeom prst="rect">
                <a:avLst/>
              </a:prstGeom>
              <a:blipFill rotWithShape="1">
                <a:blip r:embed="rId4"/>
                <a:stretch>
                  <a:fillRect l="-1760" b="-9322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8780" y="3645024"/>
            <a:ext cx="7057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>
                <a:solidFill>
                  <a:srgbClr val="92D050"/>
                </a:solidFill>
                <a:latin typeface="Comic Sans MS" pitchFamily="66" charset="0"/>
              </a:rPr>
              <a:t>Rule of thumb for </a:t>
            </a:r>
            <a:r>
              <a:rPr lang="en-NZ" sz="2800" dirty="0" err="1" smtClean="0">
                <a:solidFill>
                  <a:srgbClr val="92D050"/>
                </a:solidFill>
                <a:latin typeface="Comic Sans MS" pitchFamily="66" charset="0"/>
              </a:rPr>
              <a:t>MoE</a:t>
            </a:r>
            <a:r>
              <a:rPr lang="en-NZ" sz="2800" dirty="0" smtClean="0">
                <a:solidFill>
                  <a:srgbClr val="92D050"/>
                </a:solidFill>
                <a:latin typeface="Comic Sans MS" pitchFamily="66" charset="0"/>
              </a:rPr>
              <a:t> difference </a:t>
            </a:r>
          </a:p>
          <a:p>
            <a:r>
              <a:rPr lang="en-NZ" sz="2800" dirty="0" smtClean="0">
                <a:solidFill>
                  <a:srgbClr val="92D050"/>
                </a:solidFill>
                <a:latin typeface="Comic Sans MS" pitchFamily="66" charset="0"/>
              </a:rPr>
              <a:t>= 1.5 x Av </a:t>
            </a:r>
            <a:r>
              <a:rPr lang="en-NZ" sz="2800" dirty="0" err="1" smtClean="0">
                <a:solidFill>
                  <a:srgbClr val="92D050"/>
                </a:solidFill>
                <a:latin typeface="Comic Sans MS" pitchFamily="66" charset="0"/>
              </a:rPr>
              <a:t>MoE</a:t>
            </a:r>
            <a:r>
              <a:rPr lang="en-NZ" sz="28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n-NZ" sz="2800" dirty="0">
                <a:solidFill>
                  <a:schemeClr val="bg1"/>
                </a:solidFill>
                <a:latin typeface="Comic Sans MS" pitchFamily="66" charset="0"/>
              </a:rPr>
              <a:t>= 1.5 x 6.3 </a:t>
            </a:r>
            <a:r>
              <a:rPr lang="en-NZ" sz="2800" dirty="0" smtClean="0">
                <a:solidFill>
                  <a:schemeClr val="bg1"/>
                </a:solidFill>
                <a:latin typeface="Comic Sans MS" pitchFamily="66" charset="0"/>
              </a:rPr>
              <a:t>=9%</a:t>
            </a:r>
            <a:endParaRPr lang="en-NZ" sz="28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397" y="4797152"/>
            <a:ext cx="893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dirty="0" smtClean="0">
                <a:solidFill>
                  <a:srgbClr val="FFC000"/>
                </a:solidFill>
                <a:latin typeface="Comic Sans MS" pitchFamily="66" charset="0"/>
              </a:rPr>
              <a:t>We can show that this works about 95% of the time</a:t>
            </a:r>
            <a:endParaRPr lang="en-NZ" sz="28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7544" y="6067402"/>
            <a:ext cx="3565470" cy="536575"/>
            <a:chOff x="453882" y="5859533"/>
            <a:chExt cx="3565470" cy="536575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82" y="5859533"/>
              <a:ext cx="2290762" cy="5365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</p:pic>
        <p:sp>
          <p:nvSpPr>
            <p:cNvPr id="13" name="Rectangle 12"/>
            <p:cNvSpPr/>
            <p:nvPr/>
          </p:nvSpPr>
          <p:spPr>
            <a:xfrm>
              <a:off x="2744644" y="5970169"/>
              <a:ext cx="12747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b="1" dirty="0" err="1" smtClean="0">
                  <a:solidFill>
                    <a:schemeClr val="bg1"/>
                  </a:solidFill>
                  <a:latin typeface="Arial" charset="0"/>
                </a:rPr>
                <a:t>Dru</a:t>
              </a:r>
              <a:r>
                <a:rPr lang="en-NZ" b="1" dirty="0" smtClean="0">
                  <a:solidFill>
                    <a:schemeClr val="bg1"/>
                  </a:solidFill>
                  <a:latin typeface="Arial" charset="0"/>
                </a:rPr>
                <a:t> Rose </a:t>
              </a:r>
              <a:endParaRPr lang="en-NZ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49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548419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dirty="0">
                <a:solidFill>
                  <a:srgbClr val="FFC000"/>
                </a:solidFill>
                <a:latin typeface="Comic Sans MS" pitchFamily="66" charset="0"/>
              </a:rPr>
              <a:t>Broadcasting Standards Poll </a:t>
            </a:r>
            <a:r>
              <a:rPr lang="en-NZ" sz="2800" dirty="0" smtClean="0">
                <a:solidFill>
                  <a:srgbClr val="FFC000"/>
                </a:solidFill>
                <a:latin typeface="Comic Sans MS" pitchFamily="66" charset="0"/>
              </a:rPr>
              <a:t>(2)</a:t>
            </a:r>
            <a:endParaRPr lang="en-NZ" sz="2800" dirty="0">
              <a:solidFill>
                <a:srgbClr val="FFC000"/>
              </a:solidFill>
              <a:latin typeface="Comic Sans MS" pitchFamily="66" charset="0"/>
            </a:endParaRPr>
          </a:p>
          <a:p>
            <a:endParaRPr lang="en-NZ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80728"/>
            <a:ext cx="80970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dirty="0">
                <a:solidFill>
                  <a:srgbClr val="00B0F0"/>
                </a:solidFill>
                <a:latin typeface="Comic Sans MS" pitchFamily="66" charset="0"/>
              </a:rPr>
              <a:t>Can it be claimed that </a:t>
            </a:r>
            <a:r>
              <a:rPr lang="en-NZ" sz="2800" dirty="0" smtClean="0">
                <a:solidFill>
                  <a:srgbClr val="00B0F0"/>
                </a:solidFill>
                <a:latin typeface="Comic Sans MS" pitchFamily="66" charset="0"/>
              </a:rPr>
              <a:t>young women were more </a:t>
            </a:r>
          </a:p>
          <a:p>
            <a:r>
              <a:rPr lang="en-NZ" sz="2800" dirty="0">
                <a:solidFill>
                  <a:srgbClr val="00B0F0"/>
                </a:solidFill>
                <a:latin typeface="Comic Sans MS" pitchFamily="66" charset="0"/>
              </a:rPr>
              <a:t>l</a:t>
            </a:r>
            <a:r>
              <a:rPr lang="en-NZ" sz="2800" dirty="0" smtClean="0">
                <a:solidFill>
                  <a:srgbClr val="00B0F0"/>
                </a:solidFill>
                <a:latin typeface="Comic Sans MS" pitchFamily="66" charset="0"/>
              </a:rPr>
              <a:t>ikely to agree than young men ?</a:t>
            </a:r>
            <a:endParaRPr lang="en-NZ" sz="2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68" y="2060848"/>
            <a:ext cx="18437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i="1" dirty="0" err="1">
                <a:solidFill>
                  <a:srgbClr val="92D050"/>
                </a:solidFill>
                <a:latin typeface="Comic Sans MS" pitchFamily="66" charset="0"/>
              </a:rPr>
              <a:t>MoE</a:t>
            </a:r>
            <a:r>
              <a:rPr lang="en-NZ" sz="2400" i="1" dirty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n-NZ" sz="2400" i="1" dirty="0" smtClean="0">
                <a:solidFill>
                  <a:srgbClr val="92D050"/>
                </a:solidFill>
                <a:latin typeface="Comic Sans MS" pitchFamily="66" charset="0"/>
              </a:rPr>
              <a:t>women</a:t>
            </a:r>
            <a:endParaRPr lang="en-NZ" sz="2400" i="1" dirty="0">
              <a:solidFill>
                <a:srgbClr val="92D050"/>
              </a:solidFill>
              <a:latin typeface="Comic Sans MS" pitchFamily="66" charset="0"/>
            </a:endParaRPr>
          </a:p>
          <a:p>
            <a:endParaRPr lang="en-NZ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1122" y="2058097"/>
            <a:ext cx="14975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i="1" dirty="0" err="1">
                <a:solidFill>
                  <a:srgbClr val="92D050"/>
                </a:solidFill>
                <a:latin typeface="Comic Sans MS" pitchFamily="66" charset="0"/>
              </a:rPr>
              <a:t>MoE</a:t>
            </a:r>
            <a:r>
              <a:rPr lang="en-NZ" sz="2400" i="1" dirty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n-NZ" sz="2400" i="1" dirty="0" smtClean="0">
                <a:solidFill>
                  <a:srgbClr val="92D050"/>
                </a:solidFill>
                <a:latin typeface="Comic Sans MS" pitchFamily="66" charset="0"/>
              </a:rPr>
              <a:t>me</a:t>
            </a:r>
            <a:r>
              <a:rPr lang="en-NZ" sz="2800" i="1" dirty="0" smtClean="0">
                <a:solidFill>
                  <a:srgbClr val="92D050"/>
                </a:solidFill>
                <a:latin typeface="Comic Sans MS" pitchFamily="66" charset="0"/>
              </a:rPr>
              <a:t>n</a:t>
            </a:r>
            <a:endParaRPr lang="en-NZ" sz="2800" i="1" dirty="0">
              <a:solidFill>
                <a:srgbClr val="92D050"/>
              </a:solidFill>
              <a:latin typeface="Comic Sans MS" pitchFamily="66" charset="0"/>
            </a:endParaRPr>
          </a:p>
          <a:p>
            <a:endParaRPr lang="en-NZ" dirty="0">
              <a:solidFill>
                <a:srgbClr val="000000"/>
              </a:solidFill>
            </a:endParaRPr>
          </a:p>
          <a:p>
            <a:endParaRPr lang="en-NZ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84661" y="1941536"/>
                <a:ext cx="1991892" cy="1005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sz="2800" dirty="0" smtClean="0">
                    <a:solidFill>
                      <a:srgbClr val="FFFFFF"/>
                    </a:solidFill>
                    <a:latin typeface="Comic Sans MS" pitchFamily="66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sz="2800" i="1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NZ" sz="2800" i="1">
                            <a:solidFill>
                              <a:srgbClr val="FFFF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NZ" sz="2800" i="1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NZ" sz="2800" i="1" smtClean="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307</m:t>
                            </m:r>
                          </m:e>
                        </m:rad>
                      </m:den>
                    </m:f>
                  </m:oMath>
                </a14:m>
                <a:r>
                  <a:rPr lang="en-NZ" sz="2800" dirty="0">
                    <a:solidFill>
                      <a:srgbClr val="FFFFFF"/>
                    </a:solidFill>
                    <a:latin typeface="Comic Sans MS" pitchFamily="66" charset="0"/>
                  </a:rPr>
                  <a:t>=</a:t>
                </a:r>
                <a:r>
                  <a:rPr lang="en-NZ" sz="2400" dirty="0" smtClean="0">
                    <a:solidFill>
                      <a:srgbClr val="FFFFFF"/>
                    </a:solidFill>
                    <a:latin typeface="Comic Sans MS" pitchFamily="66" charset="0"/>
                  </a:rPr>
                  <a:t>5.7%</a:t>
                </a:r>
                <a:endParaRPr lang="en-NZ" sz="2400" dirty="0">
                  <a:solidFill>
                    <a:srgbClr val="FFFFFF"/>
                  </a:solidFill>
                  <a:latin typeface="Comic Sans MS" pitchFamily="66" charset="0"/>
                </a:endParaRPr>
              </a:p>
              <a:p>
                <a:endParaRPr lang="en-NZ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661" y="1941536"/>
                <a:ext cx="1991892" cy="1005340"/>
              </a:xfrm>
              <a:prstGeom prst="rect">
                <a:avLst/>
              </a:prstGeom>
              <a:blipFill rotWithShape="1">
                <a:blip r:embed="rId3"/>
                <a:stretch>
                  <a:fillRect l="-6442" r="-3988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08748" y="1794365"/>
                <a:ext cx="1983876" cy="1005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sz="2800" dirty="0" smtClean="0">
                    <a:solidFill>
                      <a:srgbClr val="FFFFFF"/>
                    </a:solidFill>
                    <a:latin typeface="Comic Sans MS" pitchFamily="66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sz="2800" i="1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NZ" sz="2800" i="1">
                            <a:solidFill>
                              <a:srgbClr val="FFFF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NZ" sz="2800" i="1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NZ" sz="2800" i="1" smtClean="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293</m:t>
                            </m:r>
                          </m:e>
                        </m:rad>
                      </m:den>
                    </m:f>
                  </m:oMath>
                </a14:m>
                <a:r>
                  <a:rPr lang="en-NZ" sz="2800" dirty="0">
                    <a:solidFill>
                      <a:srgbClr val="FFFFFF"/>
                    </a:solidFill>
                    <a:latin typeface="Comic Sans MS" pitchFamily="66" charset="0"/>
                  </a:rPr>
                  <a:t>=</a:t>
                </a:r>
                <a:r>
                  <a:rPr lang="en-NZ" sz="2400" dirty="0" smtClean="0">
                    <a:solidFill>
                      <a:srgbClr val="FFFFFF"/>
                    </a:solidFill>
                    <a:latin typeface="Comic Sans MS" pitchFamily="66" charset="0"/>
                  </a:rPr>
                  <a:t>5.8%</a:t>
                </a:r>
                <a:endParaRPr lang="en-NZ" sz="2400" dirty="0">
                  <a:solidFill>
                    <a:srgbClr val="FFFFFF"/>
                  </a:solidFill>
                  <a:latin typeface="Comic Sans MS" pitchFamily="66" charset="0"/>
                </a:endParaRPr>
              </a:p>
              <a:p>
                <a:endParaRPr lang="en-NZ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748" y="1794365"/>
                <a:ext cx="1983876" cy="1005147"/>
              </a:xfrm>
              <a:prstGeom prst="rect">
                <a:avLst/>
              </a:prstGeom>
              <a:blipFill rotWithShape="1">
                <a:blip r:embed="rId4"/>
                <a:stretch>
                  <a:fillRect l="-6462" r="-4000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63568" y="2872369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i="1" dirty="0" smtClean="0">
                <a:solidFill>
                  <a:srgbClr val="92D050"/>
                </a:solidFill>
                <a:latin typeface="Comic Sans MS" pitchFamily="66" charset="0"/>
              </a:rPr>
              <a:t>Av </a:t>
            </a:r>
            <a:r>
              <a:rPr lang="en-NZ" sz="2400" i="1" dirty="0" err="1" smtClean="0">
                <a:solidFill>
                  <a:srgbClr val="92D050"/>
                </a:solidFill>
                <a:latin typeface="Comic Sans MS" pitchFamily="66" charset="0"/>
              </a:rPr>
              <a:t>MoE</a:t>
            </a:r>
            <a:endParaRPr lang="en-NZ" sz="240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07900" y="2698421"/>
                <a:ext cx="2994731" cy="984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sz="2800" dirty="0">
                    <a:solidFill>
                      <a:srgbClr val="FFFFFF"/>
                    </a:solidFill>
                    <a:latin typeface="Comic Sans MS" pitchFamily="66" charset="0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sz="2800" i="1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NZ" sz="2800" i="1">
                            <a:solidFill>
                              <a:srgbClr val="FFFFFF"/>
                            </a:solidFill>
                            <a:latin typeface="Cambria Math"/>
                          </a:rPr>
                          <m:t>5.7+5.8 </m:t>
                        </m:r>
                      </m:num>
                      <m:den>
                        <m:r>
                          <a:rPr lang="en-NZ" sz="2800" i="1">
                            <a:solidFill>
                              <a:srgbClr val="FFFF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NZ" sz="2800" dirty="0">
                    <a:solidFill>
                      <a:srgbClr val="FFFFFF"/>
                    </a:solidFill>
                    <a:latin typeface="Comic Sans MS" pitchFamily="66" charset="0"/>
                  </a:rPr>
                  <a:t>) = </a:t>
                </a:r>
                <a:r>
                  <a:rPr lang="en-NZ" sz="2400" dirty="0">
                    <a:solidFill>
                      <a:srgbClr val="FFFFFF"/>
                    </a:solidFill>
                    <a:latin typeface="Comic Sans MS" pitchFamily="66" charset="0"/>
                  </a:rPr>
                  <a:t>5.75%</a:t>
                </a:r>
              </a:p>
              <a:p>
                <a:endParaRPr lang="en-NZ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900" y="2698421"/>
                <a:ext cx="2994731" cy="984757"/>
              </a:xfrm>
              <a:prstGeom prst="rect">
                <a:avLst/>
              </a:prstGeom>
              <a:blipFill rotWithShape="1">
                <a:blip r:embed="rId5"/>
                <a:stretch>
                  <a:fillRect l="-4277" r="-2240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364088" y="2636912"/>
            <a:ext cx="2837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i="1" dirty="0" err="1" smtClean="0">
                <a:solidFill>
                  <a:srgbClr val="92D050"/>
                </a:solidFill>
                <a:latin typeface="Comic Sans MS" pitchFamily="66" charset="0"/>
              </a:rPr>
              <a:t>MoE</a:t>
            </a:r>
            <a:r>
              <a:rPr lang="en-NZ" sz="2800" i="1" dirty="0" smtClean="0">
                <a:solidFill>
                  <a:srgbClr val="92D050"/>
                </a:solidFill>
                <a:latin typeface="Comic Sans MS" pitchFamily="66" charset="0"/>
              </a:rPr>
              <a:t> difference</a:t>
            </a:r>
            <a:endParaRPr lang="en-NZ" sz="2800" i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4695" y="3140968"/>
            <a:ext cx="272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1.5 x 5.75 = 8.6% </a:t>
            </a:r>
            <a:endParaRPr lang="en-NZ" sz="24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089" y="4293096"/>
            <a:ext cx="30251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i="1" dirty="0">
                <a:solidFill>
                  <a:srgbClr val="92D050"/>
                </a:solidFill>
                <a:latin typeface="Comic Sans MS" pitchFamily="66" charset="0"/>
              </a:rPr>
              <a:t>95% CI  differenc</a:t>
            </a:r>
            <a:r>
              <a:rPr lang="en-NZ" sz="2800" i="1" dirty="0">
                <a:solidFill>
                  <a:srgbClr val="92D050"/>
                </a:solidFill>
                <a:latin typeface="Comic Sans MS" pitchFamily="66" charset="0"/>
              </a:rPr>
              <a:t>e</a:t>
            </a:r>
          </a:p>
          <a:p>
            <a:endParaRPr lang="en-NZ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0607" y="4293096"/>
            <a:ext cx="4605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dirty="0" smtClean="0">
                <a:solidFill>
                  <a:srgbClr val="FFFFFF"/>
                </a:solidFill>
                <a:latin typeface="Comic Sans MS" pitchFamily="66" charset="0"/>
              </a:rPr>
              <a:t>[</a:t>
            </a:r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3.4 </a:t>
            </a:r>
            <a:r>
              <a:rPr lang="en-NZ" sz="2400" dirty="0" err="1" smtClean="0">
                <a:solidFill>
                  <a:srgbClr val="FFFFFF"/>
                </a:solidFill>
                <a:latin typeface="Comic Sans MS" pitchFamily="66" charset="0"/>
              </a:rPr>
              <a:t>perc</a:t>
            </a:r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 pts. , 20.6 </a:t>
            </a:r>
            <a:r>
              <a:rPr lang="en-NZ" sz="2400" dirty="0" err="1" smtClean="0">
                <a:solidFill>
                  <a:srgbClr val="FFFFFF"/>
                </a:solidFill>
                <a:latin typeface="Comic Sans MS" pitchFamily="66" charset="0"/>
              </a:rPr>
              <a:t>perc</a:t>
            </a:r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. pts.</a:t>
            </a:r>
            <a:r>
              <a:rPr lang="en-NZ" sz="2800" dirty="0" smtClean="0">
                <a:solidFill>
                  <a:srgbClr val="FFFFFF"/>
                </a:solidFill>
                <a:latin typeface="Comic Sans MS" pitchFamily="66" charset="0"/>
              </a:rPr>
              <a:t>]</a:t>
            </a:r>
            <a:endParaRPr lang="en-NZ" sz="28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5536" y="3717032"/>
            <a:ext cx="5074025" cy="739190"/>
            <a:chOff x="395536" y="3848308"/>
            <a:chExt cx="5074025" cy="739190"/>
          </a:xfrm>
        </p:grpSpPr>
        <p:sp>
          <p:nvSpPr>
            <p:cNvPr id="16" name="TextBox 15"/>
            <p:cNvSpPr txBox="1"/>
            <p:nvPr/>
          </p:nvSpPr>
          <p:spPr>
            <a:xfrm>
              <a:off x="395536" y="3848834"/>
              <a:ext cx="178125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i="1" dirty="0">
                  <a:solidFill>
                    <a:srgbClr val="92D050"/>
                  </a:solidFill>
                  <a:latin typeface="Comic Sans MS" pitchFamily="66" charset="0"/>
                </a:rPr>
                <a:t>Difference</a:t>
              </a:r>
            </a:p>
            <a:p>
              <a:endParaRPr lang="en-NZ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58085" y="3848308"/>
              <a:ext cx="3311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dirty="0" smtClean="0">
                  <a:solidFill>
                    <a:srgbClr val="FFFFFF"/>
                  </a:solidFill>
                  <a:latin typeface="Comic Sans MS" pitchFamily="66" charset="0"/>
                </a:rPr>
                <a:t>=57-45 = 12 </a:t>
              </a:r>
              <a:r>
                <a:rPr lang="en-NZ" sz="2400" dirty="0" err="1" smtClean="0">
                  <a:solidFill>
                    <a:srgbClr val="FFFFFF"/>
                  </a:solidFill>
                  <a:latin typeface="Comic Sans MS" pitchFamily="66" charset="0"/>
                </a:rPr>
                <a:t>perc</a:t>
              </a:r>
              <a:r>
                <a:rPr lang="en-NZ" sz="2400" dirty="0" smtClean="0">
                  <a:solidFill>
                    <a:srgbClr val="FFFFFF"/>
                  </a:solidFill>
                  <a:latin typeface="Comic Sans MS" pitchFamily="66" charset="0"/>
                </a:rPr>
                <a:t>. </a:t>
              </a:r>
              <a:r>
                <a:rPr lang="en-NZ" sz="2400" dirty="0" err="1" smtClean="0">
                  <a:solidFill>
                    <a:srgbClr val="FFFFFF"/>
                  </a:solidFill>
                  <a:latin typeface="Comic Sans MS" pitchFamily="66" charset="0"/>
                </a:rPr>
                <a:t>pts</a:t>
              </a:r>
              <a:r>
                <a:rPr lang="en-NZ" sz="2400" dirty="0" smtClean="0">
                  <a:solidFill>
                    <a:srgbClr val="FFFFFF"/>
                  </a:solidFill>
                  <a:latin typeface="Comic Sans MS" pitchFamily="66" charset="0"/>
                </a:rPr>
                <a:t> </a:t>
              </a:r>
              <a:endParaRPr lang="en-NZ" sz="2400" dirty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18089" y="5125080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i="1" dirty="0" smtClean="0">
                <a:solidFill>
                  <a:srgbClr val="92D050"/>
                </a:solidFill>
                <a:latin typeface="Comic Sans MS" pitchFamily="66" charset="0"/>
              </a:rPr>
              <a:t>meaning</a:t>
            </a:r>
            <a:endParaRPr lang="en-NZ" sz="2400" i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4673" y="4941168"/>
            <a:ext cx="7133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solidFill>
                  <a:srgbClr val="FFC000"/>
                </a:solidFill>
                <a:latin typeface="Comic Sans MS" pitchFamily="66" charset="0"/>
              </a:rPr>
              <a:t>It’s a fairly safe bet that the % of young women who agreed </a:t>
            </a:r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was somewhere between 3.4 and 20.6 </a:t>
            </a:r>
            <a:r>
              <a:rPr lang="en-NZ" sz="2400" dirty="0" err="1" smtClean="0">
                <a:solidFill>
                  <a:srgbClr val="FFFFFF"/>
                </a:solidFill>
                <a:latin typeface="Comic Sans MS" pitchFamily="66" charset="0"/>
              </a:rPr>
              <a:t>perc</a:t>
            </a:r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. </a:t>
            </a:r>
            <a:r>
              <a:rPr lang="en-NZ" sz="2400" dirty="0" err="1" smtClean="0">
                <a:solidFill>
                  <a:srgbClr val="FFFFFF"/>
                </a:solidFill>
                <a:latin typeface="Comic Sans MS" pitchFamily="66" charset="0"/>
              </a:rPr>
              <a:t>pts</a:t>
            </a:r>
            <a:r>
              <a:rPr lang="en-NZ" sz="2400" dirty="0" smtClean="0">
                <a:solidFill>
                  <a:srgbClr val="FFC000"/>
                </a:solidFill>
                <a:latin typeface="Comic Sans MS" pitchFamily="66" charset="0"/>
              </a:rPr>
              <a:t> more than the % of young men</a:t>
            </a:r>
            <a:endParaRPr lang="en-NZ" sz="2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0345" y="6063679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i="1" dirty="0" smtClean="0">
                <a:solidFill>
                  <a:srgbClr val="92D050"/>
                </a:solidFill>
                <a:latin typeface="Comic Sans MS" pitchFamily="66" charset="0"/>
              </a:rPr>
              <a:t>Judgement</a:t>
            </a:r>
            <a:endParaRPr lang="en-NZ" sz="2400" i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84662" y="6110745"/>
            <a:ext cx="3105224" cy="55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Claim is supported</a:t>
            </a:r>
            <a:endParaRPr lang="en-NZ" sz="24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508104" y="3559843"/>
            <a:ext cx="3435124" cy="796133"/>
            <a:chOff x="5508104" y="3559843"/>
            <a:chExt cx="3435124" cy="796133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5765189" y="3862229"/>
              <a:ext cx="0" cy="146670"/>
            </a:xfrm>
            <a:prstGeom prst="line">
              <a:avLst/>
            </a:prstGeom>
            <a:solidFill>
              <a:schemeClr val="accent1"/>
            </a:solidFill>
            <a:ln w="22225" cap="sq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9" name="Group 48"/>
            <p:cNvGrpSpPr/>
            <p:nvPr/>
          </p:nvGrpSpPr>
          <p:grpSpPr>
            <a:xfrm>
              <a:off x="5508104" y="3559843"/>
              <a:ext cx="3435124" cy="796133"/>
              <a:chOff x="5508104" y="3559843"/>
              <a:chExt cx="3435124" cy="796133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5770356" y="3559843"/>
                <a:ext cx="2465183" cy="424403"/>
                <a:chOff x="5770356" y="3559843"/>
                <a:chExt cx="2465183" cy="424403"/>
              </a:xfrm>
            </p:grpSpPr>
            <p:cxnSp>
              <p:nvCxnSpPr>
                <p:cNvPr id="24" name="Straight Connector 23"/>
                <p:cNvCxnSpPr>
                  <a:stCxn id="31" idx="0"/>
                </p:cNvCxnSpPr>
                <p:nvPr/>
              </p:nvCxnSpPr>
              <p:spPr bwMode="auto">
                <a:xfrm flipV="1">
                  <a:off x="5770356" y="3881203"/>
                  <a:ext cx="2465183" cy="27881"/>
                </a:xfrm>
                <a:prstGeom prst="line">
                  <a:avLst/>
                </a:prstGeom>
                <a:solidFill>
                  <a:schemeClr val="accent1"/>
                </a:solidFill>
                <a:ln w="12700" cap="sq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5" name="Straight Connector 24"/>
                <p:cNvCxnSpPr/>
                <p:nvPr/>
              </p:nvCxnSpPr>
              <p:spPr bwMode="auto">
                <a:xfrm>
                  <a:off x="8235539" y="3837576"/>
                  <a:ext cx="0" cy="146670"/>
                </a:xfrm>
                <a:prstGeom prst="line">
                  <a:avLst/>
                </a:prstGeom>
                <a:solidFill>
                  <a:schemeClr val="accent1"/>
                </a:solidFill>
                <a:ln w="22225" cap="sq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6" name="Rectangle 25"/>
                <p:cNvSpPr/>
                <p:nvPr/>
              </p:nvSpPr>
              <p:spPr>
                <a:xfrm>
                  <a:off x="6767580" y="3559843"/>
                  <a:ext cx="4299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NZ" dirty="0" smtClean="0">
                      <a:solidFill>
                        <a:srgbClr val="FFC000"/>
                      </a:solidFill>
                      <a:latin typeface="Comic Sans MS" pitchFamily="66" charset="0"/>
                    </a:rPr>
                    <a:t>12</a:t>
                  </a:r>
                  <a:endParaRPr lang="en-NZ" dirty="0">
                    <a:solidFill>
                      <a:srgbClr val="FFC000"/>
                    </a:solidFill>
                  </a:endParaRP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5508104" y="3855840"/>
                <a:ext cx="3435124" cy="500136"/>
                <a:chOff x="5508104" y="3855840"/>
                <a:chExt cx="3435124" cy="500136"/>
              </a:xfrm>
            </p:grpSpPr>
            <p:cxnSp>
              <p:nvCxnSpPr>
                <p:cNvPr id="29" name="Straight Connector 28"/>
                <p:cNvCxnSpPr/>
                <p:nvPr/>
              </p:nvCxnSpPr>
              <p:spPr bwMode="auto">
                <a:xfrm>
                  <a:off x="7020272" y="3855840"/>
                  <a:ext cx="0" cy="146670"/>
                </a:xfrm>
                <a:prstGeom prst="line">
                  <a:avLst/>
                </a:prstGeom>
                <a:solidFill>
                  <a:schemeClr val="accent1"/>
                </a:solidFill>
                <a:ln w="22225" cap="sq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34" name="Group 33"/>
                <p:cNvGrpSpPr/>
                <p:nvPr/>
              </p:nvGrpSpPr>
              <p:grpSpPr>
                <a:xfrm>
                  <a:off x="5508104" y="3909084"/>
                  <a:ext cx="3435124" cy="446892"/>
                  <a:chOff x="5508104" y="3909084"/>
                  <a:chExt cx="3435124" cy="446892"/>
                </a:xfrm>
              </p:grpSpPr>
              <p:sp>
                <p:nvSpPr>
                  <p:cNvPr id="31" name="Rectangle 30"/>
                  <p:cNvSpPr/>
                  <p:nvPr/>
                </p:nvSpPr>
                <p:spPr>
                  <a:xfrm>
                    <a:off x="5508104" y="3909084"/>
                    <a:ext cx="524503" cy="4468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NZ" dirty="0" smtClean="0">
                        <a:solidFill>
                          <a:srgbClr val="FFC000"/>
                        </a:solidFill>
                        <a:latin typeface="Comic Sans MS" pitchFamily="66" charset="0"/>
                      </a:rPr>
                      <a:t>3.4</a:t>
                    </a:r>
                    <a:endParaRPr lang="en-NZ" dirty="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8277661" y="3923764"/>
                    <a:ext cx="6655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NZ" dirty="0" smtClean="0">
                        <a:solidFill>
                          <a:srgbClr val="FFC000"/>
                        </a:solidFill>
                        <a:latin typeface="Comic Sans MS" pitchFamily="66" charset="0"/>
                      </a:rPr>
                      <a:t>20.6</a:t>
                    </a:r>
                    <a:endParaRPr lang="en-NZ" dirty="0">
                      <a:solidFill>
                        <a:srgbClr val="FFC000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33" name="Group 32"/>
          <p:cNvGrpSpPr/>
          <p:nvPr/>
        </p:nvGrpSpPr>
        <p:grpSpPr>
          <a:xfrm>
            <a:off x="6444208" y="6026223"/>
            <a:ext cx="2460017" cy="536575"/>
            <a:chOff x="453882" y="5859533"/>
            <a:chExt cx="3842931" cy="536575"/>
          </a:xfrm>
        </p:grpSpPr>
        <p:pic>
          <p:nvPicPr>
            <p:cNvPr id="35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82" y="5859533"/>
              <a:ext cx="2290762" cy="5365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</p:pic>
        <p:sp>
          <p:nvSpPr>
            <p:cNvPr id="36" name="Rectangle 35"/>
            <p:cNvSpPr/>
            <p:nvPr/>
          </p:nvSpPr>
          <p:spPr>
            <a:xfrm>
              <a:off x="2744643" y="5970169"/>
              <a:ext cx="15521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b="1" dirty="0" err="1" smtClean="0">
                  <a:solidFill>
                    <a:srgbClr val="00B050"/>
                  </a:solidFill>
                  <a:latin typeface="Arial" charset="0"/>
                </a:rPr>
                <a:t>Dru</a:t>
              </a:r>
              <a:r>
                <a:rPr lang="en-NZ" b="1" dirty="0" smtClean="0">
                  <a:solidFill>
                    <a:srgbClr val="00B050"/>
                  </a:solidFill>
                  <a:latin typeface="Arial" charset="0"/>
                </a:rPr>
                <a:t> Rose </a:t>
              </a:r>
              <a:endParaRPr lang="en-NZ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50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>
                <a:solidFill>
                  <a:srgbClr val="FFFF00"/>
                </a:solidFill>
                <a:latin typeface="Comic Sans MS" pitchFamily="66" charset="0"/>
              </a:rPr>
              <a:t>I wonder what percentage of all 600 </a:t>
            </a:r>
            <a:r>
              <a:rPr lang="en-NZ" dirty="0" err="1" smtClean="0">
                <a:solidFill>
                  <a:srgbClr val="FFFF00"/>
                </a:solidFill>
                <a:latin typeface="Comic Sans MS" pitchFamily="66" charset="0"/>
              </a:rPr>
              <a:t>Kare</a:t>
            </a:r>
            <a:r>
              <a:rPr lang="en-NZ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NZ" dirty="0" err="1" smtClean="0">
                <a:solidFill>
                  <a:srgbClr val="FFFF00"/>
                </a:solidFill>
                <a:latin typeface="Comic Sans MS" pitchFamily="66" charset="0"/>
              </a:rPr>
              <a:t>Kare</a:t>
            </a:r>
            <a:r>
              <a:rPr lang="en-NZ" dirty="0" smtClean="0">
                <a:solidFill>
                  <a:srgbClr val="FFFF00"/>
                </a:solidFill>
                <a:latin typeface="Comic Sans MS" pitchFamily="66" charset="0"/>
              </a:rPr>
              <a:t> College students travel to school by car ?</a:t>
            </a:r>
          </a:p>
          <a:p>
            <a:endParaRPr lang="en-NZ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endParaRPr lang="en-NZ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NZ" dirty="0" smtClean="0"/>
              <a:t>         </a:t>
            </a:r>
            <a:r>
              <a:rPr lang="en-NZ" dirty="0" smtClean="0">
                <a:solidFill>
                  <a:srgbClr val="FFFF00"/>
                </a:solidFill>
              </a:rPr>
              <a:t>Population </a:t>
            </a:r>
            <a:r>
              <a:rPr lang="en-NZ" dirty="0" smtClean="0">
                <a:solidFill>
                  <a:srgbClr val="00B0F0"/>
                </a:solidFill>
              </a:rPr>
              <a:t>600</a:t>
            </a:r>
          </a:p>
          <a:p>
            <a:pPr marL="0" indent="0">
              <a:buNone/>
            </a:pPr>
            <a:r>
              <a:rPr lang="en-NZ" dirty="0" smtClean="0">
                <a:solidFill>
                  <a:srgbClr val="00B0F0"/>
                </a:solidFill>
              </a:rPr>
              <a:t>                     students</a:t>
            </a:r>
            <a:endParaRPr lang="en-NZ" dirty="0">
              <a:solidFill>
                <a:srgbClr val="00B0F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27584" y="2852936"/>
            <a:ext cx="3816424" cy="21602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Oval 4"/>
          <p:cNvSpPr/>
          <p:nvPr/>
        </p:nvSpPr>
        <p:spPr>
          <a:xfrm>
            <a:off x="5580112" y="3140968"/>
            <a:ext cx="2160240" cy="10081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0" name="Group 19"/>
          <p:cNvGrpSpPr/>
          <p:nvPr/>
        </p:nvGrpSpPr>
        <p:grpSpPr>
          <a:xfrm>
            <a:off x="2769650" y="2823504"/>
            <a:ext cx="4276748" cy="1109552"/>
            <a:chOff x="2769650" y="2823504"/>
            <a:chExt cx="4276748" cy="1109552"/>
          </a:xfrm>
        </p:grpSpPr>
        <p:sp>
          <p:nvSpPr>
            <p:cNvPr id="11" name="Arc 10"/>
            <p:cNvSpPr/>
            <p:nvPr/>
          </p:nvSpPr>
          <p:spPr>
            <a:xfrm>
              <a:off x="2769650" y="2823504"/>
              <a:ext cx="4156058" cy="1109552"/>
            </a:xfrm>
            <a:prstGeom prst="arc">
              <a:avLst>
                <a:gd name="adj1" fmla="val 10815723"/>
                <a:gd name="adj2" fmla="val 21426393"/>
              </a:avLst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758366" y="3108644"/>
              <a:ext cx="288032" cy="288032"/>
              <a:chOff x="6516216" y="1988840"/>
              <a:chExt cx="288032" cy="288032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6660232" y="1988840"/>
                <a:ext cx="144016" cy="216024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6516216" y="2204864"/>
                <a:ext cx="288032" cy="72008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6012160" y="3436449"/>
            <a:ext cx="1872208" cy="1339353"/>
            <a:chOff x="6012160" y="3436449"/>
            <a:chExt cx="1872208" cy="1339353"/>
          </a:xfrm>
        </p:grpSpPr>
        <p:sp>
          <p:nvSpPr>
            <p:cNvPr id="21" name="TextBox 20"/>
            <p:cNvSpPr txBox="1"/>
            <p:nvPr/>
          </p:nvSpPr>
          <p:spPr>
            <a:xfrm>
              <a:off x="6012160" y="3436449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3200" dirty="0">
                  <a:solidFill>
                    <a:srgbClr val="FFFF00"/>
                  </a:solidFill>
                </a:rPr>
                <a:t>S</a:t>
              </a:r>
              <a:r>
                <a:rPr lang="en-NZ" sz="3200" dirty="0" smtClean="0">
                  <a:solidFill>
                    <a:srgbClr val="FFFF00"/>
                  </a:solidFill>
                </a:rPr>
                <a:t>ample</a:t>
              </a:r>
              <a:endParaRPr lang="en-NZ" sz="3200" dirty="0">
                <a:solidFill>
                  <a:srgbClr val="FFFF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28184" y="4191027"/>
              <a:ext cx="144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3200" dirty="0">
                  <a:solidFill>
                    <a:srgbClr val="00B0F0"/>
                  </a:solidFill>
                </a:rPr>
                <a:t>n</a:t>
              </a:r>
              <a:r>
                <a:rPr lang="en-NZ" sz="3200" dirty="0" smtClean="0">
                  <a:solidFill>
                    <a:srgbClr val="00B0F0"/>
                  </a:solidFill>
                </a:rPr>
                <a:t> = 25</a:t>
              </a:r>
              <a:endParaRPr lang="en-NZ" sz="32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7544" y="6067402"/>
            <a:ext cx="3565470" cy="536575"/>
            <a:chOff x="453882" y="5859533"/>
            <a:chExt cx="3565470" cy="536575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82" y="5859533"/>
              <a:ext cx="2290762" cy="5365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</p:pic>
        <p:sp>
          <p:nvSpPr>
            <p:cNvPr id="16" name="Rectangle 15"/>
            <p:cNvSpPr/>
            <p:nvPr/>
          </p:nvSpPr>
          <p:spPr>
            <a:xfrm>
              <a:off x="2744644" y="5970169"/>
              <a:ext cx="12747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b="1" dirty="0" err="1" smtClean="0">
                  <a:solidFill>
                    <a:schemeClr val="bg1"/>
                  </a:solidFill>
                  <a:latin typeface="Arial" charset="0"/>
                </a:rPr>
                <a:t>Dru</a:t>
              </a:r>
              <a:r>
                <a:rPr lang="en-NZ" b="1" dirty="0" smtClean="0">
                  <a:solidFill>
                    <a:schemeClr val="bg1"/>
                  </a:solidFill>
                  <a:latin typeface="Arial" charset="0"/>
                </a:rPr>
                <a:t> Rose </a:t>
              </a:r>
              <a:endParaRPr lang="en-NZ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17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1D3963"/>
              </a:gs>
              <a:gs pos="67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lackadder ITC" pitchFamily="82" charset="0"/>
            </a:endParaRPr>
          </a:p>
        </p:txBody>
      </p:sp>
      <p:pic>
        <p:nvPicPr>
          <p:cNvPr id="10" name="Picture 9" descr="Pictur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3941" y="2949298"/>
            <a:ext cx="1460059" cy="1348382"/>
          </a:xfrm>
          <a:prstGeom prst="rect">
            <a:avLst/>
          </a:prstGeom>
        </p:spPr>
      </p:pic>
      <p:pic>
        <p:nvPicPr>
          <p:cNvPr id="9" name="Picture 8" descr="Picture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16320" y="765058"/>
            <a:ext cx="6130350" cy="56614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9213" y="765058"/>
            <a:ext cx="768343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rgbClr val="ECECFA"/>
                </a:solidFill>
                <a:latin typeface="+mn-lt"/>
              </a:rPr>
              <a:t>Like looking through a window with ripples in the glass</a:t>
            </a:r>
            <a:endParaRPr lang="en-NZ" sz="2800" b="1" dirty="0">
              <a:solidFill>
                <a:srgbClr val="ECECFA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" y="2748826"/>
            <a:ext cx="817245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400" b="1" dirty="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en-NZ" sz="3400" b="1" i="1" dirty="0" smtClean="0">
                <a:solidFill>
                  <a:srgbClr val="FFFFFF"/>
                </a:solidFill>
                <a:latin typeface="Arial"/>
              </a:rPr>
              <a:t>What I see …</a:t>
            </a:r>
          </a:p>
          <a:p>
            <a:r>
              <a:rPr lang="en-NZ" sz="3400" b="1" i="1" dirty="0" smtClean="0">
                <a:solidFill>
                  <a:srgbClr val="FFFFFF"/>
                </a:solidFill>
                <a:latin typeface="Arial"/>
              </a:rPr>
              <a:t>	is not quite the way it really is”</a:t>
            </a:r>
            <a:endParaRPr lang="en-NZ" sz="3400" dirty="0"/>
          </a:p>
        </p:txBody>
      </p:sp>
      <p:sp>
        <p:nvSpPr>
          <p:cNvPr id="21" name="TextBox 20"/>
          <p:cNvSpPr txBox="1"/>
          <p:nvPr/>
        </p:nvSpPr>
        <p:spPr>
          <a:xfrm>
            <a:off x="607879" y="73876"/>
            <a:ext cx="789422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3600"/>
              </a:spcAft>
            </a:pPr>
            <a:r>
              <a:rPr lang="en-NZ" sz="3200" b="1" dirty="0" smtClean="0">
                <a:solidFill>
                  <a:srgbClr val="ECECFA"/>
                </a:solidFill>
                <a:latin typeface="+mn-lt"/>
              </a:rPr>
              <a:t>Looking at the world </a:t>
            </a:r>
            <a:r>
              <a:rPr lang="en-NZ" sz="4800" b="1" i="1" dirty="0" smtClean="0">
                <a:solidFill>
                  <a:srgbClr val="ECECFA"/>
                </a:solidFill>
                <a:latin typeface="+mn-lt"/>
              </a:rPr>
              <a:t>using data </a:t>
            </a:r>
            <a:r>
              <a:rPr lang="en-NZ" sz="3200" b="1" dirty="0" smtClean="0">
                <a:solidFill>
                  <a:srgbClr val="ECECFA"/>
                </a:solidFill>
                <a:latin typeface="+mn-lt"/>
              </a:rPr>
              <a:t>is </a:t>
            </a:r>
            <a:endParaRPr lang="en-NZ" sz="3200" b="1" dirty="0">
              <a:solidFill>
                <a:srgbClr val="ECECFA"/>
              </a:solidFill>
              <a:latin typeface="+mn-lt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46956"/>
            <a:ext cx="1533119" cy="3591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025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7500" lnSpcReduction="20000"/>
          </a:bodyPr>
          <a:lstStyle/>
          <a:p>
            <a:endParaRPr lang="en-NZ" dirty="0" smtClean="0">
              <a:solidFill>
                <a:srgbClr val="FFFF00"/>
              </a:solidFill>
            </a:endParaRPr>
          </a:p>
          <a:p>
            <a:r>
              <a:rPr lang="en-NZ" sz="2800" dirty="0" smtClean="0">
                <a:solidFill>
                  <a:srgbClr val="FFFF00"/>
                </a:solidFill>
              </a:rPr>
              <a:t>Although imperfect, each sample should give a reasonable picture of the population as a whole.</a:t>
            </a:r>
          </a:p>
          <a:p>
            <a:endParaRPr lang="en-NZ" sz="2800" dirty="0">
              <a:solidFill>
                <a:srgbClr val="FFFF00"/>
              </a:solidFill>
            </a:endParaRPr>
          </a:p>
          <a:p>
            <a:r>
              <a:rPr lang="en-NZ" sz="2800" dirty="0" smtClean="0">
                <a:solidFill>
                  <a:srgbClr val="FFFF00"/>
                </a:solidFill>
              </a:rPr>
              <a:t>In the real world, we usually only have </a:t>
            </a:r>
            <a:r>
              <a:rPr lang="en-NZ" sz="2800" u="sng" dirty="0" smtClean="0">
                <a:solidFill>
                  <a:srgbClr val="FFFF00"/>
                </a:solidFill>
              </a:rPr>
              <a:t>one</a:t>
            </a:r>
            <a:r>
              <a:rPr lang="en-NZ" sz="2800" dirty="0" smtClean="0">
                <a:solidFill>
                  <a:srgbClr val="FFFF00"/>
                </a:solidFill>
              </a:rPr>
              <a:t> sample. We want to use this sample to estimate the population parameter. </a:t>
            </a:r>
            <a:r>
              <a:rPr lang="en-NZ" sz="2800" dirty="0" smtClean="0">
                <a:solidFill>
                  <a:srgbClr val="00B0F0"/>
                </a:solidFill>
              </a:rPr>
              <a:t>(make an inference)</a:t>
            </a:r>
          </a:p>
          <a:p>
            <a:pPr marL="0" indent="0">
              <a:buNone/>
            </a:pPr>
            <a:r>
              <a:rPr lang="en-NZ" sz="2800" i="1" dirty="0" smtClean="0">
                <a:solidFill>
                  <a:schemeClr val="bg1"/>
                </a:solidFill>
              </a:rPr>
              <a:t>  e.g. estimate the percentage of students at </a:t>
            </a:r>
            <a:r>
              <a:rPr lang="en-NZ" sz="2800" i="1" dirty="0" err="1" smtClean="0">
                <a:solidFill>
                  <a:schemeClr val="bg1"/>
                </a:solidFill>
              </a:rPr>
              <a:t>Kare</a:t>
            </a:r>
            <a:r>
              <a:rPr lang="en-NZ" sz="2800" i="1" dirty="0" smtClean="0">
                <a:solidFill>
                  <a:schemeClr val="bg1"/>
                </a:solidFill>
              </a:rPr>
              <a:t> </a:t>
            </a:r>
            <a:r>
              <a:rPr lang="en-NZ" sz="2800" i="1" dirty="0" err="1" smtClean="0">
                <a:solidFill>
                  <a:schemeClr val="bg1"/>
                </a:solidFill>
              </a:rPr>
              <a:t>Kare</a:t>
            </a:r>
            <a:r>
              <a:rPr lang="en-NZ" sz="2800" i="1" dirty="0" smtClean="0">
                <a:solidFill>
                  <a:schemeClr val="bg1"/>
                </a:solidFill>
              </a:rPr>
              <a:t> College  </a:t>
            </a:r>
          </a:p>
          <a:p>
            <a:pPr marL="0" indent="0">
              <a:buNone/>
            </a:pPr>
            <a:r>
              <a:rPr lang="en-NZ" sz="2800" i="1" dirty="0"/>
              <a:t> </a:t>
            </a:r>
            <a:r>
              <a:rPr lang="en-NZ" sz="2800" i="1" dirty="0" smtClean="0"/>
              <a:t>        </a:t>
            </a:r>
            <a:r>
              <a:rPr lang="en-NZ" sz="2800" i="1" dirty="0" smtClean="0">
                <a:solidFill>
                  <a:schemeClr val="bg1"/>
                </a:solidFill>
              </a:rPr>
              <a:t>who travel to school by car.</a:t>
            </a:r>
          </a:p>
          <a:p>
            <a:endParaRPr lang="en-NZ" sz="2800" i="1" dirty="0" smtClean="0">
              <a:solidFill>
                <a:schemeClr val="bg1"/>
              </a:solidFill>
            </a:endParaRPr>
          </a:p>
          <a:p>
            <a:r>
              <a:rPr lang="en-NZ" sz="2800" dirty="0" smtClean="0">
                <a:solidFill>
                  <a:srgbClr val="FFFF00"/>
                </a:solidFill>
              </a:rPr>
              <a:t>Since the </a:t>
            </a:r>
            <a:r>
              <a:rPr lang="en-NZ" sz="2800" dirty="0" smtClean="0">
                <a:solidFill>
                  <a:srgbClr val="00B0F0"/>
                </a:solidFill>
              </a:rPr>
              <a:t>sample</a:t>
            </a:r>
            <a:r>
              <a:rPr lang="en-NZ" sz="2800" dirty="0" smtClean="0">
                <a:solidFill>
                  <a:srgbClr val="FFFF00"/>
                </a:solidFill>
              </a:rPr>
              <a:t> is </a:t>
            </a:r>
            <a:r>
              <a:rPr lang="en-NZ" sz="2800" dirty="0" smtClean="0">
                <a:solidFill>
                  <a:srgbClr val="00B0F0"/>
                </a:solidFill>
              </a:rPr>
              <a:t>representative</a:t>
            </a:r>
            <a:r>
              <a:rPr lang="en-NZ" sz="2800" dirty="0" smtClean="0">
                <a:solidFill>
                  <a:schemeClr val="bg1"/>
                </a:solidFill>
              </a:rPr>
              <a:t> </a:t>
            </a:r>
            <a:r>
              <a:rPr lang="en-NZ" sz="2800" dirty="0" smtClean="0">
                <a:solidFill>
                  <a:srgbClr val="FFFF00"/>
                </a:solidFill>
              </a:rPr>
              <a:t>of the population, we will</a:t>
            </a:r>
            <a:r>
              <a:rPr lang="en-NZ" sz="2800" dirty="0" smtClean="0">
                <a:solidFill>
                  <a:schemeClr val="bg1"/>
                </a:solidFill>
              </a:rPr>
              <a:t> </a:t>
            </a:r>
            <a:r>
              <a:rPr lang="en-NZ" sz="2800" dirty="0" smtClean="0">
                <a:solidFill>
                  <a:srgbClr val="00B0F0"/>
                </a:solidFill>
              </a:rPr>
              <a:t>re-sample</a:t>
            </a:r>
            <a:r>
              <a:rPr lang="en-NZ" sz="2800" dirty="0" smtClean="0">
                <a:solidFill>
                  <a:schemeClr val="bg1"/>
                </a:solidFill>
              </a:rPr>
              <a:t> </a:t>
            </a:r>
            <a:r>
              <a:rPr lang="en-NZ" sz="2800" dirty="0" smtClean="0">
                <a:solidFill>
                  <a:srgbClr val="FFFF00"/>
                </a:solidFill>
              </a:rPr>
              <a:t>from the </a:t>
            </a:r>
            <a:r>
              <a:rPr lang="en-NZ" sz="2800" dirty="0" smtClean="0">
                <a:solidFill>
                  <a:srgbClr val="00B0F0"/>
                </a:solidFill>
              </a:rPr>
              <a:t>sample </a:t>
            </a:r>
            <a:r>
              <a:rPr lang="en-NZ" sz="2800" i="1" dirty="0" smtClean="0"/>
              <a:t>(with replacement)</a:t>
            </a:r>
            <a:r>
              <a:rPr lang="en-NZ" sz="2800" dirty="0" smtClean="0">
                <a:solidFill>
                  <a:srgbClr val="92D050"/>
                </a:solidFill>
              </a:rPr>
              <a:t> </a:t>
            </a:r>
            <a:r>
              <a:rPr lang="en-NZ" sz="2800" dirty="0" smtClean="0">
                <a:solidFill>
                  <a:srgbClr val="FFFF00"/>
                </a:solidFill>
              </a:rPr>
              <a:t>to estimate the sample-to-sample variability </a:t>
            </a:r>
            <a:r>
              <a:rPr lang="en-NZ" sz="2800" dirty="0" err="1" smtClean="0">
                <a:solidFill>
                  <a:srgbClr val="FFFF00"/>
                </a:solidFill>
              </a:rPr>
              <a:t>ie</a:t>
            </a:r>
            <a:r>
              <a:rPr lang="en-NZ" sz="2800" dirty="0" smtClean="0">
                <a:solidFill>
                  <a:srgbClr val="FFFF00"/>
                </a:solidFill>
              </a:rPr>
              <a:t> </a:t>
            </a:r>
            <a:r>
              <a:rPr lang="en-NZ" sz="2800" dirty="0" smtClean="0">
                <a:solidFill>
                  <a:srgbClr val="92D050"/>
                </a:solidFill>
              </a:rPr>
              <a:t>sampling error </a:t>
            </a:r>
            <a:r>
              <a:rPr lang="en-NZ" sz="2800" dirty="0" smtClean="0">
                <a:solidFill>
                  <a:srgbClr val="FFFF00"/>
                </a:solidFill>
              </a:rPr>
              <a:t>or</a:t>
            </a:r>
            <a:r>
              <a:rPr lang="en-NZ" sz="2800" dirty="0" smtClean="0">
                <a:solidFill>
                  <a:srgbClr val="92D050"/>
                </a:solidFill>
              </a:rPr>
              <a:t> margin of error. </a:t>
            </a:r>
          </a:p>
          <a:p>
            <a:endParaRPr lang="en-NZ" sz="2800" dirty="0">
              <a:solidFill>
                <a:srgbClr val="92D050"/>
              </a:solidFill>
            </a:endParaRPr>
          </a:p>
          <a:p>
            <a:r>
              <a:rPr lang="en-NZ" sz="2800" dirty="0" smtClean="0">
                <a:solidFill>
                  <a:srgbClr val="FFFF00"/>
                </a:solidFill>
              </a:rPr>
              <a:t>Re-sampling from the sample is called </a:t>
            </a:r>
            <a:r>
              <a:rPr lang="en-NZ" sz="2800" dirty="0" smtClean="0">
                <a:solidFill>
                  <a:schemeClr val="bg1"/>
                </a:solidFill>
              </a:rPr>
              <a:t>Bootstrapping</a:t>
            </a:r>
            <a:endParaRPr lang="en-NZ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N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NZ" sz="2800" i="1" dirty="0" smtClean="0">
                <a:solidFill>
                  <a:srgbClr val="FF0000"/>
                </a:solidFill>
              </a:rPr>
              <a:t>   </a:t>
            </a:r>
            <a:endParaRPr lang="en-NZ" sz="28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9537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 </a:t>
            </a:r>
            <a:endParaRPr lang="en-NZ" dirty="0"/>
          </a:p>
        </p:txBody>
      </p:sp>
      <p:grpSp>
        <p:nvGrpSpPr>
          <p:cNvPr id="4" name="Group 3"/>
          <p:cNvGrpSpPr/>
          <p:nvPr/>
        </p:nvGrpSpPr>
        <p:grpSpPr>
          <a:xfrm>
            <a:off x="467544" y="6067402"/>
            <a:ext cx="3565470" cy="536575"/>
            <a:chOff x="453882" y="5859533"/>
            <a:chExt cx="3565470" cy="536575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82" y="5859533"/>
              <a:ext cx="2290762" cy="5365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2744644" y="5970169"/>
              <a:ext cx="12747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b="1" dirty="0" err="1" smtClean="0">
                  <a:solidFill>
                    <a:schemeClr val="bg1"/>
                  </a:solidFill>
                  <a:latin typeface="Arial" charset="0"/>
                </a:rPr>
                <a:t>Dru</a:t>
              </a:r>
              <a:r>
                <a:rPr lang="en-NZ" b="1" dirty="0" smtClean="0">
                  <a:solidFill>
                    <a:schemeClr val="bg1"/>
                  </a:solidFill>
                  <a:latin typeface="Arial" charset="0"/>
                </a:rPr>
                <a:t> Rose </a:t>
              </a:r>
              <a:endParaRPr lang="en-NZ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27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buFont typeface="Wingdings" pitchFamily="2" charset="2"/>
                  <a:buChar char="§"/>
                </a:pPr>
                <a:r>
                  <a:rPr lang="en-NZ" sz="2800" dirty="0" smtClean="0">
                    <a:solidFill>
                      <a:srgbClr val="FFFF00"/>
                    </a:solidFill>
                  </a:rPr>
                  <a:t>For categorical data </a:t>
                </a:r>
                <a:r>
                  <a:rPr lang="en-NZ" sz="2800" i="1" dirty="0" smtClean="0">
                    <a:solidFill>
                      <a:schemeClr val="bg1"/>
                    </a:solidFill>
                  </a:rPr>
                  <a:t>e.g. Poll %s</a:t>
                </a:r>
                <a:r>
                  <a:rPr lang="en-NZ" sz="2800" i="1" dirty="0" smtClean="0">
                    <a:solidFill>
                      <a:srgbClr val="FFFF00"/>
                    </a:solidFill>
                  </a:rPr>
                  <a:t>, </a:t>
                </a:r>
                <a:r>
                  <a:rPr lang="en-NZ" sz="2800" dirty="0" smtClean="0">
                    <a:solidFill>
                      <a:srgbClr val="FFFF00"/>
                    </a:solidFill>
                  </a:rPr>
                  <a:t>we need large sample sizes to keep the margin of error small.</a:t>
                </a:r>
              </a:p>
              <a:p>
                <a:pPr>
                  <a:buFont typeface="Wingdings" pitchFamily="2" charset="2"/>
                  <a:buChar char="§"/>
                </a:pPr>
                <a:endParaRPr lang="en-NZ" sz="2800" dirty="0">
                  <a:solidFill>
                    <a:srgbClr val="FFFF00"/>
                  </a:solidFill>
                </a:endParaRPr>
              </a:p>
              <a:p>
                <a:pPr>
                  <a:buFont typeface="Wingdings" pitchFamily="2" charset="2"/>
                  <a:buChar char="§"/>
                </a:pPr>
                <a:r>
                  <a:rPr lang="en-NZ" sz="2800" dirty="0" smtClean="0">
                    <a:solidFill>
                      <a:srgbClr val="FFFF00"/>
                    </a:solidFill>
                  </a:rPr>
                  <a:t>For a sample of size </a:t>
                </a:r>
                <a:r>
                  <a:rPr lang="en-NZ" sz="2800" dirty="0">
                    <a:solidFill>
                      <a:schemeClr val="bg1"/>
                    </a:solidFill>
                  </a:rPr>
                  <a:t>n</a:t>
                </a:r>
                <a:r>
                  <a:rPr lang="en-NZ" sz="2800" dirty="0" smtClean="0">
                    <a:solidFill>
                      <a:schemeClr val="bg1"/>
                    </a:solidFill>
                  </a:rPr>
                  <a:t> =500 </a:t>
                </a:r>
                <a:r>
                  <a:rPr lang="en-NZ" sz="2800" dirty="0" smtClean="0">
                    <a:solidFill>
                      <a:srgbClr val="FFFF00"/>
                    </a:solidFill>
                  </a:rPr>
                  <a:t>and a </a:t>
                </a:r>
                <a:r>
                  <a:rPr lang="en-NZ" sz="2800" dirty="0" smtClean="0">
                    <a:solidFill>
                      <a:schemeClr val="bg1"/>
                    </a:solidFill>
                  </a:rPr>
                  <a:t>poll % close to 50%</a:t>
                </a:r>
                <a:r>
                  <a:rPr lang="en-NZ" sz="2800" dirty="0" smtClean="0">
                    <a:solidFill>
                      <a:srgbClr val="FFFF00"/>
                    </a:solidFill>
                  </a:rPr>
                  <a:t> and a </a:t>
                </a:r>
                <a:r>
                  <a:rPr lang="en-NZ" sz="2800" dirty="0" smtClean="0">
                    <a:solidFill>
                      <a:schemeClr val="bg1"/>
                    </a:solidFill>
                  </a:rPr>
                  <a:t>95% confidence level </a:t>
                </a:r>
                <a:r>
                  <a:rPr lang="en-NZ" sz="2800" dirty="0" smtClean="0">
                    <a:solidFill>
                      <a:srgbClr val="FFFF00"/>
                    </a:solidFill>
                  </a:rPr>
                  <a:t>the margin of error is about </a:t>
                </a:r>
                <a:r>
                  <a:rPr lang="en-NZ" sz="2800" dirty="0" smtClean="0">
                    <a:solidFill>
                      <a:schemeClr val="bg1"/>
                    </a:solidFill>
                  </a:rPr>
                  <a:t>4.5% </a:t>
                </a:r>
              </a:p>
              <a:p>
                <a:pPr marL="0" indent="0">
                  <a:buNone/>
                </a:pPr>
                <a:r>
                  <a:rPr lang="en-NZ" sz="2800" dirty="0">
                    <a:solidFill>
                      <a:schemeClr val="bg1"/>
                    </a:solidFill>
                  </a:rPr>
                  <a:t> </a:t>
                </a:r>
                <a:endParaRPr lang="en-NZ" sz="2800" dirty="0" smtClean="0">
                  <a:solidFill>
                    <a:schemeClr val="bg1"/>
                  </a:solidFill>
                </a:endParaRPr>
              </a:p>
              <a:p>
                <a:pPr>
                  <a:buFont typeface="Wingdings" pitchFamily="2" charset="2"/>
                  <a:buChar char="§"/>
                </a:pPr>
                <a:r>
                  <a:rPr lang="en-NZ" sz="2800" dirty="0" smtClean="0">
                    <a:solidFill>
                      <a:srgbClr val="FFFF00"/>
                    </a:solidFill>
                  </a:rPr>
                  <a:t>For poll %s of </a:t>
                </a:r>
                <a:r>
                  <a:rPr lang="en-NZ" sz="2800" dirty="0" smtClean="0">
                    <a:solidFill>
                      <a:schemeClr val="bg1"/>
                    </a:solidFill>
                  </a:rPr>
                  <a:t>about 50% </a:t>
                </a:r>
                <a:r>
                  <a:rPr lang="en-NZ" sz="2800" i="1" dirty="0" smtClean="0">
                    <a:solidFill>
                      <a:schemeClr val="bg1"/>
                    </a:solidFill>
                  </a:rPr>
                  <a:t>(between 30% and 70%) </a:t>
                </a:r>
                <a:r>
                  <a:rPr lang="en-NZ" sz="2800" dirty="0" smtClean="0">
                    <a:solidFill>
                      <a:schemeClr val="bg1"/>
                    </a:solidFill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NZ" sz="2800" dirty="0">
                    <a:solidFill>
                      <a:srgbClr val="FFFF00"/>
                    </a:solidFill>
                  </a:rPr>
                  <a:t> </a:t>
                </a:r>
                <a:r>
                  <a:rPr lang="en-NZ" sz="2800" dirty="0" smtClean="0">
                    <a:solidFill>
                      <a:srgbClr val="FFFF00"/>
                    </a:solidFill>
                  </a:rPr>
                  <a:t>    margin of error </a:t>
                </a:r>
                <a:r>
                  <a:rPr lang="en-NZ" sz="2800" dirty="0" smtClean="0">
                    <a:solidFill>
                      <a:schemeClr val="bg1"/>
                    </a:solidFill>
                  </a:rPr>
                  <a:t>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NZ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NZ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NZ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NZ" sz="2800" b="0" i="0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en-NZ" sz="2800" dirty="0" smtClean="0">
                    <a:solidFill>
                      <a:srgbClr val="FFFF00"/>
                    </a:solidFill>
                  </a:rPr>
                  <a:t>at a 95% confidence level</a:t>
                </a:r>
              </a:p>
              <a:p>
                <a:pPr marL="0" indent="0">
                  <a:buNone/>
                </a:pPr>
                <a:endParaRPr lang="en-NZ" sz="2800" dirty="0" smtClean="0">
                  <a:solidFill>
                    <a:srgbClr val="FFFF00"/>
                  </a:solidFill>
                </a:endParaRPr>
              </a:p>
              <a:p>
                <a:r>
                  <a:rPr lang="en-NZ" sz="2800" dirty="0" smtClean="0">
                    <a:solidFill>
                      <a:srgbClr val="FFFF00"/>
                    </a:solidFill>
                  </a:rPr>
                  <a:t>For poll %s  &lt;30%  or &gt;70%, the margin of error is smaller</a:t>
                </a:r>
                <a:endParaRPr lang="en-NZ" sz="2800" dirty="0" smtClean="0">
                  <a:solidFill>
                    <a:srgbClr val="92D050"/>
                  </a:solidFill>
                </a:endParaRPr>
              </a:p>
              <a:p>
                <a:pPr marL="0" indent="0">
                  <a:buNone/>
                </a:pPr>
                <a:endParaRPr lang="en-NZ" sz="2800" dirty="0" smtClean="0">
                  <a:solidFill>
                    <a:srgbClr val="FFFF00"/>
                  </a:solidFill>
                </a:endParaRPr>
              </a:p>
              <a:p>
                <a:pPr>
                  <a:buFont typeface="Wingdings" pitchFamily="2" charset="2"/>
                  <a:buChar char="§"/>
                </a:pPr>
                <a:r>
                  <a:rPr lang="en-NZ" sz="2800" dirty="0" smtClean="0"/>
                  <a:t>95% of the time</a:t>
                </a:r>
                <a:r>
                  <a:rPr lang="en-NZ" sz="2800" dirty="0" smtClean="0">
                    <a:solidFill>
                      <a:srgbClr val="FFFF00"/>
                    </a:solidFill>
                  </a:rPr>
                  <a:t>, the 95% confidence interval </a:t>
                </a:r>
                <a:r>
                  <a:rPr lang="en-NZ" sz="2800" i="1" dirty="0" smtClean="0">
                    <a:solidFill>
                      <a:schemeClr val="bg1"/>
                    </a:solidFill>
                  </a:rPr>
                  <a:t>captures</a:t>
                </a:r>
                <a:r>
                  <a:rPr lang="en-NZ" sz="2800" i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NZ" sz="2800" dirty="0" smtClean="0">
                    <a:solidFill>
                      <a:srgbClr val="FFFF00"/>
                    </a:solidFill>
                  </a:rPr>
                  <a:t>the true percentage in the population</a:t>
                </a:r>
                <a:r>
                  <a:rPr lang="en-NZ" sz="28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NZ" sz="2800" i="1" dirty="0" smtClean="0"/>
                  <a:t>e.g. NZ children (in the </a:t>
                </a:r>
                <a:r>
                  <a:rPr lang="en-NZ" sz="2800" i="1" dirty="0" err="1" smtClean="0"/>
                  <a:t>censusatschool</a:t>
                </a:r>
                <a:r>
                  <a:rPr lang="en-NZ" sz="2800" i="1" dirty="0" smtClean="0"/>
                  <a:t> database) who travel to school by car. </a:t>
                </a:r>
              </a:p>
              <a:p>
                <a:pPr>
                  <a:buFont typeface="Wingdings" pitchFamily="2" charset="2"/>
                  <a:buChar char="§"/>
                </a:pPr>
                <a:endParaRPr lang="en-NZ" sz="2800" dirty="0" smtClean="0">
                  <a:solidFill>
                    <a:srgbClr val="FFFF00"/>
                  </a:solidFill>
                </a:endParaRPr>
              </a:p>
              <a:p>
                <a:pPr>
                  <a:buFont typeface="Wingdings" pitchFamily="2" charset="2"/>
                  <a:buChar char="§"/>
                </a:pPr>
                <a:r>
                  <a:rPr lang="en-NZ" sz="2800" dirty="0" smtClean="0">
                    <a:solidFill>
                      <a:srgbClr val="FFFF00"/>
                    </a:solidFill>
                  </a:rPr>
                  <a:t>We can say, with 95% confidence, that the  % </a:t>
                </a:r>
                <a:r>
                  <a:rPr lang="en-NZ" sz="2800" dirty="0">
                    <a:solidFill>
                      <a:srgbClr val="FFFF00"/>
                    </a:solidFill>
                  </a:rPr>
                  <a:t>o</a:t>
                </a:r>
                <a:r>
                  <a:rPr lang="en-NZ" sz="2800" dirty="0" smtClean="0">
                    <a:solidFill>
                      <a:srgbClr val="FFFF00"/>
                    </a:solidFill>
                  </a:rPr>
                  <a:t>f NZ children who travel to school by car is </a:t>
                </a:r>
                <a:r>
                  <a:rPr lang="en-NZ" sz="2800" i="1" dirty="0" smtClean="0">
                    <a:solidFill>
                      <a:schemeClr val="bg1"/>
                    </a:solidFill>
                  </a:rPr>
                  <a:t>somewhere between  39%  and 48 %.</a:t>
                </a:r>
                <a:endParaRPr lang="en-NZ" sz="2800" dirty="0" smtClean="0">
                  <a:solidFill>
                    <a:srgbClr val="FFFF00"/>
                  </a:solidFill>
                </a:endParaRPr>
              </a:p>
              <a:p>
                <a:pPr>
                  <a:buFont typeface="Wingdings" pitchFamily="2" charset="2"/>
                  <a:buChar char="§"/>
                </a:pPr>
                <a:endParaRPr lang="en-NZ" sz="2800" i="1" dirty="0">
                  <a:solidFill>
                    <a:srgbClr val="FFFF00"/>
                  </a:solidFill>
                </a:endParaRPr>
              </a:p>
              <a:p>
                <a:pPr>
                  <a:buFont typeface="Wingdings" pitchFamily="2" charset="2"/>
                  <a:buChar char="§"/>
                </a:pPr>
                <a:endParaRPr lang="en-NZ" sz="2800" i="1" dirty="0" smtClean="0">
                  <a:solidFill>
                    <a:srgbClr val="FFFF00"/>
                  </a:solidFill>
                </a:endParaRPr>
              </a:p>
              <a:p>
                <a:endParaRPr lang="en-NZ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593" t="-1510" r="-222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67544" y="6067402"/>
            <a:ext cx="3565470" cy="536575"/>
            <a:chOff x="453882" y="5859533"/>
            <a:chExt cx="3565470" cy="536575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82" y="5859533"/>
              <a:ext cx="2290762" cy="5365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2744644" y="5970169"/>
              <a:ext cx="12747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b="1" dirty="0" err="1" smtClean="0">
                  <a:solidFill>
                    <a:schemeClr val="bg1"/>
                  </a:solidFill>
                  <a:latin typeface="Arial" charset="0"/>
                </a:rPr>
                <a:t>Dru</a:t>
              </a:r>
              <a:r>
                <a:rPr lang="en-NZ" b="1" dirty="0" smtClean="0">
                  <a:solidFill>
                    <a:schemeClr val="bg1"/>
                  </a:solidFill>
                  <a:latin typeface="Arial" charset="0"/>
                </a:rPr>
                <a:t> Rose </a:t>
              </a:r>
              <a:endParaRPr lang="en-NZ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968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“Opinion Divided on NZ-US exercises”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63" y="1036638"/>
            <a:ext cx="8549133" cy="5554662"/>
          </a:xfrm>
        </p:spPr>
        <p:txBody>
          <a:bodyPr/>
          <a:lstStyle/>
          <a:p>
            <a:pPr marL="0" indent="0">
              <a:buNone/>
            </a:pPr>
            <a:r>
              <a:rPr lang="en-NZ" sz="2800" i="1" dirty="0" smtClean="0"/>
              <a:t>Margin of error </a:t>
            </a:r>
            <a:endParaRPr lang="en-NZ" sz="2800" dirty="0" smtClean="0"/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r>
              <a:rPr lang="en-NZ" sz="2800" i="1" dirty="0"/>
              <a:t>% who </a:t>
            </a:r>
            <a:r>
              <a:rPr lang="en-NZ" sz="2800" i="1" dirty="0" smtClean="0"/>
              <a:t>support resumption  </a:t>
            </a:r>
          </a:p>
          <a:p>
            <a:pPr marL="0" indent="0">
              <a:buNone/>
            </a:pPr>
            <a:endParaRPr lang="en-NZ" sz="2800" i="1" dirty="0"/>
          </a:p>
          <a:p>
            <a:pPr marL="0" indent="0">
              <a:buNone/>
            </a:pPr>
            <a:r>
              <a:rPr lang="en-NZ" sz="2800" i="1" dirty="0"/>
              <a:t>95</a:t>
            </a:r>
            <a:r>
              <a:rPr lang="en-NZ" sz="2800" i="1" dirty="0" smtClean="0"/>
              <a:t>% CI:    </a:t>
            </a:r>
          </a:p>
          <a:p>
            <a:pPr marL="0" indent="0">
              <a:buNone/>
            </a:pPr>
            <a:endParaRPr lang="en-NZ" sz="2800" i="1" dirty="0"/>
          </a:p>
          <a:p>
            <a:pPr marL="0" indent="0">
              <a:buNone/>
            </a:pPr>
            <a:r>
              <a:rPr lang="en-NZ" sz="2800" i="1" dirty="0" smtClean="0"/>
              <a:t>Meaning: </a:t>
            </a:r>
          </a:p>
          <a:p>
            <a:pPr marL="0" indent="0">
              <a:buNone/>
            </a:pPr>
            <a:endParaRPr lang="en-NZ" sz="2800" i="1" dirty="0"/>
          </a:p>
          <a:p>
            <a:pPr marL="0" indent="0">
              <a:buNone/>
            </a:pPr>
            <a:endParaRPr lang="en-NZ" sz="2800" i="1" dirty="0" smtClean="0"/>
          </a:p>
          <a:p>
            <a:pPr marL="0" indent="0">
              <a:buNone/>
            </a:pPr>
            <a:r>
              <a:rPr lang="en-NZ" sz="2800" i="1" dirty="0" smtClean="0"/>
              <a:t>Judgement:</a:t>
            </a:r>
            <a:endParaRPr lang="en-NZ" sz="2400" dirty="0"/>
          </a:p>
        </p:txBody>
      </p:sp>
      <p:sp>
        <p:nvSpPr>
          <p:cNvPr id="8" name="Rectangle 7"/>
          <p:cNvSpPr/>
          <p:nvPr/>
        </p:nvSpPr>
        <p:spPr>
          <a:xfrm>
            <a:off x="2460317" y="3783698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endParaRPr lang="en-NZ" dirty="0">
              <a:solidFill>
                <a:srgbClr val="FFC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587115" y="2942420"/>
            <a:ext cx="4555452" cy="841278"/>
            <a:chOff x="2589849" y="3559843"/>
            <a:chExt cx="4555452" cy="841278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998776" y="3881203"/>
              <a:ext cx="3661456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6660232" y="3837576"/>
              <a:ext cx="0" cy="146670"/>
            </a:xfrm>
            <a:prstGeom prst="line">
              <a:avLst/>
            </a:prstGeom>
            <a:solidFill>
              <a:schemeClr val="accent1"/>
            </a:solidFill>
            <a:ln w="22225" cap="sq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Rectangle 6"/>
            <p:cNvSpPr/>
            <p:nvPr/>
          </p:nvSpPr>
          <p:spPr>
            <a:xfrm>
              <a:off x="4689565" y="3559843"/>
              <a:ext cx="8547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dirty="0" smtClean="0">
                  <a:solidFill>
                    <a:srgbClr val="FFC000"/>
                  </a:solidFill>
                  <a:latin typeface="Comic Sans MS" pitchFamily="66" charset="0"/>
                </a:rPr>
                <a:t>47.6%</a:t>
              </a:r>
              <a:endParaRPr lang="en-NZ" dirty="0">
                <a:solidFill>
                  <a:srgbClr val="FFC000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2992597" y="3837576"/>
              <a:ext cx="0" cy="146670"/>
            </a:xfrm>
            <a:prstGeom prst="line">
              <a:avLst/>
            </a:prstGeom>
            <a:solidFill>
              <a:schemeClr val="accent1"/>
            </a:solidFill>
            <a:ln w="22225" cap="sq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797199" y="3856602"/>
              <a:ext cx="0" cy="146670"/>
            </a:xfrm>
            <a:prstGeom prst="line">
              <a:avLst/>
            </a:prstGeom>
            <a:solidFill>
              <a:schemeClr val="accent1"/>
            </a:solidFill>
            <a:ln w="22225" cap="sq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Rectangle 15"/>
            <p:cNvSpPr/>
            <p:nvPr/>
          </p:nvSpPr>
          <p:spPr>
            <a:xfrm>
              <a:off x="6327448" y="4031789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dirty="0" smtClean="0">
                  <a:solidFill>
                    <a:srgbClr val="FFC000"/>
                  </a:solidFill>
                  <a:latin typeface="Comic Sans MS" pitchFamily="66" charset="0"/>
                </a:rPr>
                <a:t>51.3%</a:t>
              </a:r>
              <a:endParaRPr lang="en-NZ" dirty="0">
                <a:solidFill>
                  <a:srgbClr val="FFC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89849" y="4007347"/>
              <a:ext cx="8547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dirty="0" smtClean="0">
                  <a:solidFill>
                    <a:srgbClr val="FFC000"/>
                  </a:solidFill>
                  <a:latin typeface="Comic Sans MS" pitchFamily="66" charset="0"/>
                </a:rPr>
                <a:t>43.9%</a:t>
              </a:r>
              <a:endParaRPr lang="en-NZ" dirty="0">
                <a:solidFill>
                  <a:srgbClr val="FFC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00472" y="980728"/>
                <a:ext cx="3438705" cy="733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28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NZ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NZ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NZ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750</m:t>
                            </m:r>
                          </m:e>
                        </m:rad>
                      </m:den>
                    </m:f>
                  </m:oMath>
                </a14:m>
                <a:r>
                  <a:rPr lang="en-NZ" sz="2800" dirty="0">
                    <a:solidFill>
                      <a:schemeClr val="bg1"/>
                    </a:solidFill>
                  </a:rPr>
                  <a:t> = 3.7%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72" y="980728"/>
                <a:ext cx="3438705" cy="733727"/>
              </a:xfrm>
              <a:prstGeom prst="rect">
                <a:avLst/>
              </a:prstGeom>
              <a:blipFill rotWithShape="1">
                <a:blip r:embed="rId2"/>
                <a:stretch>
                  <a:fillRect l="-3546" b="-5833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116924" y="2107014"/>
            <a:ext cx="175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i="1" dirty="0">
                <a:solidFill>
                  <a:schemeClr val="bg1"/>
                </a:solidFill>
              </a:rPr>
              <a:t>= 47.6%</a:t>
            </a:r>
            <a:endParaRPr lang="en-NZ" sz="2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5736" y="3971641"/>
            <a:ext cx="65527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i="1" dirty="0" smtClean="0">
                <a:solidFill>
                  <a:srgbClr val="00B050"/>
                </a:solidFill>
              </a:rPr>
              <a:t>With 95% confidence, we can infer  that the </a:t>
            </a:r>
            <a:r>
              <a:rPr lang="en-NZ" sz="2800" i="1" dirty="0">
                <a:solidFill>
                  <a:srgbClr val="00B050"/>
                </a:solidFill>
              </a:rPr>
              <a:t>% of </a:t>
            </a:r>
            <a:r>
              <a:rPr lang="en-NZ" sz="2800" i="1" dirty="0" err="1">
                <a:solidFill>
                  <a:srgbClr val="00B050"/>
                </a:solidFill>
              </a:rPr>
              <a:t>Nzers</a:t>
            </a:r>
            <a:r>
              <a:rPr lang="en-NZ" sz="2800" i="1" dirty="0">
                <a:solidFill>
                  <a:srgbClr val="00B050"/>
                </a:solidFill>
              </a:rPr>
              <a:t> who support </a:t>
            </a:r>
            <a:r>
              <a:rPr lang="en-NZ" sz="2800" i="1" dirty="0" smtClean="0">
                <a:solidFill>
                  <a:srgbClr val="00B050"/>
                </a:solidFill>
              </a:rPr>
              <a:t>the resumption </a:t>
            </a:r>
            <a:r>
              <a:rPr lang="en-NZ" sz="2800" i="1" dirty="0">
                <a:solidFill>
                  <a:srgbClr val="00B050"/>
                </a:solidFill>
              </a:rPr>
              <a:t>of exercises is </a:t>
            </a:r>
            <a:r>
              <a:rPr lang="en-NZ" sz="2800" i="1" dirty="0">
                <a:solidFill>
                  <a:schemeClr val="bg1"/>
                </a:solidFill>
              </a:rPr>
              <a:t>somewhere between 43.9% and 51.3</a:t>
            </a:r>
            <a:r>
              <a:rPr lang="en-NZ" sz="2800" i="1" dirty="0" smtClean="0">
                <a:solidFill>
                  <a:schemeClr val="bg1"/>
                </a:solidFill>
              </a:rPr>
              <a:t>% </a:t>
            </a:r>
            <a:endParaRPr lang="en-NZ" sz="2800" i="1" dirty="0">
              <a:solidFill>
                <a:schemeClr val="bg1"/>
              </a:solidFill>
            </a:endParaRPr>
          </a:p>
          <a:p>
            <a:endParaRPr lang="en-NZ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68536" y="5733256"/>
            <a:ext cx="543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>
                <a:solidFill>
                  <a:srgbClr val="FFC000"/>
                </a:solidFill>
              </a:rPr>
              <a:t>Claim of 50% support for resumption of </a:t>
            </a:r>
            <a:r>
              <a:rPr lang="en-NZ" sz="2000" dirty="0" err="1" smtClean="0">
                <a:solidFill>
                  <a:srgbClr val="FFC000"/>
                </a:solidFill>
              </a:rPr>
              <a:t>excercises</a:t>
            </a:r>
            <a:r>
              <a:rPr lang="en-NZ" sz="2000" dirty="0" smtClean="0">
                <a:solidFill>
                  <a:srgbClr val="FFC000"/>
                </a:solidFill>
              </a:rPr>
              <a:t> NOT supported since support could be as low as 43.9%</a:t>
            </a:r>
            <a:r>
              <a:rPr lang="en-NZ" sz="2000" dirty="0" smtClean="0">
                <a:solidFill>
                  <a:srgbClr val="FFC000"/>
                </a:solidFill>
              </a:rPr>
              <a:t>.   </a:t>
            </a:r>
            <a:endParaRPr lang="en-NZ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0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</a:t>
            </a:r>
            <a:r>
              <a:rPr lang="en-US" sz="1600" dirty="0" smtClean="0"/>
              <a:t> </a:t>
            </a:r>
            <a:r>
              <a:rPr lang="en-US" dirty="0" smtClean="0"/>
              <a:t> Errors (random)</a:t>
            </a:r>
            <a:endParaRPr lang="en-GB" dirty="0" smtClean="0"/>
          </a:p>
        </p:txBody>
      </p:sp>
      <p:sp>
        <p:nvSpPr>
          <p:cNvPr id="2867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dirty="0" smtClean="0"/>
              <a:t>errors caused by the act of taking a sample </a:t>
            </a:r>
            <a:r>
              <a:rPr lang="en-GB" dirty="0" smtClean="0">
                <a:solidFill>
                  <a:srgbClr val="00B0F0"/>
                </a:solidFill>
              </a:rPr>
              <a:t>(</a:t>
            </a:r>
            <a:r>
              <a:rPr lang="en-GB" i="1" dirty="0" smtClean="0">
                <a:solidFill>
                  <a:srgbClr val="00B0F0"/>
                </a:solidFill>
              </a:rPr>
              <a:t>there is always sample to sample variability)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have the potential to be bigger in smaller samples than in larger ones</a:t>
            </a:r>
          </a:p>
          <a:p>
            <a:pPr>
              <a:buFont typeface="Wingdings" pitchFamily="2" charset="2"/>
              <a:buChar char="§"/>
            </a:pPr>
            <a:r>
              <a:rPr lang="en-GB" dirty="0"/>
              <a:t>i</a:t>
            </a:r>
            <a:r>
              <a:rPr lang="en-GB" dirty="0" smtClean="0"/>
              <a:t>t is possible to determine how large they can be </a:t>
            </a:r>
            <a:r>
              <a:rPr lang="en-GB" i="1" dirty="0" smtClean="0">
                <a:solidFill>
                  <a:srgbClr val="00B0F0"/>
                </a:solidFill>
              </a:rPr>
              <a:t>(margin of error)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unavoidable </a:t>
            </a:r>
            <a:r>
              <a:rPr lang="en-GB" i="1" dirty="0" smtClean="0">
                <a:solidFill>
                  <a:srgbClr val="00B0F0"/>
                </a:solidFill>
              </a:rPr>
              <a:t>(price of sampling)</a:t>
            </a:r>
            <a:endParaRPr lang="en-US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dirty="0" smtClean="0">
                <a:solidFill>
                  <a:srgbClr val="FFFF00"/>
                </a:solidFill>
              </a:rPr>
              <a:t>Difference in Poll %s</a:t>
            </a:r>
            <a:endParaRPr lang="en-NZ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63" y="908720"/>
            <a:ext cx="8124825" cy="5682580"/>
          </a:xfrm>
        </p:spPr>
        <p:txBody>
          <a:bodyPr/>
          <a:lstStyle/>
          <a:p>
            <a:pPr marL="0" indent="0">
              <a:buNone/>
            </a:pPr>
            <a:r>
              <a:rPr lang="en-NZ" sz="2800" i="1" dirty="0" smtClean="0"/>
              <a:t>Consider this scenario:</a:t>
            </a:r>
          </a:p>
          <a:p>
            <a:pPr marL="0" indent="0">
              <a:buNone/>
            </a:pPr>
            <a:r>
              <a:rPr lang="en-NZ" dirty="0" smtClean="0"/>
              <a:t> </a:t>
            </a:r>
            <a:r>
              <a:rPr lang="en-NZ" sz="2800" dirty="0" err="1" smtClean="0"/>
              <a:t>MoE</a:t>
            </a:r>
            <a:r>
              <a:rPr lang="en-NZ" sz="2800" dirty="0" smtClean="0"/>
              <a:t> = 4%      </a:t>
            </a:r>
            <a:r>
              <a:rPr lang="en-NZ" sz="2800" dirty="0"/>
              <a:t>sample</a:t>
            </a:r>
          </a:p>
          <a:p>
            <a:pPr marL="0" indent="0">
              <a:buNone/>
            </a:pPr>
            <a:endParaRPr lang="en-NZ" sz="2800" dirty="0" smtClean="0"/>
          </a:p>
          <a:p>
            <a:pPr marL="0" indent="0">
              <a:buNone/>
            </a:pPr>
            <a:r>
              <a:rPr lang="en-NZ" dirty="0" smtClean="0"/>
              <a:t>  </a:t>
            </a:r>
            <a:r>
              <a:rPr lang="en-NZ" sz="2800" dirty="0" smtClean="0"/>
              <a:t>% who agree could be somewhere  between </a:t>
            </a:r>
          </a:p>
          <a:p>
            <a:pPr marL="0" indent="0">
              <a:buNone/>
            </a:pPr>
            <a:r>
              <a:rPr lang="en-NZ" sz="2800" dirty="0"/>
              <a:t> </a:t>
            </a:r>
            <a:r>
              <a:rPr lang="en-NZ" sz="2800" dirty="0" smtClean="0"/>
              <a:t>                                      46% and 54%              </a:t>
            </a:r>
            <a:endParaRPr lang="en-NZ" dirty="0" smtClean="0"/>
          </a:p>
          <a:p>
            <a:pPr marL="0" indent="0">
              <a:buNone/>
            </a:pPr>
            <a:r>
              <a:rPr lang="en-NZ" sz="2800" dirty="0" smtClean="0"/>
              <a:t>      A likely new sample  </a:t>
            </a:r>
            <a:endParaRPr lang="en-NZ" sz="2800" dirty="0"/>
          </a:p>
          <a:p>
            <a:pPr marL="0" indent="0">
              <a:buNone/>
            </a:pPr>
            <a:endParaRPr lang="en-NZ" sz="2800" dirty="0" smtClean="0"/>
          </a:p>
          <a:p>
            <a:pPr marL="0" indent="0">
              <a:buNone/>
            </a:pPr>
            <a:r>
              <a:rPr lang="en-NZ" sz="2800" dirty="0" smtClean="0"/>
              <a:t>Difference in new sample poll %s = 8perct. </a:t>
            </a:r>
            <a:r>
              <a:rPr lang="en-NZ" sz="2800" dirty="0" err="1" smtClean="0"/>
              <a:t>pts</a:t>
            </a:r>
            <a:r>
              <a:rPr lang="en-NZ" sz="2800" dirty="0" smtClean="0"/>
              <a:t> </a:t>
            </a:r>
          </a:p>
          <a:p>
            <a:pPr marL="0" indent="0">
              <a:buNone/>
            </a:pPr>
            <a:r>
              <a:rPr lang="en-NZ" sz="2800" dirty="0" smtClean="0"/>
              <a:t>= 2 × </a:t>
            </a:r>
            <a:r>
              <a:rPr lang="en-NZ" sz="2800" dirty="0" err="1" smtClean="0"/>
              <a:t>MoE</a:t>
            </a:r>
            <a:endParaRPr lang="en-NZ" sz="2800" dirty="0" smtClean="0"/>
          </a:p>
          <a:p>
            <a:r>
              <a:rPr lang="en-NZ" sz="2800" dirty="0"/>
              <a:t> </a:t>
            </a:r>
            <a:r>
              <a:rPr lang="en-NZ" sz="2800" i="1" dirty="0" smtClean="0">
                <a:solidFill>
                  <a:srgbClr val="FFFF00"/>
                </a:solidFill>
              </a:rPr>
              <a:t>A difference of </a:t>
            </a:r>
            <a:r>
              <a:rPr lang="en-NZ" sz="2800" i="1" u="sng" dirty="0" smtClean="0">
                <a:solidFill>
                  <a:srgbClr val="FFFF00"/>
                </a:solidFill>
              </a:rPr>
              <a:t>more</a:t>
            </a:r>
            <a:r>
              <a:rPr lang="en-NZ" sz="2800" i="1" dirty="0" smtClean="0">
                <a:solidFill>
                  <a:srgbClr val="FFFF00"/>
                </a:solidFill>
              </a:rPr>
              <a:t> than </a:t>
            </a:r>
            <a:r>
              <a:rPr lang="en-NZ" sz="2800" dirty="0"/>
              <a:t>2 × </a:t>
            </a:r>
            <a:r>
              <a:rPr lang="en-NZ" sz="2800" dirty="0" err="1" smtClean="0"/>
              <a:t>MoE</a:t>
            </a:r>
            <a:r>
              <a:rPr lang="en-NZ" sz="2800" dirty="0" smtClean="0">
                <a:solidFill>
                  <a:srgbClr val="FFFF00"/>
                </a:solidFill>
              </a:rPr>
              <a:t> </a:t>
            </a:r>
            <a:r>
              <a:rPr lang="en-NZ" sz="2800" i="1" dirty="0" smtClean="0">
                <a:solidFill>
                  <a:srgbClr val="FFFF00"/>
                </a:solidFill>
              </a:rPr>
              <a:t>would be needed to disprove a claim of 50% agree</a:t>
            </a:r>
            <a:endParaRPr lang="en-NZ" sz="2800" i="1" dirty="0" smtClean="0"/>
          </a:p>
          <a:p>
            <a:endParaRPr lang="en-NZ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00784" y="1628800"/>
            <a:ext cx="2136865" cy="588597"/>
            <a:chOff x="5508104" y="1719237"/>
            <a:chExt cx="2136865" cy="588597"/>
          </a:xfrm>
        </p:grpSpPr>
        <p:sp>
          <p:nvSpPr>
            <p:cNvPr id="6" name="TextBox 5"/>
            <p:cNvSpPr txBox="1"/>
            <p:nvPr/>
          </p:nvSpPr>
          <p:spPr>
            <a:xfrm>
              <a:off x="5538193" y="1782704"/>
              <a:ext cx="992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dirty="0" smtClean="0">
                  <a:solidFill>
                    <a:schemeClr val="bg1"/>
                  </a:solidFill>
                </a:rPr>
                <a:t>50%</a:t>
              </a:r>
              <a:endParaRPr lang="en-NZ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08104" y="1719237"/>
              <a:ext cx="2136865" cy="588597"/>
              <a:chOff x="3126120" y="1928809"/>
              <a:chExt cx="2136865" cy="58859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126120" y="1928809"/>
                <a:ext cx="1052696" cy="57606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182865" y="1928810"/>
                <a:ext cx="1080120" cy="5885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NZ" sz="2400" dirty="0" smtClean="0">
                    <a:solidFill>
                      <a:schemeClr val="bg1"/>
                    </a:solidFill>
                  </a:rPr>
                  <a:t> 50</a:t>
                </a:r>
                <a:r>
                  <a:rPr lang="en-NZ" sz="2400" dirty="0">
                    <a:solidFill>
                      <a:schemeClr val="bg1"/>
                    </a:solidFill>
                  </a:rPr>
                  <a:t>%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552252" y="3688432"/>
            <a:ext cx="2136064" cy="577822"/>
            <a:chOff x="4527418" y="4267899"/>
            <a:chExt cx="2136064" cy="577822"/>
          </a:xfrm>
        </p:grpSpPr>
        <p:sp>
          <p:nvSpPr>
            <p:cNvPr id="17" name="Rectangle 16"/>
            <p:cNvSpPr/>
            <p:nvPr/>
          </p:nvSpPr>
          <p:spPr>
            <a:xfrm>
              <a:off x="5423609" y="4267899"/>
              <a:ext cx="1239873" cy="5778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NZ"/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5436096" y="4321194"/>
              <a:ext cx="1178871" cy="4853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NZ" sz="2400" dirty="0" smtClean="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  54</a:t>
              </a:r>
              <a:r>
                <a:rPr lang="en-NZ" sz="2400" dirty="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%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527418" y="4281967"/>
              <a:ext cx="881204" cy="563754"/>
              <a:chOff x="5658680" y="4296035"/>
              <a:chExt cx="881204" cy="549686"/>
            </a:xfrm>
          </p:grpSpPr>
          <p:sp>
            <p:nvSpPr>
              <p:cNvPr id="18" name="Text Box 2"/>
              <p:cNvSpPr txBox="1">
                <a:spLocks noChangeArrowheads="1"/>
              </p:cNvSpPr>
              <p:nvPr/>
            </p:nvSpPr>
            <p:spPr bwMode="auto">
              <a:xfrm>
                <a:off x="5658680" y="4296035"/>
                <a:ext cx="881204" cy="54968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NZ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5703262" y="4334283"/>
                <a:ext cx="836622" cy="473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NZ" sz="2400" dirty="0" smtClean="0">
                    <a:solidFill>
                      <a:schemeClr val="bg1"/>
                    </a:solidFill>
                    <a:ea typeface="Calibri"/>
                    <a:cs typeface="Arial" pitchFamily="34" charset="0"/>
                  </a:rPr>
                  <a:t>46</a:t>
                </a:r>
                <a:r>
                  <a:rPr lang="en-NZ" sz="2400" dirty="0" smtClean="0">
                    <a:solidFill>
                      <a:schemeClr val="bg1"/>
                    </a:solidFill>
                    <a:effectLst/>
                    <a:ea typeface="Calibri"/>
                    <a:cs typeface="Arial" pitchFamily="34" charset="0"/>
                  </a:rPr>
                  <a:t>%</a:t>
                </a:r>
                <a:endParaRPr lang="en-NZ" sz="2400" dirty="0">
                  <a:solidFill>
                    <a:schemeClr val="bg1"/>
                  </a:solidFill>
                  <a:effectLst/>
                  <a:ea typeface="Calibri"/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444208" y="188640"/>
            <a:ext cx="2460017" cy="536575"/>
            <a:chOff x="453882" y="5859533"/>
            <a:chExt cx="3842931" cy="536575"/>
          </a:xfrm>
        </p:grpSpPr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82" y="5859533"/>
              <a:ext cx="2290762" cy="5365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</p:pic>
        <p:sp>
          <p:nvSpPr>
            <p:cNvPr id="24" name="Rectangle 23"/>
            <p:cNvSpPr/>
            <p:nvPr/>
          </p:nvSpPr>
          <p:spPr>
            <a:xfrm>
              <a:off x="2744643" y="5970169"/>
              <a:ext cx="15521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b="1" dirty="0" err="1" smtClean="0">
                  <a:solidFill>
                    <a:srgbClr val="00B050"/>
                  </a:solidFill>
                  <a:latin typeface="Arial" charset="0"/>
                </a:rPr>
                <a:t>Dru</a:t>
              </a:r>
              <a:r>
                <a:rPr lang="en-NZ" b="1" dirty="0" smtClean="0">
                  <a:solidFill>
                    <a:srgbClr val="00B050"/>
                  </a:solidFill>
                  <a:latin typeface="Arial" charset="0"/>
                </a:rPr>
                <a:t> Rose </a:t>
              </a:r>
              <a:endParaRPr lang="en-NZ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62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059" y="1059485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>
                <a:solidFill>
                  <a:srgbClr val="00B0F0"/>
                </a:solidFill>
                <a:latin typeface="Comic Sans MS" pitchFamily="66" charset="0"/>
              </a:rPr>
              <a:t>Can it be claimed that more young people agree than disagree?</a:t>
            </a:r>
            <a:endParaRPr lang="en-NZ" sz="28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130" y="400308"/>
            <a:ext cx="675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C000"/>
                </a:solidFill>
                <a:latin typeface="Comic Sans MS" pitchFamily="66" charset="0"/>
              </a:rPr>
              <a:t>Broadcasting Standards Poll (1)</a:t>
            </a:r>
            <a:endParaRPr lang="en-NZ" sz="32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587" y="2115463"/>
            <a:ext cx="2433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>
                <a:solidFill>
                  <a:srgbClr val="00B050"/>
                </a:solidFill>
                <a:latin typeface="Comic Sans MS" pitchFamily="66" charset="0"/>
              </a:rPr>
              <a:t>Sample Size</a:t>
            </a:r>
            <a:endParaRPr lang="en-NZ" sz="2400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5712" y="2117044"/>
            <a:ext cx="234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>
                <a:solidFill>
                  <a:srgbClr val="00B050"/>
                </a:solidFill>
                <a:latin typeface="Comic Sans MS" pitchFamily="66" charset="0"/>
              </a:rPr>
              <a:t>Poll </a:t>
            </a:r>
            <a:r>
              <a:rPr lang="en-NZ" sz="2400" i="1" dirty="0" err="1" smtClean="0">
                <a:solidFill>
                  <a:srgbClr val="00B050"/>
                </a:solidFill>
                <a:latin typeface="Comic Sans MS" pitchFamily="66" charset="0"/>
              </a:rPr>
              <a:t>MoE</a:t>
            </a:r>
            <a:endParaRPr lang="en-NZ" sz="2400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059" y="2895326"/>
            <a:ext cx="250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err="1" smtClean="0">
                <a:solidFill>
                  <a:srgbClr val="00B050"/>
                </a:solidFill>
                <a:latin typeface="Comic Sans MS" pitchFamily="66" charset="0"/>
              </a:rPr>
              <a:t>MoE</a:t>
            </a:r>
            <a:r>
              <a:rPr lang="en-NZ" sz="2400" i="1" dirty="0" smtClean="0">
                <a:solidFill>
                  <a:srgbClr val="00B050"/>
                </a:solidFill>
                <a:latin typeface="Comic Sans MS" pitchFamily="66" charset="0"/>
              </a:rPr>
              <a:t> difference</a:t>
            </a:r>
            <a:endParaRPr lang="en-NZ" sz="2400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2060" y="276817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>
                <a:solidFill>
                  <a:srgbClr val="00B050"/>
                </a:solidFill>
                <a:latin typeface="Comic Sans MS" pitchFamily="66" charset="0"/>
              </a:rPr>
              <a:t>Difference</a:t>
            </a:r>
            <a:endParaRPr lang="en-NZ" sz="2400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115" y="4010372"/>
            <a:ext cx="312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>
                <a:solidFill>
                  <a:srgbClr val="00B050"/>
                </a:solidFill>
                <a:latin typeface="Comic Sans MS" pitchFamily="66" charset="0"/>
              </a:rPr>
              <a:t>95% CI  difference</a:t>
            </a:r>
            <a:endParaRPr lang="en-NZ" sz="2400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38" y="4705385"/>
            <a:ext cx="2217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>
                <a:solidFill>
                  <a:srgbClr val="00B050"/>
                </a:solidFill>
                <a:latin typeface="Comic Sans MS" pitchFamily="66" charset="0"/>
              </a:rPr>
              <a:t>Meaning</a:t>
            </a:r>
            <a:endParaRPr lang="en-NZ" sz="2400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744" y="6023278"/>
            <a:ext cx="198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>
                <a:solidFill>
                  <a:srgbClr val="00B050"/>
                </a:solidFill>
                <a:latin typeface="Comic Sans MS" pitchFamily="66" charset="0"/>
              </a:rPr>
              <a:t>Judgement</a:t>
            </a:r>
            <a:endParaRPr lang="en-NZ" sz="2400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7884" y="2117044"/>
            <a:ext cx="140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solidFill>
                  <a:srgbClr val="FFFFFF"/>
                </a:solidFill>
              </a:rPr>
              <a:t>n = 600</a:t>
            </a:r>
            <a:endParaRPr lang="en-NZ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28184" y="2027559"/>
                <a:ext cx="2088232" cy="623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NZ" sz="2400" i="1" smtClean="0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NZ" sz="2400" i="1" smtClean="0">
                            <a:solidFill>
                              <a:srgbClr val="FFFF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NZ" sz="2400" i="1" smtClean="0">
                            <a:solidFill>
                              <a:srgbClr val="FFFFFF"/>
                            </a:solidFill>
                            <a:latin typeface="Cambria Math"/>
                          </a:rPr>
                          <m:t>√600</m:t>
                        </m:r>
                      </m:den>
                    </m:f>
                  </m:oMath>
                </a14:m>
                <a:r>
                  <a:rPr lang="en-NZ" sz="2400" dirty="0" smtClean="0">
                    <a:solidFill>
                      <a:srgbClr val="FFFFFF"/>
                    </a:solidFill>
                  </a:rPr>
                  <a:t> = 4.1%</a:t>
                </a:r>
                <a:endParaRPr lang="en-NZ" sz="24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027559"/>
                <a:ext cx="2088232" cy="623184"/>
              </a:xfrm>
              <a:prstGeom prst="rect">
                <a:avLst/>
              </a:prstGeom>
              <a:blipFill rotWithShape="1"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965796" y="2756825"/>
            <a:ext cx="2416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2 x 4.1 </a:t>
            </a:r>
          </a:p>
          <a:p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= 8.2 </a:t>
            </a:r>
            <a:r>
              <a:rPr lang="en-NZ" sz="2400" dirty="0" err="1" smtClean="0">
                <a:solidFill>
                  <a:srgbClr val="FFFFFF"/>
                </a:solidFill>
                <a:latin typeface="Comic Sans MS" pitchFamily="66" charset="0"/>
              </a:rPr>
              <a:t>perc</a:t>
            </a:r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. </a:t>
            </a:r>
            <a:r>
              <a:rPr lang="en-NZ" sz="2400" dirty="0" err="1" smtClean="0">
                <a:solidFill>
                  <a:srgbClr val="FFFFFF"/>
                </a:solidFill>
                <a:latin typeface="Comic Sans MS" pitchFamily="66" charset="0"/>
              </a:rPr>
              <a:t>pts</a:t>
            </a:r>
            <a:endParaRPr lang="en-NZ" sz="24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6256" y="2770124"/>
            <a:ext cx="2084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51-44</a:t>
            </a:r>
          </a:p>
          <a:p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= 7 </a:t>
            </a:r>
            <a:r>
              <a:rPr lang="en-NZ" sz="2400" dirty="0" err="1" smtClean="0">
                <a:solidFill>
                  <a:srgbClr val="FFFFFF"/>
                </a:solidFill>
                <a:latin typeface="Comic Sans MS" pitchFamily="66" charset="0"/>
              </a:rPr>
              <a:t>perc</a:t>
            </a:r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. </a:t>
            </a:r>
            <a:r>
              <a:rPr lang="en-NZ" sz="2400" dirty="0" err="1" smtClean="0">
                <a:solidFill>
                  <a:srgbClr val="FFFFFF"/>
                </a:solidFill>
                <a:latin typeface="Comic Sans MS" pitchFamily="66" charset="0"/>
              </a:rPr>
              <a:t>pts</a:t>
            </a:r>
            <a:endParaRPr lang="en-NZ" sz="24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3908" y="403893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[ -1.2 </a:t>
            </a:r>
            <a:r>
              <a:rPr lang="en-NZ" sz="2400" dirty="0" err="1" smtClean="0">
                <a:solidFill>
                  <a:srgbClr val="FFFFFF"/>
                </a:solidFill>
                <a:latin typeface="Comic Sans MS" pitchFamily="66" charset="0"/>
              </a:rPr>
              <a:t>perc</a:t>
            </a:r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 pts.  ,   15.2 </a:t>
            </a:r>
            <a:r>
              <a:rPr lang="en-NZ" sz="2400" dirty="0" err="1" smtClean="0">
                <a:solidFill>
                  <a:srgbClr val="FFFFFF"/>
                </a:solidFill>
                <a:latin typeface="Comic Sans MS" pitchFamily="66" charset="0"/>
              </a:rPr>
              <a:t>perc</a:t>
            </a:r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. pts.]</a:t>
            </a:r>
            <a:endParaRPr lang="en-NZ" sz="24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1860" y="4631269"/>
            <a:ext cx="693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 smtClean="0">
                <a:solidFill>
                  <a:srgbClr val="FFFF00"/>
                </a:solidFill>
                <a:latin typeface="Comic Sans MS" pitchFamily="66" charset="0"/>
              </a:rPr>
              <a:t>With 95% confidence, I can infer that more young people may disagree than agree </a:t>
            </a:r>
            <a:r>
              <a:rPr lang="en-NZ" sz="2200" dirty="0" smtClean="0">
                <a:solidFill>
                  <a:srgbClr val="FFFFFF"/>
                </a:solidFill>
                <a:latin typeface="Comic Sans MS" pitchFamily="66" charset="0"/>
              </a:rPr>
              <a:t>by up to 1.2 </a:t>
            </a:r>
            <a:r>
              <a:rPr lang="en-NZ" sz="2200" dirty="0" err="1" smtClean="0">
                <a:solidFill>
                  <a:srgbClr val="FFFFFF"/>
                </a:solidFill>
                <a:latin typeface="Comic Sans MS" pitchFamily="66" charset="0"/>
              </a:rPr>
              <a:t>perc.pts</a:t>
            </a:r>
            <a:r>
              <a:rPr lang="en-NZ" sz="2200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NZ" sz="2200" dirty="0" smtClean="0">
                <a:solidFill>
                  <a:srgbClr val="FFFF00"/>
                </a:solidFill>
                <a:latin typeface="Comic Sans MS" pitchFamily="66" charset="0"/>
              </a:rPr>
              <a:t>and more young people may agree than disagree </a:t>
            </a:r>
            <a:r>
              <a:rPr lang="en-NZ" sz="2200" dirty="0" smtClean="0">
                <a:solidFill>
                  <a:srgbClr val="FFFFFF"/>
                </a:solidFill>
                <a:latin typeface="Comic Sans MS" pitchFamily="66" charset="0"/>
              </a:rPr>
              <a:t>by up to 15.2 </a:t>
            </a:r>
            <a:r>
              <a:rPr lang="en-NZ" sz="2200" dirty="0" err="1" smtClean="0">
                <a:solidFill>
                  <a:srgbClr val="FFFFFF"/>
                </a:solidFill>
                <a:latin typeface="Comic Sans MS" pitchFamily="66" charset="0"/>
              </a:rPr>
              <a:t>perc</a:t>
            </a:r>
            <a:r>
              <a:rPr lang="en-NZ" sz="2200" dirty="0" smtClean="0">
                <a:solidFill>
                  <a:srgbClr val="FFFFFF"/>
                </a:solidFill>
                <a:latin typeface="Comic Sans MS" pitchFamily="66" charset="0"/>
              </a:rPr>
              <a:t>. </a:t>
            </a:r>
            <a:r>
              <a:rPr lang="en-NZ" sz="2200" dirty="0" err="1" smtClean="0">
                <a:solidFill>
                  <a:srgbClr val="FFFFFF"/>
                </a:solidFill>
                <a:latin typeface="Comic Sans MS" pitchFamily="66" charset="0"/>
              </a:rPr>
              <a:t>pts</a:t>
            </a:r>
            <a:endParaRPr lang="en-NZ" sz="2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2023" y="5991670"/>
            <a:ext cx="3397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solidFill>
                  <a:srgbClr val="FFFFFF"/>
                </a:solidFill>
                <a:latin typeface="Comic Sans MS" pitchFamily="66" charset="0"/>
              </a:rPr>
              <a:t>Claim Not Supported</a:t>
            </a:r>
            <a:endParaRPr lang="en-NZ" sz="24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460317" y="3559843"/>
            <a:ext cx="4769477" cy="609561"/>
            <a:chOff x="2460317" y="3559843"/>
            <a:chExt cx="4769477" cy="609561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2977605" y="3821694"/>
              <a:ext cx="0" cy="146670"/>
            </a:xfrm>
            <a:prstGeom prst="line">
              <a:avLst/>
            </a:prstGeom>
            <a:solidFill>
              <a:schemeClr val="accent1"/>
            </a:solidFill>
            <a:ln w="22225" cap="sq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6" name="Group 15"/>
            <p:cNvGrpSpPr/>
            <p:nvPr/>
          </p:nvGrpSpPr>
          <p:grpSpPr>
            <a:xfrm>
              <a:off x="2460317" y="3559843"/>
              <a:ext cx="4769477" cy="609561"/>
              <a:chOff x="2460317" y="3559843"/>
              <a:chExt cx="4769477" cy="609561"/>
            </a:xfrm>
          </p:grpSpPr>
          <p:cxnSp>
            <p:nvCxnSpPr>
              <p:cNvPr id="20" name="Straight Connector 19"/>
              <p:cNvCxnSpPr/>
              <p:nvPr/>
            </p:nvCxnSpPr>
            <p:spPr bwMode="auto">
              <a:xfrm>
                <a:off x="2998776" y="3881203"/>
                <a:ext cx="3661456" cy="0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4829504" y="3824513"/>
                <a:ext cx="0" cy="146670"/>
              </a:xfrm>
              <a:prstGeom prst="line">
                <a:avLst/>
              </a:prstGeom>
              <a:solidFill>
                <a:schemeClr val="accent1"/>
              </a:solidFill>
              <a:ln w="22225" cap="sq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6660232" y="3837576"/>
                <a:ext cx="0" cy="146670"/>
              </a:xfrm>
              <a:prstGeom prst="line">
                <a:avLst/>
              </a:prstGeom>
              <a:solidFill>
                <a:schemeClr val="accent1"/>
              </a:solidFill>
              <a:ln w="22225" cap="sq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Rectangle 30"/>
              <p:cNvSpPr/>
              <p:nvPr/>
            </p:nvSpPr>
            <p:spPr>
              <a:xfrm>
                <a:off x="4689565" y="3559843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NZ" dirty="0">
                    <a:solidFill>
                      <a:srgbClr val="FFC000"/>
                    </a:solidFill>
                    <a:latin typeface="Comic Sans MS" pitchFamily="66" charset="0"/>
                  </a:rPr>
                  <a:t>7</a:t>
                </a:r>
                <a:endParaRPr lang="en-NZ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460317" y="3783698"/>
                <a:ext cx="652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NZ" dirty="0">
                    <a:solidFill>
                      <a:srgbClr val="FFC000"/>
                    </a:solidFill>
                    <a:latin typeface="Comic Sans MS" pitchFamily="66" charset="0"/>
                  </a:rPr>
                  <a:t>-1.2 </a:t>
                </a:r>
                <a:endParaRPr lang="en-NZ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601096" y="3800072"/>
                <a:ext cx="6286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NZ" dirty="0">
                    <a:solidFill>
                      <a:srgbClr val="FFC000"/>
                    </a:solidFill>
                    <a:latin typeface="Comic Sans MS" pitchFamily="66" charset="0"/>
                  </a:rPr>
                  <a:t>15.2</a:t>
                </a:r>
                <a:endParaRPr lang="en-NZ" dirty="0">
                  <a:solidFill>
                    <a:srgbClr val="FFC000"/>
                  </a:solidFill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6444208" y="6026223"/>
            <a:ext cx="2460017" cy="536575"/>
            <a:chOff x="453882" y="5859533"/>
            <a:chExt cx="3842931" cy="536575"/>
          </a:xfrm>
        </p:grpSpPr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82" y="5859533"/>
              <a:ext cx="2290762" cy="5365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</p:pic>
        <p:sp>
          <p:nvSpPr>
            <p:cNvPr id="34" name="Rectangle 33"/>
            <p:cNvSpPr/>
            <p:nvPr/>
          </p:nvSpPr>
          <p:spPr>
            <a:xfrm>
              <a:off x="2744643" y="5970169"/>
              <a:ext cx="15521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b="1" dirty="0" err="1" smtClean="0">
                  <a:solidFill>
                    <a:srgbClr val="00B050"/>
                  </a:solidFill>
                  <a:latin typeface="Arial" charset="0"/>
                </a:rPr>
                <a:t>Dru</a:t>
              </a:r>
              <a:r>
                <a:rPr lang="en-NZ" b="1" dirty="0" smtClean="0">
                  <a:solidFill>
                    <a:srgbClr val="00B050"/>
                  </a:solidFill>
                  <a:latin typeface="Arial" charset="0"/>
                </a:rPr>
                <a:t> Rose </a:t>
              </a:r>
              <a:endParaRPr lang="en-NZ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12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10x">
  <a:themeElements>
    <a:clrScheme name="10x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0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0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x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x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x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x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x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x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1234</Words>
  <Application>Microsoft Office PowerPoint</Application>
  <PresentationFormat>On-screen Show (4:3)</PresentationFormat>
  <Paragraphs>176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10x</vt:lpstr>
      <vt:lpstr>Custom Design</vt:lpstr>
      <vt:lpstr>Sampling Error</vt:lpstr>
      <vt:lpstr>PowerPoint Presentation</vt:lpstr>
      <vt:lpstr>PowerPoint Presentation</vt:lpstr>
      <vt:lpstr>PowerPoint Presentation</vt:lpstr>
      <vt:lpstr>PowerPoint Presentation</vt:lpstr>
      <vt:lpstr>“Opinion Divided on NZ-US exercises” </vt:lpstr>
      <vt:lpstr>Sampling  Errors (random)</vt:lpstr>
      <vt:lpstr>Difference in Poll %s</vt:lpstr>
      <vt:lpstr>PowerPoint Presentation</vt:lpstr>
      <vt:lpstr>PowerPoint Presentation</vt:lpstr>
      <vt:lpstr>Comparing Poll %s in independent samples</vt:lpstr>
      <vt:lpstr>Comparing Poll %s in independent samples</vt:lpstr>
      <vt:lpstr>PowerPoint Presentation</vt:lpstr>
      <vt:lpstr>PowerPoint Presentation</vt:lpstr>
    </vt:vector>
  </TitlesOfParts>
  <Company>Westlake Girls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Sampling Error</dc:title>
  <dc:creator>Dru</dc:creator>
  <cp:lastModifiedBy>Dru Rose</cp:lastModifiedBy>
  <cp:revision>81</cp:revision>
  <dcterms:created xsi:type="dcterms:W3CDTF">2012-07-19T01:13:46Z</dcterms:created>
  <dcterms:modified xsi:type="dcterms:W3CDTF">2013-07-24T09:19:28Z</dcterms:modified>
</cp:coreProperties>
</file>