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</p:sldMasterIdLst>
  <p:notesMasterIdLst>
    <p:notesMasterId r:id="rId43"/>
  </p:notesMasterIdLst>
  <p:handoutMasterIdLst>
    <p:handoutMasterId r:id="rId44"/>
  </p:handoutMasterIdLst>
  <p:sldIdLst>
    <p:sldId id="256" r:id="rId2"/>
    <p:sldId id="746" r:id="rId3"/>
    <p:sldId id="638" r:id="rId4"/>
    <p:sldId id="720" r:id="rId5"/>
    <p:sldId id="721" r:id="rId6"/>
    <p:sldId id="722" r:id="rId7"/>
    <p:sldId id="744" r:id="rId8"/>
    <p:sldId id="745" r:id="rId9"/>
    <p:sldId id="732" r:id="rId10"/>
    <p:sldId id="747" r:id="rId11"/>
    <p:sldId id="704" r:id="rId12"/>
    <p:sldId id="708" r:id="rId13"/>
    <p:sldId id="748" r:id="rId14"/>
    <p:sldId id="749" r:id="rId15"/>
    <p:sldId id="727" r:id="rId16"/>
    <p:sldId id="750" r:id="rId17"/>
    <p:sldId id="723" r:id="rId18"/>
    <p:sldId id="719" r:id="rId19"/>
    <p:sldId id="724" r:id="rId20"/>
    <p:sldId id="754" r:id="rId21"/>
    <p:sldId id="755" r:id="rId22"/>
    <p:sldId id="743" r:id="rId23"/>
    <p:sldId id="731" r:id="rId24"/>
    <p:sldId id="735" r:id="rId25"/>
    <p:sldId id="734" r:id="rId26"/>
    <p:sldId id="702" r:id="rId27"/>
    <p:sldId id="730" r:id="rId28"/>
    <p:sldId id="729" r:id="rId29"/>
    <p:sldId id="742" r:id="rId30"/>
    <p:sldId id="751" r:id="rId31"/>
    <p:sldId id="738" r:id="rId32"/>
    <p:sldId id="728" r:id="rId33"/>
    <p:sldId id="737" r:id="rId34"/>
    <p:sldId id="739" r:id="rId35"/>
    <p:sldId id="752" r:id="rId36"/>
    <p:sldId id="733" r:id="rId37"/>
    <p:sldId id="725" r:id="rId38"/>
    <p:sldId id="741" r:id="rId39"/>
    <p:sldId id="740" r:id="rId40"/>
    <p:sldId id="753" r:id="rId41"/>
    <p:sldId id="756" r:id="rId42"/>
  </p:sldIdLst>
  <p:sldSz cx="9144000" cy="6858000" type="screen4x3"/>
  <p:notesSz cx="6807200" cy="99393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7E0E0D"/>
    <a:srgbClr val="800000"/>
    <a:srgbClr val="A50021"/>
    <a:srgbClr val="006600"/>
    <a:srgbClr val="FF5050"/>
    <a:srgbClr val="F3FCA2"/>
    <a:srgbClr val="FFCC00"/>
    <a:srgbClr val="FF9900"/>
    <a:srgbClr val="F8F8F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85465" autoAdjust="0"/>
  </p:normalViewPr>
  <p:slideViewPr>
    <p:cSldViewPr snapToObjects="1">
      <p:cViewPr varScale="1">
        <p:scale>
          <a:sx n="93" d="100"/>
          <a:sy n="93" d="100"/>
        </p:scale>
        <p:origin x="138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2950186" cy="49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0" tIns="45774" rIns="91550" bIns="45774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GB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015" y="4"/>
            <a:ext cx="2949097" cy="49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0" tIns="45774" rIns="91550" bIns="45774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GB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0287"/>
            <a:ext cx="2950186" cy="49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0" tIns="45774" rIns="91550" bIns="45774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GB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015" y="9440287"/>
            <a:ext cx="2949097" cy="49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0" tIns="45774" rIns="91550" bIns="45774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697CB769-1C81-491E-95A9-757835C3BA3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676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678" cy="496040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348" y="1"/>
            <a:ext cx="2950765" cy="496040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BC56FBCE-B0BC-4988-841C-7848CAB75144}" type="datetimeFigureOut">
              <a:rPr lang="en-NZ" smtClean="0"/>
              <a:t>2/05/2018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613" y="4721652"/>
            <a:ext cx="5445977" cy="4471311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0983"/>
            <a:ext cx="2949678" cy="496040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348" y="9440983"/>
            <a:ext cx="2950765" cy="496040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B18152A1-C752-4348-8716-3C37F82169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4279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3690616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3690616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Michael Shadbolt,</a:t>
            </a:r>
            <a:r>
              <a:rPr lang="en-NZ" baseline="0" dirty="0" smtClean="0"/>
              <a:t> </a:t>
            </a:r>
            <a:r>
              <a:rPr lang="en-NZ" baseline="0" dirty="0" err="1" smtClean="0"/>
              <a:t>Otumoetai</a:t>
            </a:r>
            <a:r>
              <a:rPr lang="en-NZ" baseline="0" dirty="0" smtClean="0"/>
              <a:t> College</a:t>
            </a:r>
          </a:p>
          <a:p>
            <a:r>
              <a:rPr lang="en-NZ" baseline="0" dirty="0" smtClean="0"/>
              <a:t>Presented at AMA Stats Day, 28 November 2017, Auckland </a:t>
            </a:r>
            <a:r>
              <a:rPr lang="en-NZ" baseline="0" dirty="0" err="1" smtClean="0"/>
              <a:t>Uni</a:t>
            </a:r>
            <a:r>
              <a:rPr lang="en-NZ" baseline="0" dirty="0" smtClean="0"/>
              <a:t> campus</a:t>
            </a:r>
            <a:endParaRPr lang="en-NZ" dirty="0" smtClean="0"/>
          </a:p>
          <a:p>
            <a:r>
              <a:rPr lang="en-NZ" dirty="0" smtClean="0"/>
              <a:t>Based</a:t>
            </a:r>
            <a:r>
              <a:rPr lang="en-NZ" baseline="0" dirty="0" smtClean="0"/>
              <a:t> on work presented in 15-min slot on AMA Stats Day 2016 </a:t>
            </a:r>
            <a:r>
              <a:rPr lang="en-N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Panel: Inspirational, innovative, engaging statistics!</a:t>
            </a:r>
          </a:p>
          <a:p>
            <a:endParaRPr lang="en-N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N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source:</a:t>
            </a:r>
            <a:r>
              <a:rPr lang="en-N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http://lanceschonberg.com/wp-content/uploads/2015/07/26-Emotion.jpg</a:t>
            </a:r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538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Use GIANT marshmallows: Rocky Mountain MEGA Marshmallows.</a:t>
            </a:r>
            <a:r>
              <a:rPr lang="en-NZ" baseline="0" dirty="0" smtClean="0"/>
              <a:t> $14 for a bag of around 24, but $7-8 when reduced to clear.</a:t>
            </a:r>
            <a:endParaRPr lang="en-NZ" dirty="0" smtClean="0"/>
          </a:p>
          <a:p>
            <a:r>
              <a:rPr lang="en-NZ" dirty="0" smtClean="0"/>
              <a:t>http://www.thewarehouse.co.nz/red/catalog/product/Rocky-Mountain-MEGA-White-Marshmallows-790g?SKU=1600522</a:t>
            </a:r>
          </a:p>
          <a:p>
            <a:r>
              <a:rPr lang="en-NZ" dirty="0" smtClean="0"/>
              <a:t>OR</a:t>
            </a:r>
            <a:br>
              <a:rPr lang="en-NZ" dirty="0" smtClean="0"/>
            </a:br>
            <a:r>
              <a:rPr lang="en-NZ" dirty="0" smtClean="0"/>
              <a:t>Campfire Giant Roasters Marshmallows 340g for $5.00</a:t>
            </a:r>
          </a:p>
          <a:p>
            <a:r>
              <a:rPr lang="en-NZ" dirty="0" smtClean="0"/>
              <a:t>http://www.kmart.co.nz/product/campfire-giant-roasters-marshmallows-340g---------------------------------------------------------------------------------------/1725340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A99FD1-31F0-4262-9C87-A5E0C8AB08F9}" type="slidenum">
              <a:rPr lang="en-NZ" smtClean="0"/>
              <a:pPr>
                <a:defRPr/>
              </a:pPr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68707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L1 introduction to statistical inference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Hilarity ensues. Source: M Shadbolt, Otumoetai College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A99FD1-31F0-4262-9C87-A5E0C8AB08F9}" type="slidenum">
              <a:rPr lang="en-NZ" smtClean="0"/>
              <a:pPr>
                <a:defRPr/>
              </a:pPr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68707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L1 introduction to statistical inference</a:t>
            </a:r>
            <a:br>
              <a:rPr lang="en-NZ" dirty="0" smtClean="0"/>
            </a:br>
            <a:r>
              <a:rPr lang="en-NZ" dirty="0" smtClean="0"/>
              <a:t>Source: M Shadbolt, Otumoetai College</a:t>
            </a:r>
          </a:p>
          <a:p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A99FD1-31F0-4262-9C87-A5E0C8AB08F9}" type="slidenum">
              <a:rPr lang="en-NZ" smtClean="0"/>
              <a:pPr>
                <a:defRPr/>
              </a:pPr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68707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L1 introduction to statistical inference</a:t>
            </a:r>
            <a:br>
              <a:rPr lang="en-NZ" dirty="0" smtClean="0"/>
            </a:br>
            <a:r>
              <a:rPr lang="en-NZ" dirty="0" smtClean="0"/>
              <a:t>Source: M Shadbolt, Otumoetai College</a:t>
            </a:r>
          </a:p>
          <a:p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A99FD1-31F0-4262-9C87-A5E0C8AB08F9}" type="slidenum">
              <a:rPr lang="en-NZ" smtClean="0"/>
              <a:pPr>
                <a:defRPr/>
              </a:pPr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68707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Source: M Shadbolt, Otumoetai College</a:t>
            </a:r>
            <a:br>
              <a:rPr lang="en-NZ" dirty="0" smtClean="0"/>
            </a:br>
            <a:r>
              <a:rPr lang="en-NZ" dirty="0" smtClean="0"/>
              <a:t>L3 Poisson distribution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8105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Source: M Shadbolt, Otumoetai College</a:t>
            </a:r>
            <a:br>
              <a:rPr lang="en-NZ" dirty="0" smtClean="0"/>
            </a:br>
            <a:r>
              <a:rPr lang="en-NZ" dirty="0" smtClean="0"/>
              <a:t>Pilot</a:t>
            </a:r>
            <a:r>
              <a:rPr lang="en-NZ" baseline="0" dirty="0" smtClean="0"/>
              <a:t> Survey Day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8105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aseline="0" dirty="0" smtClean="0"/>
              <a:t>…. and no eyebrows/data.  (Cara </a:t>
            </a:r>
            <a:r>
              <a:rPr lang="en-NZ" baseline="0" dirty="0" err="1" smtClean="0"/>
              <a:t>Delevingne</a:t>
            </a:r>
            <a:r>
              <a:rPr lang="en-NZ" baseline="0" dirty="0" smtClean="0"/>
              <a:t>)</a:t>
            </a:r>
          </a:p>
          <a:p>
            <a:endParaRPr lang="en-NZ" baseline="0" dirty="0" smtClean="0"/>
          </a:p>
          <a:p>
            <a:r>
              <a:rPr lang="en-NZ" dirty="0" smtClean="0"/>
              <a:t>Picture source: http://s3-static-ak.buzzfed.com/static/2015-04/1/11/campaign_images/webdr07/12-celebrities-with-and-without-their-eyebrows-2-16429-1427900420-11_big.jpg</a:t>
            </a:r>
          </a:p>
          <a:p>
            <a:endParaRPr lang="en-NZ" dirty="0" smtClean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67446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Some wonderful</a:t>
            </a:r>
            <a:r>
              <a:rPr lang="en-NZ" baseline="0" dirty="0" smtClean="0"/>
              <a:t> bias in this questionnaire! I use this right at the beginning of the L2 Questionnaire topic as a discussion point.</a:t>
            </a:r>
          </a:p>
          <a:p>
            <a:r>
              <a:rPr lang="en-NZ" baseline="0" dirty="0" smtClean="0"/>
              <a:t>I like they didn’t include a “Maybe”.  Too much of a cop-out!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0717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N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</a:t>
            </a:r>
            <a:r>
              <a:rPr lang="en-N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source:https</a:t>
            </a:r>
            <a:r>
              <a:rPr lang="en-N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://i.imgflip.com/10wf77.jpg</a:t>
            </a:r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538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https://www.autodeskresearch.com/publications/samestats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0717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https://www.autodeskresearch.com/publications/samestats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0717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If you are going to use cereal</a:t>
            </a:r>
            <a:r>
              <a:rPr lang="en-NZ" baseline="0" dirty="0" smtClean="0"/>
              <a:t> as a context, don’t use cornflakes! </a:t>
            </a:r>
            <a:r>
              <a:rPr lang="en-NZ" dirty="0" smtClean="0"/>
              <a:t>Cornflakes</a:t>
            </a:r>
            <a:r>
              <a:rPr lang="en-NZ" baseline="0" dirty="0" smtClean="0"/>
              <a:t> are boring! Find the most interesting cereal the planet has ever known!</a:t>
            </a:r>
            <a:br>
              <a:rPr lang="en-NZ" baseline="0" dirty="0" smtClean="0"/>
            </a:br>
            <a:r>
              <a:rPr lang="en-NZ" baseline="0" dirty="0" smtClean="0"/>
              <a:t>http://en.wikipedia.org/wiki/Kream_Krunch</a:t>
            </a:r>
            <a:br>
              <a:rPr lang="en-NZ" baseline="0" dirty="0" smtClean="0"/>
            </a:br>
            <a:r>
              <a:rPr lang="en-NZ" baseline="0" dirty="0" smtClean="0"/>
              <a:t>http://www.mrbreakfast.com/cereal_detail.asp?id=403</a:t>
            </a:r>
            <a:br>
              <a:rPr lang="en-NZ" baseline="0" dirty="0" smtClean="0"/>
            </a:br>
            <a:r>
              <a:rPr lang="en-NZ" baseline="0" dirty="0" smtClean="0"/>
              <a:t>Launched 1964 and discontinued in 1965. The cereal consisted of freeze-dried strawberry, vanilla or orange ice cream pieces, as well as O-shaped oat pieces.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78026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aseline="0" dirty="0" smtClean="0"/>
              <a:t>Dorothy </a:t>
            </a:r>
            <a:r>
              <a:rPr lang="en-NZ" baseline="0" dirty="0" err="1" smtClean="0"/>
              <a:t>Gray</a:t>
            </a:r>
            <a:r>
              <a:rPr lang="en-NZ" baseline="0" dirty="0" smtClean="0"/>
              <a:t> Cold Cream 1950s.mp4.  Discuss the way the experiment was carried out: 3 products, blinded.</a:t>
            </a:r>
          </a:p>
          <a:p>
            <a:r>
              <a:rPr lang="en-NZ" baseline="0" dirty="0" smtClean="0"/>
              <a:t>Search </a:t>
            </a:r>
            <a:r>
              <a:rPr lang="en-NZ" baseline="0" dirty="0" err="1" smtClean="0"/>
              <a:t>Youtube</a:t>
            </a:r>
            <a:r>
              <a:rPr lang="en-NZ" baseline="0" dirty="0" smtClean="0"/>
              <a:t> for “</a:t>
            </a:r>
            <a:r>
              <a:rPr lang="en-NZ" baseline="0" dirty="0" err="1" smtClean="0"/>
              <a:t>dorothy</a:t>
            </a:r>
            <a:r>
              <a:rPr lang="en-NZ" baseline="0" dirty="0" smtClean="0"/>
              <a:t> </a:t>
            </a:r>
            <a:r>
              <a:rPr lang="en-NZ" baseline="0" dirty="0" err="1" smtClean="0"/>
              <a:t>gray</a:t>
            </a:r>
            <a:r>
              <a:rPr lang="en-NZ" baseline="0" dirty="0" smtClean="0"/>
              <a:t> cold cream”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1:30 Video of the</a:t>
            </a:r>
            <a:r>
              <a:rPr lang="en-NZ" baseline="0" dirty="0" smtClean="0"/>
              <a:t> TV news segment on Bill Morgan: </a:t>
            </a:r>
            <a:r>
              <a:rPr lang="en-NZ" dirty="0" smtClean="0"/>
              <a:t>https://www.youtube.com/watch?v=6R5MqxcKdV8</a:t>
            </a:r>
          </a:p>
          <a:p>
            <a:r>
              <a:rPr lang="en-NZ" dirty="0" smtClean="0"/>
              <a:t>Note: The sound isn’t great!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A99FD1-31F0-4262-9C87-A5E0C8AB08F9}" type="slidenum">
              <a:rPr lang="en-NZ" smtClean="0"/>
              <a:pPr>
                <a:defRPr/>
              </a:pPr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68707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27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This photo of a young Afghan girl </a:t>
            </a:r>
            <a:r>
              <a:rPr lang="en-NZ" dirty="0" err="1" smtClean="0"/>
              <a:t>Sharbat</a:t>
            </a:r>
            <a:r>
              <a:rPr lang="en-NZ" dirty="0" smtClean="0"/>
              <a:t> </a:t>
            </a:r>
            <a:r>
              <a:rPr lang="en-NZ" dirty="0" err="1" smtClean="0"/>
              <a:t>Gula</a:t>
            </a:r>
            <a:r>
              <a:rPr lang="en-NZ" dirty="0" smtClean="0"/>
              <a:t> has become an iconic image over the years since it featured on the cover of National Geographic magazine in 1985. The photograph was taken at the </a:t>
            </a:r>
            <a:r>
              <a:rPr lang="en-NZ" dirty="0" err="1" smtClean="0"/>
              <a:t>Nasir</a:t>
            </a:r>
            <a:r>
              <a:rPr lang="en-NZ" dirty="0" smtClean="0"/>
              <a:t> </a:t>
            </a:r>
            <a:r>
              <a:rPr lang="en-NZ" dirty="0" err="1" smtClean="0"/>
              <a:t>Bagh</a:t>
            </a:r>
            <a:r>
              <a:rPr lang="en-NZ" dirty="0" smtClean="0"/>
              <a:t> refugee camp in 1984 by photographer Steve McCurry. The girl was one of the students in an informal school within the refugee camp; McCurry, rarely given the opportunity to photograph Afghan women, seized the opportunity and captured her image. She was approximately 12 years old at the time.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28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https://www.newscientist.com/article/dn9424-big-brother-eyes-make-us-act-more-honestly/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29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https://www.ncbi.nlm.nih.gov/pmc/articles/PMC3690616/</a:t>
            </a:r>
            <a:endParaRPr lang="en-NZ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NZ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also: </a:t>
            </a:r>
            <a:endParaRPr lang="en-NZ" sz="1800" u="non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200" b="0" dirty="0" err="1" smtClean="0"/>
              <a:t>McGaugh</a:t>
            </a:r>
            <a:r>
              <a:rPr lang="en-NZ" sz="1200" b="0" dirty="0" smtClean="0"/>
              <a:t> JL. Memory and Emotion: The Making of Lasting Memories. New York: Columbia </a:t>
            </a:r>
            <a:r>
              <a:rPr lang="en-NZ" sz="1200" b="0" dirty="0" err="1" smtClean="0"/>
              <a:t>Univ</a:t>
            </a:r>
            <a:r>
              <a:rPr lang="en-NZ" sz="1200" b="0" dirty="0" smtClean="0"/>
              <a:t> Press; 2003.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200" b="0" dirty="0" err="1" smtClean="0"/>
              <a:t>Reisberg</a:t>
            </a:r>
            <a:r>
              <a:rPr lang="en-NZ" sz="1200" b="0" dirty="0" smtClean="0"/>
              <a:t> D, </a:t>
            </a:r>
            <a:r>
              <a:rPr lang="en-NZ" sz="1200" b="0" dirty="0" err="1" smtClean="0"/>
              <a:t>Hertel</a:t>
            </a:r>
            <a:r>
              <a:rPr lang="en-NZ" sz="1200" b="0" dirty="0" smtClean="0"/>
              <a:t> P. Memory and Emotion. New York: Oxford </a:t>
            </a:r>
            <a:r>
              <a:rPr lang="en-NZ" sz="1200" b="0" dirty="0" err="1" smtClean="0"/>
              <a:t>Univ</a:t>
            </a:r>
            <a:r>
              <a:rPr lang="en-NZ" sz="1200" b="0" dirty="0" smtClean="0"/>
              <a:t> Press; 2003.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1200" b="0" dirty="0" smtClean="0"/>
              <a:t>Nielson KA, </a:t>
            </a:r>
            <a:r>
              <a:rPr lang="en-NZ" sz="1200" b="0" dirty="0" err="1" smtClean="0"/>
              <a:t>Powless</a:t>
            </a:r>
            <a:r>
              <a:rPr lang="en-NZ" sz="1200" b="0" dirty="0" smtClean="0"/>
              <a:t> M. Positive and negative sources of emotional arousal enhance long-term word-list retention when induced as long as 30 min after learning. </a:t>
            </a:r>
            <a:r>
              <a:rPr lang="en-NZ" sz="1200" b="0" dirty="0" err="1" smtClean="0"/>
              <a:t>Neurobiol</a:t>
            </a:r>
            <a:r>
              <a:rPr lang="en-NZ" sz="1200" b="0" dirty="0" smtClean="0"/>
              <a:t> Learn Mem. 2007;88(1):40–47.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30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31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F92DC6-C6DC-4791-ABE0-524227F901DA}" type="slidenum">
              <a:rPr lang="en-US"/>
              <a:pPr/>
              <a:t>32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72050" cy="3729037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Level 3 Time</a:t>
            </a:r>
            <a:r>
              <a:rPr lang="en-GB" baseline="0" dirty="0" smtClean="0"/>
              <a:t> Series</a:t>
            </a:r>
            <a:endParaRPr lang="en-GB" dirty="0" smtClean="0"/>
          </a:p>
          <a:p>
            <a:r>
              <a:rPr lang="en-GB" dirty="0" smtClean="0"/>
              <a:t>Source: My friend Tim Noble. Real data from a heart-rate monitor he</a:t>
            </a:r>
            <a:r>
              <a:rPr lang="en-GB" baseline="0" dirty="0" smtClean="0"/>
              <a:t> wore one night.</a:t>
            </a:r>
            <a:br>
              <a:rPr lang="en-GB" baseline="0" dirty="0" smtClean="0"/>
            </a:b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(Drops 15bpm over 25000 sec, gradient of -0.0006 bpm/sec or -2.16 per hour) (Starting at ~70bpm, after 24hrs, drops ~52bpm, so 18bpm. 0 bpm after approx. 32hours) What assumptions are we making?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4996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L2/3 Experiments</a:t>
            </a:r>
            <a:r>
              <a:rPr lang="en-NZ" baseline="0" dirty="0" smtClean="0"/>
              <a:t> – Double-blinding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33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L2/L3</a:t>
            </a:r>
            <a:r>
              <a:rPr lang="en-NZ" baseline="0" dirty="0" smtClean="0"/>
              <a:t> Risk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34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544813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35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The effect</a:t>
            </a:r>
            <a:r>
              <a:rPr lang="en-NZ" baseline="0" dirty="0" smtClean="0"/>
              <a:t> of scurvy on skin. New England Journal of Medicine. http://www.nejm.org/doi/full/10.1056/NEJM199506153322405 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36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Level</a:t>
            </a:r>
            <a:r>
              <a:rPr lang="en-NZ" baseline="0" dirty="0" smtClean="0"/>
              <a:t> 3 (or even Level 1) Bivariate. </a:t>
            </a:r>
            <a:r>
              <a:rPr lang="en-NZ" dirty="0" smtClean="0"/>
              <a:t>Really sell the contrast</a:t>
            </a:r>
            <a:r>
              <a:rPr lang="en-NZ" baseline="0" dirty="0" smtClean="0"/>
              <a:t> here! Mime out cracking open the rib-cage, pulling out the still-beating heart and slopping it down onto the scales in order to predict the body weight. Real shock factor will sear this example into student memories for years to come.</a:t>
            </a:r>
            <a:br>
              <a:rPr lang="en-NZ" baseline="0" dirty="0" smtClean="0"/>
            </a:br>
            <a:r>
              <a:rPr lang="en-NZ" baseline="0" dirty="0" smtClean="0"/>
              <a:t>http://www.wesitpets.com/media/images/other/MPj04312540000[1].jpg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37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127824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38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Official website:</a:t>
            </a:r>
            <a:r>
              <a:rPr lang="en-NZ" baseline="0" dirty="0" smtClean="0"/>
              <a:t> http://www.prisonexp.org/</a:t>
            </a:r>
          </a:p>
          <a:p>
            <a:r>
              <a:rPr lang="en-NZ" baseline="0" dirty="0" smtClean="0"/>
              <a:t>Movie trailer: https://www.youtube.com/watch?time_continue=2&amp;v=7LviGTHud5w</a:t>
            </a:r>
            <a:endParaRPr lang="en-NZ" dirty="0" smtClean="0"/>
          </a:p>
          <a:p>
            <a:r>
              <a:rPr lang="en-NZ" dirty="0" smtClean="0"/>
              <a:t>Picture source: http://s2.dmcdn.net/imyLr.jpg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39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https://www.ncbi.nlm.nih.gov/pmc/articles/PMC3690616/</a:t>
            </a:r>
            <a:endParaRPr lang="en-N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Ted Talk by Peter</a:t>
            </a:r>
            <a:r>
              <a:rPr lang="en-NZ" baseline="0" dirty="0" smtClean="0"/>
              <a:t> Donnelly touches on this, and the flawed statistical thinking which led to her wrongful conviction for double murder.</a:t>
            </a:r>
          </a:p>
          <a:p>
            <a:r>
              <a:rPr lang="en-NZ" dirty="0" smtClean="0"/>
              <a:t>https://www.ted.com/talks/peter_donnelly_shows_how_stats_fool_juries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40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41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https://i.ytimg.com/vi/dGUGw8r1Z6Q/maxresdefault.jpg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https://i.ytimg.com/vi/dGUGw8r1Z6Q/maxresdefault.jpg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http://www.institute4learning.com/2017/02/03/6-ways-to-use-emotion-to-increase-engagement-in-the-middle-or-high-school-classroom/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trajectories of student emotional engagement and school burnout with academic and psychological development: Findings from Finnish adolescents”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Ming-</a:t>
            </a:r>
            <a:r>
              <a:rPr lang="en-N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N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Wang, Angela Chow, Tara </a:t>
            </a:r>
            <a:r>
              <a:rPr lang="en-N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Hofkens</a:t>
            </a:r>
            <a:r>
              <a:rPr lang="en-N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N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Katariina</a:t>
            </a:r>
            <a:r>
              <a:rPr lang="en-N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N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Salmela-Aroc</a:t>
            </a:r>
            <a:r>
              <a:rPr lang="en-N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and Instruction Volume 36, April 2015, Pages 57-65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Picture source: https://cdn.someecards.com/someecards/usercards/i-dont-think-i-meet-the-height-requirements-to-ride-your-emotional-roller-coaster-7a9c3.png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52A1-C752-4348-8716-3C37F82169D1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393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514600"/>
            <a:ext cx="9144000" cy="9144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79800"/>
            <a:ext cx="9144000" cy="635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9378129-B3FB-4F0F-AF21-A04EAFA292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314BD-8DD5-49AF-AEF0-6BE11F308E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17192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D1372-BCFE-47BC-A48C-491DEAAF75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12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762000"/>
            <a:ext cx="3810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762000"/>
            <a:ext cx="3810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05241CD3-7250-4FB8-A5D0-D4E8936A0D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3730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60BF4-EBF8-4705-81A8-87A9DB4BF9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50530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09DE5-F54C-4C1C-B240-3F1FDA9633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50390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762000"/>
            <a:ext cx="3810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762000"/>
            <a:ext cx="3810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28E7D-CAEF-41FF-BCE5-1DD710E243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52805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81E2F-D94A-4B01-BEF7-6954A85058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28342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42C49-B074-4C36-9490-8AF2F7058F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16420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3B4CC-2B66-44CC-87B3-78BBFFEA90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57118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4B7CB-9C7C-47CF-AB9A-E36927E9B8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82684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88A71-D833-4E87-9BD3-81575A4487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81735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762000"/>
            <a:ext cx="777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AF775BEA-2F59-4450-B6E4-763684797D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nz/url?sa=i&amp;rct=j&amp;q=&amp;source=images&amp;cd=&amp;cad=rja&amp;docid=6Cnwb8jmgKJRAM&amp;tbnid=Ko4_6ZsUdZf65M:&amp;ved=0CAUQjRw&amp;url=http://deviatedspectrum.worldblogosphere.com/tag/dorothy-gray-salon-cold-cream/&amp;ei=Iyy0UdjBFoXZkgXnr4GIDQ&amp;bvm=bv.47534661,d.dGI&amp;psig=AFQjCNHoFHmy2eup6tIixpveQgn45aVnig&amp;ust=1370848671868552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6.png"/><Relationship Id="rId4" Type="http://schemas.openxmlformats.org/officeDocument/2006/relationships/hyperlink" Target="http://www.google.co.nz/url?sa=i&amp;source=images&amp;cd=&amp;cad=rja&amp;docid=QuErZbZGbLeydM&amp;tbnid=MbVIlcl9BJ-1wM:&amp;ved=0CAgQjRwwAA&amp;url=http://sarahjanecek.com/&amp;ei=adUdUuaxE4rUkAWJrIC4Bw&amp;psig=AFQjCNHYwFFswws265GeXpU-T7fYP8JfMA&amp;ust=1377773289373477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4400" dirty="0" smtClean="0">
                <a:solidFill>
                  <a:srgbClr val="FFC000"/>
                </a:solidFill>
              </a:rPr>
              <a:t>The Emotional Statistician</a:t>
            </a:r>
            <a:endParaRPr lang="en-NZ" sz="44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://lanceschonberg.com/wp-content/uploads/2015/07/26-Emoti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417600"/>
            <a:ext cx="9144000" cy="44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2601" y="1371600"/>
            <a:ext cx="5714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 smtClean="0">
                <a:solidFill>
                  <a:srgbClr val="FFC000"/>
                </a:solidFill>
              </a:rPr>
              <a:t>Michael Shadbolt, Otumoetai College</a:t>
            </a:r>
            <a:br>
              <a:rPr lang="en-NZ" sz="2400" dirty="0" smtClean="0">
                <a:solidFill>
                  <a:srgbClr val="FFC000"/>
                </a:solidFill>
              </a:rPr>
            </a:br>
            <a:r>
              <a:rPr lang="en-NZ" sz="2400" dirty="0" smtClean="0">
                <a:solidFill>
                  <a:srgbClr val="FFC000"/>
                </a:solidFill>
              </a:rPr>
              <a:t>mshadbolt@otc.school.nz</a:t>
            </a:r>
            <a:endParaRPr lang="en-NZ" sz="2400" dirty="0">
              <a:solidFill>
                <a:srgbClr val="FFC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1200"/>
            <a:ext cx="9144000" cy="2590800"/>
          </a:xfrm>
        </p:spPr>
        <p:txBody>
          <a:bodyPr/>
          <a:lstStyle/>
          <a:p>
            <a:r>
              <a:rPr lang="en-NZ" sz="8000" dirty="0" smtClean="0">
                <a:solidFill>
                  <a:srgbClr val="C00000"/>
                </a:solidFill>
              </a:rPr>
              <a:t>Joy</a:t>
            </a:r>
            <a:br>
              <a:rPr lang="en-NZ" sz="8000" dirty="0" smtClean="0">
                <a:solidFill>
                  <a:srgbClr val="C00000"/>
                </a:solidFill>
              </a:rPr>
            </a:br>
            <a:r>
              <a:rPr lang="en-NZ" sz="8000" dirty="0" smtClean="0">
                <a:solidFill>
                  <a:srgbClr val="C00000"/>
                </a:solidFill>
              </a:rPr>
              <a:t>(in sugar form)</a:t>
            </a:r>
            <a:endParaRPr lang="en-NZ" sz="8000" dirty="0">
              <a:solidFill>
                <a:srgbClr val="C00000"/>
              </a:solidFill>
            </a:endParaRP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494176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ocky Mountain MEGA White Marshmallows 790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9429"/>
            <a:ext cx="9144000" cy="617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2713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822"/>
            <a:ext cx="9144000" cy="5982356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4812442"/>
            <a:ext cx="9144000" cy="1600200"/>
          </a:xfrm>
        </p:spPr>
        <p:txBody>
          <a:bodyPr/>
          <a:lstStyle/>
          <a:p>
            <a:r>
              <a:rPr lang="en-NZ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88900" dir="2700000" algn="tl">
                    <a:schemeClr val="tx1">
                      <a:alpha val="43000"/>
                    </a:schemeClr>
                  </a:outerShdw>
                </a:effectLst>
              </a:rPr>
              <a:t>L1 Inference - Marshmallows</a:t>
            </a:r>
            <a:endParaRPr lang="en-NZ" sz="48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88900" dir="2700000" algn="tl">
                  <a:schemeClr val="tx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9938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02" y="0"/>
            <a:ext cx="8902002" cy="684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16414" y="5486400"/>
            <a:ext cx="9144000" cy="1600200"/>
          </a:xfrm>
        </p:spPr>
        <p:txBody>
          <a:bodyPr/>
          <a:lstStyle/>
          <a:p>
            <a:r>
              <a:rPr lang="en-NZ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88900" dir="2700000" algn="tl">
                    <a:schemeClr val="tx1">
                      <a:alpha val="43000"/>
                    </a:schemeClr>
                  </a:outerShdw>
                </a:effectLst>
              </a:rPr>
              <a:t>L1 Inference - Marshmallows</a:t>
            </a:r>
            <a:endParaRPr lang="en-NZ" sz="48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88900" dir="2700000" algn="tl">
                  <a:schemeClr val="tx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4284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"/>
          <a:stretch/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-16414" y="5486400"/>
            <a:ext cx="9144000" cy="1600200"/>
          </a:xfrm>
        </p:spPr>
        <p:txBody>
          <a:bodyPr/>
          <a:lstStyle/>
          <a:p>
            <a:r>
              <a:rPr lang="en-NZ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88900" dir="2700000" algn="tl">
                    <a:schemeClr val="tx1">
                      <a:alpha val="43000"/>
                    </a:schemeClr>
                  </a:outerShdw>
                </a:effectLst>
              </a:rPr>
              <a:t>L1 Inference - Marshmallows</a:t>
            </a:r>
            <a:endParaRPr lang="en-NZ" sz="48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88900" dir="2700000" algn="tl">
                  <a:schemeClr val="tx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34970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9523"/>
            <a:ext cx="9156469" cy="6866313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-16414" y="5486400"/>
            <a:ext cx="9144000" cy="1600200"/>
          </a:xfrm>
        </p:spPr>
        <p:txBody>
          <a:bodyPr/>
          <a:lstStyle/>
          <a:p>
            <a:r>
              <a:rPr lang="en-NZ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88900" dir="2700000" algn="tl">
                    <a:schemeClr val="tx1">
                      <a:alpha val="43000"/>
                    </a:schemeClr>
                  </a:outerShdw>
                </a:effectLst>
              </a:rPr>
              <a:t>L3 </a:t>
            </a:r>
            <a:r>
              <a:rPr lang="en-NZ" sz="48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88900" dir="2700000" algn="tl">
                    <a:schemeClr val="tx1">
                      <a:alpha val="43000"/>
                    </a:schemeClr>
                  </a:outerShdw>
                </a:effectLst>
              </a:rPr>
              <a:t>Prob</a:t>
            </a:r>
            <a:r>
              <a:rPr lang="en-NZ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88900" dir="2700000" algn="tl">
                    <a:schemeClr val="tx1">
                      <a:alpha val="43000"/>
                    </a:schemeClr>
                  </a:outerShdw>
                </a:effectLst>
              </a:rPr>
              <a:t> Distributions - Poisson</a:t>
            </a:r>
            <a:endParaRPr lang="en-NZ" sz="48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88900" dir="2700000" algn="tl">
                  <a:schemeClr val="tx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31280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"/>
          <a:stretch/>
        </p:blipFill>
        <p:spPr bwMode="auto">
          <a:xfrm>
            <a:off x="-7536" y="152400"/>
            <a:ext cx="9151536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2545"/>
            <a:ext cx="9144000" cy="1600200"/>
          </a:xfrm>
        </p:spPr>
        <p:txBody>
          <a:bodyPr/>
          <a:lstStyle/>
          <a:p>
            <a:r>
              <a:rPr lang="en-NZ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L2 Questionnaires</a:t>
            </a:r>
            <a:br>
              <a:rPr lang="en-NZ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</a:br>
            <a:r>
              <a:rPr lang="en-NZ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 Pilot Survey Day!</a:t>
            </a:r>
            <a:endParaRPr lang="en-NZ" sz="48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63500" dir="2700000" algn="tl">
                  <a:schemeClr val="tx1">
                    <a:alpha val="8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65059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14600"/>
            <a:ext cx="9144000" cy="1600200"/>
          </a:xfrm>
        </p:spPr>
        <p:txBody>
          <a:bodyPr/>
          <a:lstStyle/>
          <a:p>
            <a:r>
              <a:rPr lang="en-NZ" sz="8000" dirty="0" smtClean="0">
                <a:solidFill>
                  <a:srgbClr val="C00000"/>
                </a:solidFill>
              </a:rPr>
              <a:t>Humour</a:t>
            </a:r>
            <a:endParaRPr lang="en-NZ" sz="8000" dirty="0">
              <a:solidFill>
                <a:srgbClr val="C00000"/>
              </a:solidFill>
            </a:endParaRP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620827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s3-static-ak.buzzfed.com/static/2015-04/1/11/campaign_images/webdr07/12-celebrities-with-and-without-their-eyebrows-2-16429-1427900420-11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69826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261987"/>
            <a:ext cx="9144000" cy="1600200"/>
          </a:xfrm>
        </p:spPr>
        <p:txBody>
          <a:bodyPr/>
          <a:lstStyle/>
          <a:p>
            <a:r>
              <a:rPr lang="en-NZ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L1/L3 Bivariate – “Over-plucking”</a:t>
            </a:r>
            <a:endParaRPr lang="en-NZ" sz="48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63500" dir="2700000" algn="tl">
                  <a:schemeClr val="tx1">
                    <a:alpha val="8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60740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altLang="zh-CN" sz="4400" dirty="0" smtClean="0">
                <a:solidFill>
                  <a:srgbClr val="660066"/>
                </a:solidFill>
                <a:ea typeface="宋体" charset="-122"/>
              </a:rPr>
              <a:t>Your first ever survey?</a:t>
            </a:r>
            <a:endParaRPr lang="en-US" sz="3600" dirty="0">
              <a:solidFill>
                <a:srgbClr val="660066"/>
              </a:solidFill>
            </a:endParaRPr>
          </a:p>
        </p:txBody>
      </p:sp>
      <p:pic>
        <p:nvPicPr>
          <p:cNvPr id="3076" name="Picture 4" descr="http://agentsmithfiles.files.wordpress.com/2010/11/checkyes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026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ezy-ops.com/assets/images/watermarks/Questionnaire%2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46282" y="17167"/>
            <a:ext cx="697718" cy="6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715000"/>
            <a:ext cx="9144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L2 Questionnaires</a:t>
            </a:r>
            <a:endParaRPr lang="en-NZ" sz="4800" b="0" kern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63500" dir="2700000" algn="tl">
                  <a:schemeClr val="tx1">
                    <a:alpha val="8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03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imgflip.com/10wf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164" cy="68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0783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3979655"/>
            <a:ext cx="4495800" cy="287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L3 Bivariate </a:t>
            </a:r>
            <a:r>
              <a:rPr lang="en-NZ" sz="4800" b="0" kern="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Anscombes</a:t>
            </a:r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 Quartet</a:t>
            </a:r>
            <a:endParaRPr lang="en-NZ" sz="4800" b="0" kern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63500" dir="2700000" algn="tl">
                  <a:schemeClr val="tx1">
                    <a:alpha val="80000"/>
                  </a:schemeClr>
                </a:outerShdw>
              </a:effectLst>
            </a:endParaRPr>
          </a:p>
        </p:txBody>
      </p:sp>
      <p:pic>
        <p:nvPicPr>
          <p:cNvPr id="20482" name="Picture 2" descr="https://d2f99xq7vri1nk.cloudfront.net/Anscombe_1_0_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5164853" cy="397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d2f99xq7vri1nk.cloudfront.net/Anscombe_1_0_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6200" y="3048000"/>
            <a:ext cx="5524500" cy="397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8459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9" y="0"/>
            <a:ext cx="8130791" cy="6165849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715000"/>
            <a:ext cx="9144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L3 Bivariate – </a:t>
            </a:r>
            <a:r>
              <a:rPr lang="en-NZ" sz="4800" b="0" kern="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Anscombe’s</a:t>
            </a:r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 Quartet</a:t>
            </a:r>
            <a:endParaRPr lang="en-NZ" sz="4800" b="0" kern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63500" dir="2700000" algn="tl">
                  <a:schemeClr val="tx1">
                    <a:alpha val="8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11306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28800"/>
            <a:ext cx="9144000" cy="2971800"/>
          </a:xfrm>
        </p:spPr>
        <p:txBody>
          <a:bodyPr/>
          <a:lstStyle/>
          <a:p>
            <a:r>
              <a:rPr lang="en-NZ" sz="8000" dirty="0" smtClean="0">
                <a:solidFill>
                  <a:srgbClr val="C00000"/>
                </a:solidFill>
              </a:rPr>
              <a:t>“Inappropriate”</a:t>
            </a:r>
            <a:br>
              <a:rPr lang="en-NZ" sz="8000" dirty="0" smtClean="0">
                <a:solidFill>
                  <a:srgbClr val="C00000"/>
                </a:solidFill>
              </a:rPr>
            </a:br>
            <a:r>
              <a:rPr lang="en-NZ" sz="8000" dirty="0" smtClean="0">
                <a:solidFill>
                  <a:srgbClr val="C00000"/>
                </a:solidFill>
              </a:rPr>
              <a:t>Humour</a:t>
            </a:r>
            <a:endParaRPr lang="en-NZ" sz="8000" dirty="0">
              <a:solidFill>
                <a:srgbClr val="C00000"/>
              </a:solidFill>
            </a:endParaRP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910309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9" name="Picture 9" descr="144556112_0cbde95e3f_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-114301"/>
            <a:ext cx="5257800" cy="65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4492" name="Text Box 12"/>
          <p:cNvSpPr txBox="1">
            <a:spLocks noChangeArrowheads="1"/>
          </p:cNvSpPr>
          <p:nvPr/>
        </p:nvSpPr>
        <p:spPr bwMode="auto">
          <a:xfrm rot="-236711">
            <a:off x="5943600" y="65532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NZ" b="1"/>
              <a:t>750g</a:t>
            </a:r>
            <a:endParaRPr lang="en-GB" b="1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10200"/>
            <a:ext cx="9144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L3 </a:t>
            </a:r>
            <a:r>
              <a:rPr lang="en-NZ" sz="4800" b="0" kern="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Prob</a:t>
            </a:r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 Distributions</a:t>
            </a:r>
            <a:b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</a:br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Continuity Correction</a:t>
            </a:r>
            <a:endParaRPr lang="en-NZ" sz="4800" b="0" kern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63500" dir="2700000" algn="tl">
                  <a:schemeClr val="tx1">
                    <a:alpha val="8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33927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14600"/>
            <a:ext cx="9144000" cy="1600200"/>
          </a:xfrm>
        </p:spPr>
        <p:txBody>
          <a:bodyPr/>
          <a:lstStyle/>
          <a:p>
            <a:r>
              <a:rPr lang="en-NZ" sz="8000" dirty="0" smtClean="0">
                <a:solidFill>
                  <a:srgbClr val="C00000"/>
                </a:solidFill>
              </a:rPr>
              <a:t>Amazement</a:t>
            </a:r>
            <a:endParaRPr lang="en-NZ" sz="8000" dirty="0">
              <a:solidFill>
                <a:srgbClr val="C00000"/>
              </a:solidFill>
            </a:endParaRP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17904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NZ" sz="4400" dirty="0" smtClean="0">
                <a:solidFill>
                  <a:srgbClr val="7030A0"/>
                </a:solidFill>
              </a:rPr>
              <a:t>Dorothy </a:t>
            </a:r>
            <a:r>
              <a:rPr lang="en-NZ" sz="4400" dirty="0" err="1" smtClean="0">
                <a:solidFill>
                  <a:srgbClr val="7030A0"/>
                </a:solidFill>
              </a:rPr>
              <a:t>Gray</a:t>
            </a:r>
            <a:r>
              <a:rPr lang="en-NZ" sz="4400" dirty="0" smtClean="0">
                <a:solidFill>
                  <a:srgbClr val="7030A0"/>
                </a:solidFill>
              </a:rPr>
              <a:t> Cold Cream Clip 1950s</a:t>
            </a:r>
            <a:endParaRPr lang="en-NZ" sz="4400" dirty="0">
              <a:solidFill>
                <a:srgbClr val="7030A0"/>
              </a:solidFill>
            </a:endParaRP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6146" name="Picture 2" descr="http://deviatedspectrum.worldblogosphere.com/files/2010/07/50s-cold-cream-commercial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9144000" cy="565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410200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L2/3 Experiments</a:t>
            </a:r>
            <a:endParaRPr lang="en-NZ" sz="4800" b="0" kern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63500" dir="2700000" algn="tl">
                  <a:schemeClr val="tx1">
                    <a:alpha val="8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50681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0_Bill-Morgan.jpg (561×407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5562600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Probability</a:t>
            </a:r>
            <a:endParaRPr lang="en-NZ" sz="4800" b="0" kern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63500" dir="2700000" algn="tl">
                  <a:schemeClr val="tx1">
                    <a:alpha val="8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5625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14600"/>
            <a:ext cx="9144000" cy="1600200"/>
          </a:xfrm>
        </p:spPr>
        <p:txBody>
          <a:bodyPr/>
          <a:lstStyle/>
          <a:p>
            <a:r>
              <a:rPr lang="en-NZ" sz="8000" dirty="0" smtClean="0">
                <a:solidFill>
                  <a:srgbClr val="C00000"/>
                </a:solidFill>
              </a:rPr>
              <a:t>Discomfort</a:t>
            </a:r>
            <a:endParaRPr lang="en-NZ" sz="8000" dirty="0">
              <a:solidFill>
                <a:srgbClr val="C00000"/>
              </a:solidFill>
            </a:endParaRP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91458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3076" name="Picture 4" descr="Afghan Girl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3275"/>
            <a:ext cx="9605775" cy="68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381000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L2 Experiments</a:t>
            </a:r>
            <a:endParaRPr lang="en-NZ" sz="4800" b="0" kern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63500" dir="2700000" algn="tl">
                  <a:schemeClr val="tx1">
                    <a:alpha val="8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0271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10400" cy="685800"/>
          </a:xfrm>
        </p:spPr>
        <p:txBody>
          <a:bodyPr/>
          <a:lstStyle/>
          <a:p>
            <a:r>
              <a:rPr lang="en-NZ" sz="4400" dirty="0" smtClean="0">
                <a:solidFill>
                  <a:srgbClr val="7030A0"/>
                </a:solidFill>
              </a:rPr>
              <a:t>Honesty Box Experiment</a:t>
            </a:r>
            <a:endParaRPr lang="en-NZ" sz="4400" dirty="0">
              <a:solidFill>
                <a:srgbClr val="7030A0"/>
              </a:solidFill>
            </a:endParaRP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052" y="685800"/>
            <a:ext cx="8738348" cy="1581150"/>
          </a:xfrm>
        </p:spPr>
        <p:txBody>
          <a:bodyPr/>
          <a:lstStyle/>
          <a:p>
            <a:pPr marL="0" indent="0">
              <a:buNone/>
            </a:pPr>
            <a:r>
              <a:rPr lang="en-NZ" sz="2000" dirty="0" smtClean="0">
                <a:solidFill>
                  <a:schemeClr val="accent6">
                    <a:lumMod val="75000"/>
                  </a:schemeClr>
                </a:solidFill>
              </a:rPr>
              <a:t>An </a:t>
            </a:r>
            <a:r>
              <a:rPr lang="en-NZ" sz="2000" dirty="0" smtClean="0">
                <a:solidFill>
                  <a:srgbClr val="C00000"/>
                </a:solidFill>
              </a:rPr>
              <a:t>experiment</a:t>
            </a:r>
            <a:r>
              <a:rPr lang="en-NZ" sz="2000" dirty="0" smtClean="0">
                <a:solidFill>
                  <a:schemeClr val="accent6">
                    <a:lumMod val="75000"/>
                  </a:schemeClr>
                </a:solidFill>
              </a:rPr>
              <a:t> was carried out in a staff common room at Newcastle University in England. There was an ‘honesty box’ system in place to pay for tea/coffee use. Each week, an A5 poster was put above the box. One week it has a picture of flowers, the other it has a picture of a pair of eyes.</a:t>
            </a: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8194" name="Picture 2" descr="C:\Users\Shadbolts\Documents\Teaching\12STAT\91265 Experiments\Newcastle Honesty Experiment\Eyes and Flowers pos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2438400"/>
            <a:ext cx="8839198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t1.gstatic.com/images?q=tbn:ANd9GcROPOn2X-G9NeKT4MGsxgNAs0jFAAcEodfitzI7yFQkCL4GVlsnj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208" y="15173"/>
            <a:ext cx="2053792" cy="67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049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r>
              <a:rPr lang="en-NZ" sz="4800" dirty="0" smtClean="0">
                <a:solidFill>
                  <a:srgbClr val="C00000"/>
                </a:solidFill>
              </a:rPr>
              <a:t>Using </a:t>
            </a:r>
            <a:r>
              <a:rPr lang="en-NZ" sz="4800" dirty="0">
                <a:solidFill>
                  <a:srgbClr val="C00000"/>
                </a:solidFill>
              </a:rPr>
              <a:t>emotions </a:t>
            </a:r>
            <a:r>
              <a:rPr lang="en-NZ" sz="4800" dirty="0" smtClean="0">
                <a:solidFill>
                  <a:srgbClr val="C00000"/>
                </a:solidFill>
              </a:rPr>
              <a:t>to</a:t>
            </a:r>
            <a:br>
              <a:rPr lang="en-NZ" sz="4800" dirty="0" smtClean="0">
                <a:solidFill>
                  <a:srgbClr val="C00000"/>
                </a:solidFill>
              </a:rPr>
            </a:br>
            <a:r>
              <a:rPr lang="en-NZ" sz="4800" dirty="0" smtClean="0">
                <a:solidFill>
                  <a:srgbClr val="C00000"/>
                </a:solidFill>
              </a:rPr>
              <a:t>make </a:t>
            </a:r>
            <a:r>
              <a:rPr lang="en-NZ" sz="4800" dirty="0">
                <a:solidFill>
                  <a:srgbClr val="C00000"/>
                </a:solidFill>
              </a:rPr>
              <a:t>learning memorable</a:t>
            </a: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" name="TextBox 3"/>
          <p:cNvSpPr txBox="1"/>
          <p:nvPr/>
        </p:nvSpPr>
        <p:spPr>
          <a:xfrm>
            <a:off x="63501" y="1981200"/>
            <a:ext cx="90043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 smtClean="0"/>
              <a:t>“Although </a:t>
            </a:r>
            <a:r>
              <a:rPr lang="en-NZ" sz="3200" dirty="0"/>
              <a:t>forgetting is the common fate of most of our experiences, much evidence indicates that </a:t>
            </a:r>
            <a:r>
              <a:rPr lang="en-NZ" sz="3200" dirty="0">
                <a:solidFill>
                  <a:srgbClr val="002060"/>
                </a:solidFill>
              </a:rPr>
              <a:t>emotional arousal enhances the storage of memories</a:t>
            </a:r>
            <a:r>
              <a:rPr lang="en-NZ" sz="3200" dirty="0"/>
              <a:t>, thus serving to create, selectively, lasting memories of our more important experiences</a:t>
            </a:r>
            <a:r>
              <a:rPr lang="en-NZ" sz="3200" dirty="0" smtClean="0"/>
              <a:t>.”</a:t>
            </a:r>
          </a:p>
          <a:p>
            <a:endParaRPr lang="en-NZ" sz="3200" dirty="0"/>
          </a:p>
          <a:p>
            <a:pPr algn="r"/>
            <a:r>
              <a:rPr lang="en-NZ" sz="2400" b="0" dirty="0"/>
              <a:t>"Making lasting memories: Remembering the significant</a:t>
            </a:r>
            <a:r>
              <a:rPr lang="en-NZ" sz="2400" b="0" dirty="0" smtClean="0"/>
              <a:t>",</a:t>
            </a:r>
            <a:br>
              <a:rPr lang="en-NZ" sz="2400" b="0" dirty="0" smtClean="0"/>
            </a:br>
            <a:r>
              <a:rPr lang="en-NZ" sz="2400" b="0" dirty="0" smtClean="0"/>
              <a:t> </a:t>
            </a:r>
            <a:r>
              <a:rPr lang="en-NZ" sz="2400" b="0" dirty="0"/>
              <a:t>James L. </a:t>
            </a:r>
            <a:r>
              <a:rPr lang="en-NZ" sz="2400" b="0" dirty="0" err="1" smtClean="0"/>
              <a:t>McGaugh</a:t>
            </a:r>
            <a:endParaRPr lang="en-NZ" sz="2400" b="0" dirty="0"/>
          </a:p>
        </p:txBody>
      </p:sp>
    </p:spTree>
    <p:extLst>
      <p:ext uri="{BB962C8B-B14F-4D97-AF65-F5344CB8AC3E}">
        <p14:creationId xmlns:p14="http://schemas.microsoft.com/office/powerpoint/2010/main" val="13109405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r>
              <a:rPr lang="en-NZ" sz="4800" dirty="0" smtClean="0">
                <a:solidFill>
                  <a:srgbClr val="C00000"/>
                </a:solidFill>
              </a:rPr>
              <a:t>Preparing your class for serious discussions</a:t>
            </a:r>
            <a:endParaRPr lang="en-NZ" sz="4800" dirty="0">
              <a:solidFill>
                <a:srgbClr val="C00000"/>
              </a:solidFill>
            </a:endParaRP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" name="TextBox 3"/>
          <p:cNvSpPr txBox="1"/>
          <p:nvPr/>
        </p:nvSpPr>
        <p:spPr>
          <a:xfrm>
            <a:off x="63500" y="1600200"/>
            <a:ext cx="90042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NZ" sz="3200" dirty="0" smtClean="0"/>
              <a:t>Ensure that you have an </a:t>
            </a:r>
            <a:r>
              <a:rPr lang="en-NZ" sz="3200" dirty="0" smtClean="0">
                <a:solidFill>
                  <a:schemeClr val="accent2">
                    <a:lumMod val="75000"/>
                  </a:schemeClr>
                </a:solidFill>
              </a:rPr>
              <a:t>existing relationship</a:t>
            </a:r>
            <a:r>
              <a:rPr lang="en-NZ" sz="3200" dirty="0" smtClean="0"/>
              <a:t> where the students trust the teacher and each-other.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accent2">
                    <a:lumMod val="75000"/>
                  </a:schemeClr>
                </a:solidFill>
              </a:rPr>
              <a:t>Acknowledge</a:t>
            </a:r>
            <a:r>
              <a:rPr lang="en-NZ" sz="3200" dirty="0" smtClean="0"/>
              <a:t> that we are going to be talking about some difficult subjects.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NZ" sz="3200" dirty="0" smtClean="0"/>
              <a:t>Acknowledge that </a:t>
            </a:r>
            <a:r>
              <a:rPr lang="en-NZ" sz="3200" dirty="0" smtClean="0">
                <a:solidFill>
                  <a:schemeClr val="accent2">
                    <a:lumMod val="75000"/>
                  </a:schemeClr>
                </a:solidFill>
              </a:rPr>
              <a:t>for some people </a:t>
            </a:r>
            <a:r>
              <a:rPr lang="en-NZ" sz="3200" dirty="0" smtClean="0"/>
              <a:t>these things might be ‘</a:t>
            </a:r>
            <a:r>
              <a:rPr lang="en-NZ" sz="3200" dirty="0" smtClean="0">
                <a:solidFill>
                  <a:schemeClr val="accent2">
                    <a:lumMod val="75000"/>
                  </a:schemeClr>
                </a:solidFill>
              </a:rPr>
              <a:t>closer to home</a:t>
            </a:r>
            <a:r>
              <a:rPr lang="en-NZ" sz="3200" dirty="0" smtClean="0"/>
              <a:t>’ than for others.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NZ" sz="3200" dirty="0" smtClean="0"/>
              <a:t>Offer the opportunity to </a:t>
            </a:r>
            <a:r>
              <a:rPr lang="en-NZ" sz="3200" dirty="0" smtClean="0">
                <a:solidFill>
                  <a:schemeClr val="accent2">
                    <a:lumMod val="75000"/>
                  </a:schemeClr>
                </a:solidFill>
              </a:rPr>
              <a:t>duck outside </a:t>
            </a:r>
            <a:r>
              <a:rPr lang="en-NZ" sz="3200" dirty="0" smtClean="0"/>
              <a:t>for a minute if it ever gets too uncomfortable.</a:t>
            </a:r>
          </a:p>
        </p:txBody>
      </p:sp>
    </p:spTree>
    <p:extLst>
      <p:ext uri="{BB962C8B-B14F-4D97-AF65-F5344CB8AC3E}">
        <p14:creationId xmlns:p14="http://schemas.microsoft.com/office/powerpoint/2010/main" val="27487546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1200"/>
            <a:ext cx="9144000" cy="2286000"/>
          </a:xfrm>
        </p:spPr>
        <p:txBody>
          <a:bodyPr/>
          <a:lstStyle/>
          <a:p>
            <a:r>
              <a:rPr lang="en-NZ" sz="8000" dirty="0" smtClean="0">
                <a:solidFill>
                  <a:srgbClr val="C00000"/>
                </a:solidFill>
              </a:rPr>
              <a:t>Concern and Empathy</a:t>
            </a:r>
            <a:endParaRPr lang="en-NZ" sz="8000" dirty="0">
              <a:solidFill>
                <a:srgbClr val="C00000"/>
              </a:solidFill>
            </a:endParaRP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319486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1" name="AutoShape 7" descr="image001"/>
          <p:cNvSpPr>
            <a:spLocks noChangeAspect="1" noChangeArrowheads="1"/>
          </p:cNvSpPr>
          <p:nvPr/>
        </p:nvSpPr>
        <p:spPr bwMode="auto">
          <a:xfrm>
            <a:off x="2376488" y="2024063"/>
            <a:ext cx="439102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NZ"/>
          </a:p>
        </p:txBody>
      </p:sp>
      <p:pic>
        <p:nvPicPr>
          <p:cNvPr id="1026" name="Picture 2" descr="\\192.168.1.2\Documents\Transfer to Laptop\Sleeping heart-rate monitor xaxis second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016"/>
            <a:ext cx="9144000" cy="488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049180"/>
            <a:ext cx="9144000" cy="1631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2000" b="1" dirty="0" smtClean="0">
                <a:solidFill>
                  <a:schemeClr val="accent6">
                    <a:lumMod val="75000"/>
                  </a:schemeClr>
                </a:solidFill>
              </a:rPr>
              <a:t>Results from wearing a heart-rate monitor overnight.  X-axis is time (seconds) after going to bed.  Y-axis is heart rate in beats per minute.</a:t>
            </a:r>
          </a:p>
          <a:p>
            <a:pPr algn="ctr"/>
            <a:r>
              <a:rPr lang="en-NZ" sz="2000" b="1" dirty="0" smtClean="0"/>
              <a:t>Describe the overall trend. </a:t>
            </a:r>
          </a:p>
          <a:p>
            <a:pPr algn="ctr"/>
            <a:r>
              <a:rPr lang="en-NZ" sz="2000" b="1" dirty="0" smtClean="0"/>
              <a:t>What would happen to Tim (the person monitored) if he kept sleeping? Make an approximate forecast for Tim’s heart-rate after 24hrs asleep.</a:t>
            </a:r>
            <a:endParaRPr lang="en-NZ" sz="2000" b="1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-381000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L3 Time Series or L1 Chance &amp; Data</a:t>
            </a:r>
            <a:endParaRPr lang="en-NZ" sz="4800" b="0" kern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63500" dir="2700000" algn="tl">
                  <a:schemeClr val="tx1">
                    <a:alpha val="8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23912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hadbolts\Documents\Teaching\12STAT\91265 Experiments\double-bli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5685016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Double – blinding</a:t>
            </a:r>
            <a:b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</a:br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L2/3 Experiments</a:t>
            </a:r>
            <a:endParaRPr lang="en-NZ" sz="4800" b="0" kern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63500" dir="2700000" algn="tl">
                  <a:schemeClr val="tx1">
                    <a:alpha val="8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18844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arahjanecek.files.wordpress.com/2012/02/breast-cancer-ribbon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49636" y="1"/>
            <a:ext cx="828841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839200" cy="1066800"/>
          </a:xfrm>
        </p:spPr>
        <p:txBody>
          <a:bodyPr>
            <a:noAutofit/>
          </a:bodyPr>
          <a:lstStyle/>
          <a:p>
            <a:r>
              <a:rPr lang="en-US" sz="3600" b="1" u="sng" dirty="0">
                <a:solidFill>
                  <a:srgbClr val="7030A0"/>
                </a:solidFill>
              </a:rPr>
              <a:t>Relative Risk </a:t>
            </a:r>
            <a:r>
              <a:rPr lang="en-US" sz="3600" b="1" dirty="0">
                <a:solidFill>
                  <a:srgbClr val="7030A0"/>
                </a:solidFill>
              </a:rPr>
              <a:t>of Developing Breast Cancer</a:t>
            </a:r>
            <a:br>
              <a:rPr lang="en-US" sz="3600" b="1" dirty="0">
                <a:solidFill>
                  <a:srgbClr val="7030A0"/>
                </a:solidFill>
              </a:rPr>
            </a:br>
            <a:r>
              <a:rPr lang="en-US" sz="3600" b="1" dirty="0">
                <a:solidFill>
                  <a:srgbClr val="7030A0"/>
                </a:solidFill>
              </a:rPr>
              <a:t>(</a:t>
            </a:r>
            <a:r>
              <a:rPr lang="en-US" sz="3600" b="1" dirty="0" err="1">
                <a:solidFill>
                  <a:srgbClr val="7030A0"/>
                </a:solidFill>
              </a:rPr>
              <a:t>Utts</a:t>
            </a:r>
            <a:r>
              <a:rPr lang="en-US" sz="3600" b="1" dirty="0">
                <a:solidFill>
                  <a:srgbClr val="7030A0"/>
                </a:solidFill>
              </a:rPr>
              <a:t>, Seeing Through Statistics, p224</a:t>
            </a:r>
            <a:r>
              <a:rPr lang="en-US" sz="3600" b="1" dirty="0" smtClean="0">
                <a:solidFill>
                  <a:srgbClr val="7030A0"/>
                </a:solidFill>
              </a:rPr>
              <a:t>)</a:t>
            </a:r>
            <a:endParaRPr lang="en-US" sz="36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6705862"/>
              </p:ext>
            </p:extLst>
          </p:nvPr>
        </p:nvGraphicFramePr>
        <p:xfrm>
          <a:off x="457200" y="1767840"/>
          <a:ext cx="8229600" cy="2560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First Child at or after age 25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Breast Cancer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 Breast Cancer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Total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3200" dirty="0" err="1" smtClean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tr-TR" sz="32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smtClean="0">
                          <a:solidFill>
                            <a:srgbClr val="FF0000"/>
                          </a:solidFill>
                        </a:rPr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smtClean="0"/>
                        <a:t>1597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 smtClean="0">
                          <a:solidFill>
                            <a:srgbClr val="FF0000"/>
                          </a:solidFill>
                        </a:rPr>
                        <a:t>1628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3200" dirty="0" smtClean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4475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4540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3200" dirty="0" smtClean="0"/>
                        <a:t>Total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96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6072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6168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14300" y="4781550"/>
          <a:ext cx="8877300" cy="192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6" imgW="2568960" imgH="548280" progId="Equation.DSMT4">
                  <p:embed/>
                </p:oleObj>
              </mc:Choice>
              <mc:Fallback>
                <p:oleObj name="Equation" r:id="rId6" imgW="2568960" imgH="54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4781550"/>
                        <a:ext cx="8877300" cy="192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949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14600"/>
            <a:ext cx="9144000" cy="1600200"/>
          </a:xfrm>
        </p:spPr>
        <p:txBody>
          <a:bodyPr/>
          <a:lstStyle/>
          <a:p>
            <a:r>
              <a:rPr lang="en-NZ" sz="8000" dirty="0" smtClean="0">
                <a:solidFill>
                  <a:srgbClr val="C00000"/>
                </a:solidFill>
              </a:rPr>
              <a:t>Disgust</a:t>
            </a:r>
            <a:endParaRPr lang="en-NZ" sz="8000" dirty="0">
              <a:solidFill>
                <a:srgbClr val="C00000"/>
              </a:solidFill>
            </a:endParaRP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472504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7" name="Picture 4" descr="http://www.nejm.org/na101/home/literatum/publisher/mms/journals/content/nejm/1995/nejm_1995.332.issue-24/nejm199506153322405/production/images/large/nejm199506153322405_f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623"/>
            <a:ext cx="9144000" cy="649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562600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L2/3 Experiments</a:t>
            </a:r>
            <a:endParaRPr lang="en-NZ" sz="4800" b="0" kern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63500" dir="2700000" algn="tl">
                  <a:schemeClr val="tx1">
                    <a:alpha val="8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54248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22" name="Picture 6" descr="MPj04312540000[1]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2300" y="1974326"/>
            <a:ext cx="6172200" cy="488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Puppy Lives? You Decide!</a:t>
            </a:r>
            <a:endParaRPr lang="el-GR" sz="440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610600" cy="1371600"/>
          </a:xfrm>
        </p:spPr>
        <p:txBody>
          <a:bodyPr/>
          <a:lstStyle/>
          <a:p>
            <a:pPr marL="185738" indent="-185738">
              <a:lnSpc>
                <a:spcPct val="90000"/>
              </a:lnSpc>
              <a:buFontTx/>
              <a:buNone/>
            </a:pPr>
            <a:r>
              <a:rPr lang="en-US" sz="2000" dirty="0"/>
              <a:t>It’s not always obvious which variable is the </a:t>
            </a:r>
            <a:r>
              <a:rPr lang="en-US" sz="2000" dirty="0" smtClean="0">
                <a:solidFill>
                  <a:srgbClr val="006600"/>
                </a:solidFill>
              </a:rPr>
              <a:t>response </a:t>
            </a:r>
            <a:r>
              <a:rPr lang="en-US" sz="2000" dirty="0" smtClean="0"/>
              <a:t>and </a:t>
            </a:r>
            <a:r>
              <a:rPr lang="en-US" sz="2000" dirty="0"/>
              <a:t>which is the </a:t>
            </a:r>
            <a:r>
              <a:rPr lang="en-US" sz="2000" dirty="0">
                <a:solidFill>
                  <a:srgbClr val="7030A0"/>
                </a:solidFill>
              </a:rPr>
              <a:t>explanatory</a:t>
            </a:r>
            <a:r>
              <a:rPr lang="en-US" sz="2000" dirty="0"/>
              <a:t>. Sometimes we need to think about which one makes more sense as an </a:t>
            </a:r>
            <a:r>
              <a:rPr lang="en-US" sz="2000" dirty="0">
                <a:solidFill>
                  <a:srgbClr val="660066"/>
                </a:solidFill>
              </a:rPr>
              <a:t>explanatory</a:t>
            </a:r>
            <a:r>
              <a:rPr lang="en-US" sz="2000" dirty="0"/>
              <a:t>.</a:t>
            </a:r>
          </a:p>
          <a:p>
            <a:pPr marL="185738" indent="-185738">
              <a:lnSpc>
                <a:spcPct val="90000"/>
              </a:lnSpc>
              <a:buFontTx/>
              <a:buNone/>
            </a:pPr>
            <a:r>
              <a:rPr lang="en-US" sz="2000" dirty="0" err="1">
                <a:solidFill>
                  <a:srgbClr val="A50021"/>
                </a:solidFill>
              </a:rPr>
              <a:t>Eg</a:t>
            </a:r>
            <a:r>
              <a:rPr lang="en-US" sz="2000" dirty="0">
                <a:solidFill>
                  <a:srgbClr val="A50021"/>
                </a:solidFill>
              </a:rPr>
              <a:t>: Heart weights of puppies </a:t>
            </a:r>
            <a:r>
              <a:rPr lang="en-US" sz="2000" dirty="0" err="1">
                <a:solidFill>
                  <a:srgbClr val="A50021"/>
                </a:solidFill>
              </a:rPr>
              <a:t>vs</a:t>
            </a:r>
            <a:r>
              <a:rPr lang="en-US" sz="2000" dirty="0">
                <a:solidFill>
                  <a:srgbClr val="A50021"/>
                </a:solidFill>
              </a:rPr>
              <a:t> body weights of puppies</a:t>
            </a:r>
            <a:r>
              <a:rPr lang="en-US" sz="2000" dirty="0" smtClean="0">
                <a:solidFill>
                  <a:srgbClr val="A50021"/>
                </a:solidFill>
              </a:rPr>
              <a:t>.</a:t>
            </a: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546823" name="Text Box 7"/>
          <p:cNvSpPr txBox="1">
            <a:spLocks noChangeArrowheads="1"/>
          </p:cNvSpPr>
          <p:nvPr/>
        </p:nvSpPr>
        <p:spPr bwMode="auto">
          <a:xfrm>
            <a:off x="114300" y="1988305"/>
            <a:ext cx="4038600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85738" lvl="0" indent="-185738" algn="l">
              <a:lnSpc>
                <a:spcPct val="90000"/>
              </a:lnSpc>
              <a:spcBef>
                <a:spcPct val="20000"/>
              </a:spcBef>
            </a:pPr>
            <a:r>
              <a:rPr lang="en-US" sz="2000" b="1" kern="0" dirty="0">
                <a:solidFill>
                  <a:srgbClr val="000000"/>
                </a:solidFill>
                <a:latin typeface="Arial"/>
              </a:rPr>
              <a:t>Do we want to be able to predict a puppy’s body weight by cutting out </a:t>
            </a:r>
            <a:r>
              <a:rPr lang="en-US" sz="2000" b="1" kern="0" dirty="0" smtClean="0">
                <a:solidFill>
                  <a:srgbClr val="000000"/>
                </a:solidFill>
                <a:latin typeface="Arial"/>
              </a:rPr>
              <a:t>its </a:t>
            </a:r>
            <a:r>
              <a:rPr lang="en-US" sz="2000" b="1" kern="0" dirty="0">
                <a:solidFill>
                  <a:srgbClr val="000000"/>
                </a:solidFill>
                <a:latin typeface="Arial"/>
              </a:rPr>
              <a:t>heart and weighing it?</a:t>
            </a:r>
          </a:p>
          <a:p>
            <a:pPr marL="185738" lvl="0" indent="-185738" algn="l">
              <a:lnSpc>
                <a:spcPct val="90000"/>
              </a:lnSpc>
              <a:spcBef>
                <a:spcPct val="20000"/>
              </a:spcBef>
            </a:pPr>
            <a:r>
              <a:rPr lang="en-US" sz="2000" b="1" kern="0" dirty="0">
                <a:solidFill>
                  <a:srgbClr val="000000"/>
                </a:solidFill>
                <a:latin typeface="Arial"/>
              </a:rPr>
              <a:t>Or do we want to be able to predict a puppy’s heart weight by weighing the whole puppy?</a:t>
            </a:r>
          </a:p>
          <a:p>
            <a:pPr algn="l">
              <a:spcBef>
                <a:spcPct val="50000"/>
              </a:spcBef>
            </a:pPr>
            <a:endParaRPr lang="en-NZ" sz="2000" b="1" dirty="0" smtClean="0"/>
          </a:p>
          <a:p>
            <a:pPr algn="l">
              <a:spcBef>
                <a:spcPct val="50000"/>
              </a:spcBef>
            </a:pPr>
            <a:r>
              <a:rPr lang="en-NZ" sz="2000" b="1" dirty="0" smtClean="0"/>
              <a:t>In </a:t>
            </a:r>
            <a:r>
              <a:rPr lang="en-NZ" sz="2000" b="1" dirty="0"/>
              <a:t>this case, perhaps it would be better if heart weight was </a:t>
            </a:r>
            <a:r>
              <a:rPr lang="en-NZ" sz="2000" b="1" dirty="0" smtClean="0">
                <a:solidFill>
                  <a:srgbClr val="006600"/>
                </a:solidFill>
              </a:rPr>
              <a:t>response</a:t>
            </a:r>
            <a:r>
              <a:rPr lang="en-NZ" sz="2000" b="1" dirty="0" smtClean="0"/>
              <a:t> and </a:t>
            </a:r>
            <a:r>
              <a:rPr lang="en-NZ" sz="2000" b="1" dirty="0"/>
              <a:t>body </a:t>
            </a:r>
            <a:r>
              <a:rPr lang="en-NZ" sz="2000" b="1" dirty="0" smtClean="0"/>
              <a:t>weight</a:t>
            </a:r>
            <a:br>
              <a:rPr lang="en-NZ" sz="2000" b="1" dirty="0" smtClean="0"/>
            </a:br>
            <a:r>
              <a:rPr lang="en-NZ" sz="2000" b="1" dirty="0" smtClean="0"/>
              <a:t>was </a:t>
            </a:r>
            <a:r>
              <a:rPr lang="en-NZ" sz="2000" b="1" dirty="0">
                <a:solidFill>
                  <a:srgbClr val="7030A0"/>
                </a:solidFill>
              </a:rPr>
              <a:t>explanatory</a:t>
            </a:r>
            <a:r>
              <a:rPr lang="en-NZ" sz="2000" b="1" dirty="0"/>
              <a:t>…</a:t>
            </a:r>
            <a:endParaRPr lang="en-GB" sz="2000" b="1" dirty="0"/>
          </a:p>
        </p:txBody>
      </p:sp>
      <p:sp>
        <p:nvSpPr>
          <p:cNvPr id="546824" name="AutoShape 8"/>
          <p:cNvSpPr>
            <a:spLocks noChangeArrowheads="1"/>
          </p:cNvSpPr>
          <p:nvPr/>
        </p:nvSpPr>
        <p:spPr bwMode="auto">
          <a:xfrm>
            <a:off x="2514600" y="6300093"/>
            <a:ext cx="1600200" cy="533400"/>
          </a:xfrm>
          <a:prstGeom prst="wedgeRoundRectCallout">
            <a:avLst>
              <a:gd name="adj1" fmla="val 99822"/>
              <a:gd name="adj2" fmla="val -42858"/>
              <a:gd name="adj3" fmla="val 16667"/>
            </a:avLst>
          </a:prstGeom>
          <a:solidFill>
            <a:srgbClr val="CCFFFF"/>
          </a:solidFill>
          <a:ln w="12700" cap="sq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NZ" sz="2000" dirty="0"/>
              <a:t>I ruff you!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842848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33600"/>
            <a:ext cx="9144000" cy="2362200"/>
          </a:xfrm>
        </p:spPr>
        <p:txBody>
          <a:bodyPr/>
          <a:lstStyle/>
          <a:p>
            <a:r>
              <a:rPr lang="en-NZ" sz="8000" dirty="0" smtClean="0">
                <a:solidFill>
                  <a:srgbClr val="C00000"/>
                </a:solidFill>
              </a:rPr>
              <a:t>Injustice and Outrage</a:t>
            </a:r>
            <a:endParaRPr lang="en-NZ" sz="8000" dirty="0">
              <a:solidFill>
                <a:srgbClr val="C00000"/>
              </a:solidFill>
            </a:endParaRP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049010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8194" name="Picture 2" descr="http://s2.dmcdn.net/imyL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562600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L2/3 Experiments</a:t>
            </a:r>
            <a:b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</a:br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Stanford Prison Experiment</a:t>
            </a:r>
            <a:endParaRPr lang="en-NZ" sz="4800" b="0" kern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63500" dir="2700000" algn="tl">
                  <a:schemeClr val="tx1">
                    <a:alpha val="8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7949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" name="TextBox 3"/>
          <p:cNvSpPr txBox="1"/>
          <p:nvPr/>
        </p:nvSpPr>
        <p:spPr>
          <a:xfrm>
            <a:off x="152401" y="475357"/>
            <a:ext cx="88391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 smtClean="0"/>
              <a:t>“It </a:t>
            </a:r>
            <a:r>
              <a:rPr lang="en-NZ" sz="3200" dirty="0"/>
              <a:t>is said that, before writing was available to keep records of important events, such as a wedding or granting of land</a:t>
            </a:r>
            <a:r>
              <a:rPr lang="en-NZ" sz="3200" dirty="0" smtClean="0"/>
              <a:t>,</a:t>
            </a:r>
            <a:br>
              <a:rPr lang="en-NZ" sz="3200" dirty="0" smtClean="0"/>
            </a:br>
            <a:r>
              <a:rPr lang="en-NZ" sz="3200" dirty="0" smtClean="0">
                <a:solidFill>
                  <a:srgbClr val="002060"/>
                </a:solidFill>
              </a:rPr>
              <a:t>a </a:t>
            </a:r>
            <a:r>
              <a:rPr lang="en-NZ" sz="3200" dirty="0">
                <a:solidFill>
                  <a:srgbClr val="002060"/>
                </a:solidFill>
              </a:rPr>
              <a:t>child was selected to observe an event and then thrown into a </a:t>
            </a:r>
            <a:r>
              <a:rPr lang="en-NZ" sz="3200" dirty="0" smtClean="0">
                <a:solidFill>
                  <a:srgbClr val="002060"/>
                </a:solidFill>
              </a:rPr>
              <a:t>river</a:t>
            </a:r>
            <a:br>
              <a:rPr lang="en-NZ" sz="3200" dirty="0" smtClean="0">
                <a:solidFill>
                  <a:srgbClr val="002060"/>
                </a:solidFill>
              </a:rPr>
            </a:br>
            <a:r>
              <a:rPr lang="en-NZ" sz="3200" dirty="0" smtClean="0"/>
              <a:t>so </a:t>
            </a:r>
            <a:r>
              <a:rPr lang="en-NZ" sz="3200" dirty="0"/>
              <a:t>that the child would subsequently have a lifelong memory of the event</a:t>
            </a:r>
            <a:r>
              <a:rPr lang="en-NZ" sz="3200" dirty="0" smtClean="0"/>
              <a:t>.”</a:t>
            </a:r>
          </a:p>
          <a:p>
            <a:endParaRPr lang="en-NZ" sz="2400" b="0" dirty="0"/>
          </a:p>
          <a:p>
            <a:endParaRPr lang="en-NZ" sz="2400" dirty="0"/>
          </a:p>
          <a:p>
            <a:pPr algn="r"/>
            <a:r>
              <a:rPr lang="en-NZ" sz="2400" dirty="0"/>
              <a:t>"</a:t>
            </a:r>
            <a:r>
              <a:rPr lang="en-NZ" sz="2400" b="0" dirty="0"/>
              <a:t>Making lasting memories: Remembering the significant</a:t>
            </a:r>
            <a:r>
              <a:rPr lang="en-NZ" sz="2400" b="0" dirty="0" smtClean="0"/>
              <a:t>",</a:t>
            </a:r>
            <a:br>
              <a:rPr lang="en-NZ" sz="2400" b="0" dirty="0" smtClean="0"/>
            </a:br>
            <a:r>
              <a:rPr lang="en-NZ" sz="2400" b="0" dirty="0" smtClean="0"/>
              <a:t>James </a:t>
            </a:r>
            <a:r>
              <a:rPr lang="en-NZ" sz="2400" b="0" dirty="0"/>
              <a:t>L. </a:t>
            </a:r>
            <a:r>
              <a:rPr lang="en-NZ" sz="2400" b="0" dirty="0" err="1" smtClean="0"/>
              <a:t>McGaugh</a:t>
            </a:r>
            <a:endParaRPr lang="en-NZ" sz="2400" b="0" dirty="0"/>
          </a:p>
        </p:txBody>
      </p:sp>
    </p:spTree>
    <p:extLst>
      <p:ext uri="{BB962C8B-B14F-4D97-AF65-F5344CB8AC3E}">
        <p14:creationId xmlns:p14="http://schemas.microsoft.com/office/powerpoint/2010/main" val="42288076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1026" name="Picture 2" descr="http://i.telegraph.co.uk/multimedia/archive/00446/news-graphics-2007-_446219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65" y="6350"/>
            <a:ext cx="9331036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562600"/>
            <a:ext cx="9144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L3 Probability</a:t>
            </a:r>
            <a:b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</a:br>
            <a:r>
              <a:rPr lang="en-NZ" sz="4800" b="0" kern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63500" dir="2700000" algn="tl">
                    <a:schemeClr val="tx1">
                      <a:alpha val="80000"/>
                    </a:schemeClr>
                  </a:outerShdw>
                </a:effectLst>
              </a:rPr>
              <a:t>The Sally Clark Trial</a:t>
            </a:r>
            <a:endParaRPr lang="en-NZ" sz="4800" b="0" kern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63500" dir="2700000" algn="tl">
                  <a:schemeClr val="tx1">
                    <a:alpha val="8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39861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r>
              <a:rPr lang="en-NZ" sz="4800" dirty="0" smtClean="0">
                <a:solidFill>
                  <a:srgbClr val="C00000"/>
                </a:solidFill>
              </a:rPr>
              <a:t>Student voice</a:t>
            </a:r>
            <a:endParaRPr lang="en-NZ" sz="4800" dirty="0">
              <a:solidFill>
                <a:srgbClr val="C00000"/>
              </a:solidFill>
            </a:endParaRP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" name="TextBox 3"/>
          <p:cNvSpPr txBox="1"/>
          <p:nvPr/>
        </p:nvSpPr>
        <p:spPr>
          <a:xfrm>
            <a:off x="63500" y="1600200"/>
            <a:ext cx="90042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 smtClean="0"/>
              <a:t>Instead of asking:</a:t>
            </a:r>
            <a:br>
              <a:rPr lang="en-NZ" sz="3200" dirty="0" smtClean="0"/>
            </a:br>
            <a:r>
              <a:rPr lang="en-NZ" sz="3200" dirty="0" smtClean="0"/>
              <a:t>“What did you enjoy most this year?”</a:t>
            </a:r>
          </a:p>
          <a:p>
            <a:pPr algn="ctr"/>
            <a:endParaRPr lang="en-NZ" sz="3200" dirty="0" smtClean="0"/>
          </a:p>
          <a:p>
            <a:pPr algn="ctr"/>
            <a:r>
              <a:rPr lang="en-NZ" sz="3200" dirty="0" smtClean="0"/>
              <a:t>Ask:</a:t>
            </a:r>
          </a:p>
          <a:p>
            <a:pPr algn="ctr"/>
            <a:r>
              <a:rPr lang="en-NZ" sz="3200" dirty="0" smtClean="0"/>
              <a:t>“What was the most memorable thing from Math this year?”</a:t>
            </a:r>
          </a:p>
        </p:txBody>
      </p:sp>
    </p:spTree>
    <p:extLst>
      <p:ext uri="{BB962C8B-B14F-4D97-AF65-F5344CB8AC3E}">
        <p14:creationId xmlns:p14="http://schemas.microsoft.com/office/powerpoint/2010/main" val="31776412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2050" name="Picture 2" descr="https://i.ytimg.com/vi/dGUGw8r1Z6Q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0" y="0"/>
            <a:ext cx="9133232" cy="684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5183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2050" name="Picture 2" descr="https://i.ytimg.com/vi/dGUGw8r1Z6Q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0" y="0"/>
            <a:ext cx="9133232" cy="684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918" y="2451092"/>
            <a:ext cx="4072082" cy="2123658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Z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Learning Environment?</a:t>
            </a:r>
            <a:endParaRPr lang="en-NZ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10594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r>
              <a:rPr lang="en-NZ" sz="4800" dirty="0" smtClean="0">
                <a:solidFill>
                  <a:srgbClr val="C00000"/>
                </a:solidFill>
              </a:rPr>
              <a:t>Students </a:t>
            </a:r>
            <a:r>
              <a:rPr lang="en-NZ" sz="4800" u="sng" dirty="0" smtClean="0">
                <a:solidFill>
                  <a:srgbClr val="C00000"/>
                </a:solidFill>
              </a:rPr>
              <a:t>want</a:t>
            </a:r>
            <a:r>
              <a:rPr lang="en-NZ" sz="4800" dirty="0" smtClean="0">
                <a:solidFill>
                  <a:srgbClr val="C00000"/>
                </a:solidFill>
              </a:rPr>
              <a:t> </a:t>
            </a:r>
            <a:r>
              <a:rPr lang="en-NZ" sz="4800" dirty="0">
                <a:solidFill>
                  <a:srgbClr val="C00000"/>
                </a:solidFill>
              </a:rPr>
              <a:t>e</a:t>
            </a:r>
            <a:r>
              <a:rPr lang="en-NZ" sz="4800" dirty="0" smtClean="0">
                <a:solidFill>
                  <a:srgbClr val="C00000"/>
                </a:solidFill>
              </a:rPr>
              <a:t>motional engagement</a:t>
            </a:r>
            <a:endParaRPr lang="en-NZ" sz="4800" dirty="0">
              <a:solidFill>
                <a:srgbClr val="C00000"/>
              </a:solidFill>
            </a:endParaRP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" name="TextBox 3"/>
          <p:cNvSpPr txBox="1"/>
          <p:nvPr/>
        </p:nvSpPr>
        <p:spPr>
          <a:xfrm>
            <a:off x="0" y="1600200"/>
            <a:ext cx="91312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 smtClean="0"/>
              <a:t>“Too </a:t>
            </a:r>
            <a:r>
              <a:rPr lang="en-NZ" sz="2400" dirty="0"/>
              <a:t>often, secondary school teachers feel that they have to be serious and maintain a professional and detached </a:t>
            </a:r>
            <a:r>
              <a:rPr lang="en-NZ" sz="2400" dirty="0" smtClean="0"/>
              <a:t>demeanour </a:t>
            </a:r>
            <a:r>
              <a:rPr lang="en-NZ" sz="2400" dirty="0"/>
              <a:t>in order to be an effective teacher</a:t>
            </a:r>
            <a:r>
              <a:rPr lang="en-NZ" sz="2400" dirty="0" smtClean="0"/>
              <a:t>.</a:t>
            </a:r>
          </a:p>
          <a:p>
            <a:pPr algn="ctr"/>
            <a:r>
              <a:rPr lang="en-NZ" sz="2400" dirty="0" smtClean="0"/>
              <a:t>…however</a:t>
            </a:r>
            <a:r>
              <a:rPr lang="en-NZ" sz="2400" dirty="0"/>
              <a:t>, </a:t>
            </a:r>
            <a:r>
              <a:rPr lang="en-NZ" sz="2400" dirty="0" smtClean="0"/>
              <a:t>the </a:t>
            </a:r>
            <a:r>
              <a:rPr lang="en-NZ" sz="2400" dirty="0"/>
              <a:t>teachers students remember most fondly decades after they’ve left school, are the ones </a:t>
            </a:r>
            <a:r>
              <a:rPr lang="en-NZ" sz="2400" dirty="0" smtClean="0"/>
              <a:t>who: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NZ" sz="2800" dirty="0" smtClean="0">
                <a:solidFill>
                  <a:schemeClr val="accent2">
                    <a:lumMod val="50000"/>
                  </a:schemeClr>
                </a:solidFill>
              </a:rPr>
              <a:t>shared </a:t>
            </a:r>
            <a:r>
              <a:rPr lang="en-NZ" sz="2800" dirty="0">
                <a:solidFill>
                  <a:schemeClr val="accent2">
                    <a:lumMod val="50000"/>
                  </a:schemeClr>
                </a:solidFill>
              </a:rPr>
              <a:t>something of </a:t>
            </a:r>
            <a:r>
              <a:rPr lang="en-NZ" sz="2800" dirty="0" smtClean="0">
                <a:solidFill>
                  <a:schemeClr val="accent2">
                    <a:lumMod val="50000"/>
                  </a:schemeClr>
                </a:solidFill>
              </a:rPr>
              <a:t>themselves,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NZ" sz="2800" dirty="0" smtClean="0">
                <a:solidFill>
                  <a:schemeClr val="accent2">
                    <a:lumMod val="50000"/>
                  </a:schemeClr>
                </a:solidFill>
              </a:rPr>
              <a:t>who </a:t>
            </a:r>
            <a:r>
              <a:rPr lang="en-NZ" sz="2800" dirty="0">
                <a:solidFill>
                  <a:schemeClr val="accent2">
                    <a:lumMod val="50000"/>
                  </a:schemeClr>
                </a:solidFill>
              </a:rPr>
              <a:t>weren’t afraid to act a little wacky once in a while to make a point in a </a:t>
            </a:r>
            <a:r>
              <a:rPr lang="en-NZ" sz="2800" dirty="0" smtClean="0">
                <a:solidFill>
                  <a:schemeClr val="accent2">
                    <a:lumMod val="50000"/>
                  </a:schemeClr>
                </a:solidFill>
              </a:rPr>
              <a:t>lesson,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NZ" sz="2800" dirty="0" smtClean="0">
                <a:solidFill>
                  <a:schemeClr val="accent2">
                    <a:lumMod val="50000"/>
                  </a:schemeClr>
                </a:solidFill>
              </a:rPr>
              <a:t>or </a:t>
            </a:r>
            <a:r>
              <a:rPr lang="en-NZ" sz="2800" dirty="0">
                <a:solidFill>
                  <a:schemeClr val="accent2">
                    <a:lumMod val="50000"/>
                  </a:schemeClr>
                </a:solidFill>
              </a:rPr>
              <a:t>who even were transparent enough to let students know that they too are human beings with lives of their own</a:t>
            </a:r>
            <a:r>
              <a:rPr lang="en-NZ" sz="2800" dirty="0" smtClean="0">
                <a:solidFill>
                  <a:schemeClr val="accent2">
                    <a:lumMod val="50000"/>
                  </a:schemeClr>
                </a:solidFill>
              </a:rPr>
              <a:t>.”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NZ" sz="2400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lang="en-NZ" sz="2400" b="0" dirty="0" smtClean="0"/>
              <a:t>Thomas Armstrong</a:t>
            </a:r>
            <a:endParaRPr lang="en-NZ" sz="2400" b="0" dirty="0"/>
          </a:p>
        </p:txBody>
      </p:sp>
    </p:spTree>
    <p:extLst>
      <p:ext uri="{BB962C8B-B14F-4D97-AF65-F5344CB8AC3E}">
        <p14:creationId xmlns:p14="http://schemas.microsoft.com/office/powerpoint/2010/main" val="25979647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r>
              <a:rPr lang="en-NZ" sz="4800" dirty="0" smtClean="0">
                <a:solidFill>
                  <a:srgbClr val="C00000"/>
                </a:solidFill>
              </a:rPr>
              <a:t>Emotional engagement correlates to academic performance</a:t>
            </a:r>
            <a:endParaRPr lang="en-NZ" sz="4800" dirty="0">
              <a:solidFill>
                <a:srgbClr val="C00000"/>
              </a:solidFill>
            </a:endParaRP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4" name="TextBox 3"/>
          <p:cNvSpPr txBox="1"/>
          <p:nvPr/>
        </p:nvSpPr>
        <p:spPr>
          <a:xfrm>
            <a:off x="63500" y="1981200"/>
            <a:ext cx="900429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dirty="0" smtClean="0"/>
              <a:t>In a study of Finnish students,</a:t>
            </a:r>
            <a:br>
              <a:rPr lang="en-NZ" sz="3200" dirty="0" smtClean="0"/>
            </a:br>
            <a:r>
              <a:rPr lang="en-NZ" sz="3200" dirty="0" smtClean="0">
                <a:solidFill>
                  <a:schemeClr val="accent2">
                    <a:lumMod val="50000"/>
                  </a:schemeClr>
                </a:solidFill>
              </a:rPr>
              <a:t>emotional </a:t>
            </a:r>
            <a:r>
              <a:rPr lang="en-NZ" sz="3200" dirty="0">
                <a:solidFill>
                  <a:schemeClr val="accent2">
                    <a:lumMod val="50000"/>
                  </a:schemeClr>
                </a:solidFill>
              </a:rPr>
              <a:t>engagement </a:t>
            </a:r>
            <a:r>
              <a:rPr lang="en-NZ" sz="3200" dirty="0" smtClean="0">
                <a:solidFill>
                  <a:schemeClr val="accent2">
                    <a:lumMod val="50000"/>
                  </a:schemeClr>
                </a:solidFill>
              </a:rPr>
              <a:t>was a strong predictor of academic performance.</a:t>
            </a:r>
          </a:p>
          <a:p>
            <a:endParaRPr lang="en-NZ" sz="3200" dirty="0"/>
          </a:p>
          <a:p>
            <a:pPr algn="r"/>
            <a:endParaRPr lang="en-NZ" sz="2400" b="0" dirty="0" smtClean="0"/>
          </a:p>
          <a:p>
            <a:pPr algn="r"/>
            <a:endParaRPr lang="en-NZ" sz="2400" b="0" dirty="0" smtClean="0"/>
          </a:p>
          <a:p>
            <a:pPr algn="r"/>
            <a:r>
              <a:rPr lang="en-NZ" sz="2400" b="0" dirty="0" smtClean="0"/>
              <a:t>“</a:t>
            </a:r>
            <a:r>
              <a:rPr lang="en-NZ" sz="2400" b="0" dirty="0"/>
              <a:t>The trajectories of student emotional engagement and school burnout with academic and psychological development</a:t>
            </a:r>
            <a:r>
              <a:rPr lang="en-NZ" sz="2400" b="0" dirty="0" smtClean="0"/>
              <a:t>:</a:t>
            </a:r>
            <a:br>
              <a:rPr lang="en-NZ" sz="2400" b="0" dirty="0" smtClean="0"/>
            </a:br>
            <a:r>
              <a:rPr lang="en-NZ" sz="2400" b="0" dirty="0" smtClean="0"/>
              <a:t>Findings </a:t>
            </a:r>
            <a:r>
              <a:rPr lang="en-NZ" sz="2400" b="0" dirty="0"/>
              <a:t>from Finnish adolescents”</a:t>
            </a:r>
          </a:p>
          <a:p>
            <a:pPr algn="r"/>
            <a:r>
              <a:rPr lang="en-NZ" sz="2400" b="0" dirty="0" smtClean="0"/>
              <a:t> </a:t>
            </a:r>
            <a:r>
              <a:rPr lang="en-NZ" sz="2400" b="0" dirty="0"/>
              <a:t>Ming-</a:t>
            </a:r>
            <a:r>
              <a:rPr lang="en-NZ" sz="2400" b="0" dirty="0" err="1"/>
              <a:t>Te</a:t>
            </a:r>
            <a:r>
              <a:rPr lang="en-NZ" sz="2400" b="0" dirty="0"/>
              <a:t> </a:t>
            </a:r>
            <a:r>
              <a:rPr lang="en-NZ" sz="2400" b="0" dirty="0" smtClean="0"/>
              <a:t>Wang, et al</a:t>
            </a:r>
            <a:endParaRPr lang="en-NZ" sz="2400" b="0" dirty="0"/>
          </a:p>
        </p:txBody>
      </p:sp>
    </p:spTree>
    <p:extLst>
      <p:ext uri="{BB962C8B-B14F-4D97-AF65-F5344CB8AC3E}">
        <p14:creationId xmlns:p14="http://schemas.microsoft.com/office/powerpoint/2010/main" val="20361988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AwADADASIAAhEBAxEB/8QAGwAAAgIDAQAAAAAAAAAAAAAABAYFBwACAwH/xAAwEAACAQMDAgMGBgMAAAAAAAABAgMABBEFEiEGMRMiQSQyUXGB0RRhkaGxwTNS8P/EABgBAQADAQAAAAAAAAAAAAAAAAQBAgMF/8QAIREAAgMAAgEFAQAAAAAAAAAAAQIAAxEEEhMhIjFBQjL/2gAMAwEAAhEDEQA/ALnuZxEhYnAAqAvNXkIBiLxc9yBzXbXHbcMxuFHGS3BpWvnWdWhjKsw7rnkVyuTe3bqsHdaQcEljqdy+faX4HODjH6UMmvzQszFppGX3T4p2/pj70uIn4dgc7mwSPN659c4rpFdQABr5cDOMx7dy/mOMfSjozbuwZvYfJyWZo1895aK82wSkcqrZ/qpGqZs9R1CO+RrKeXxc4G7HP5Va+jXE89ohuoykoHmz2zXUov8AIMjeNyBaMya6nYi7gaPgEjg47Uoz9OXMMzyTbntxgErjAXIyfj+1P5FeAYqbOOrnfubtUjHSJXtxoO9p1ju0iSEAMVjMrFX9xV59c445NapogiuLSGKP8RcKhkFux5j4U+fJ8vJzk98AfMzqC0e01SK3tJB7VKhVHQFVJLKPoNxxj+qatK02LTYGVDvlkO6WUrgu3yHYfADtQ0pDuVzMmvgrT3fOyBs+mbuKUyvLbCbO4yGIsSfX1A/amSyhlht1SeXxZAPM+3GfpRVZT0qVP5lcG7IS56ksLVykzOhHxQ0BP1pZg7baJ5G9cggfxU/Lp9rNkyQISe+RUPddIWEz74jJCT32MRVLBd+TMW8w9Rhipd3pmunvHn2TRSCUEqSAcjGAfT7Ux2fVLeF4l2iMpA2mJCvz7k/8PStm6K091w8k7N/sZDRlt0zaQRqgknIHxlb70evj2odBl/Ne3o6iGLrWnkD2mME+m4UXFcRTf43DfI0GmiWK+9CHPxc5/mjo4kjACKAB2xTV7/cle/6n/9k="/>
          <p:cNvSpPr>
            <a:spLocks noChangeAspect="1" noChangeArrowheads="1"/>
          </p:cNvSpPr>
          <p:nvPr/>
        </p:nvSpPr>
        <p:spPr bwMode="auto">
          <a:xfrm>
            <a:off x="63500" y="-22225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4100" name="Picture 4" descr="https://cdn.someecards.com/someecards/usercards/i-dont-think-i-meet-the-height-requirements-to-ride-your-emotional-roller-coaster-7a9c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1" y="150934"/>
            <a:ext cx="9146091" cy="640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9328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Cloud skipper design template">
  <a:themeElements>
    <a:clrScheme name="Cloud skipper design 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loud skipper design templat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loud skipper design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 skipper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 skipper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 skipper design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 skipper desig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 skipper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 skipper design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Corinthian columns design template</Template>
  <TotalTime>9327</TotalTime>
  <Words>1250</Words>
  <Application>Microsoft Office PowerPoint</Application>
  <PresentationFormat>On-screen Show (4:3)</PresentationFormat>
  <Paragraphs>191</Paragraphs>
  <Slides>41</Slides>
  <Notes>41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宋体</vt:lpstr>
      <vt:lpstr>Arial</vt:lpstr>
      <vt:lpstr>Calibri</vt:lpstr>
      <vt:lpstr>Impact</vt:lpstr>
      <vt:lpstr>Times New Roman</vt:lpstr>
      <vt:lpstr>Cloud skipper design template</vt:lpstr>
      <vt:lpstr>Equation</vt:lpstr>
      <vt:lpstr>PowerPoint Presentation</vt:lpstr>
      <vt:lpstr>PowerPoint Presentation</vt:lpstr>
      <vt:lpstr>Using emotions to make learning memorable</vt:lpstr>
      <vt:lpstr>PowerPoint Presentation</vt:lpstr>
      <vt:lpstr>PowerPoint Presentation</vt:lpstr>
      <vt:lpstr>PowerPoint Presentation</vt:lpstr>
      <vt:lpstr>Students want emotional engagement</vt:lpstr>
      <vt:lpstr>Emotional engagement correlates to academic performance</vt:lpstr>
      <vt:lpstr>PowerPoint Presentation</vt:lpstr>
      <vt:lpstr>Joy (in sugar form)</vt:lpstr>
      <vt:lpstr>PowerPoint Presentation</vt:lpstr>
      <vt:lpstr>L1 Inference - Marshmallows</vt:lpstr>
      <vt:lpstr>L1 Inference - Marshmallows</vt:lpstr>
      <vt:lpstr>L1 Inference - Marshmallows</vt:lpstr>
      <vt:lpstr>L3 Prob Distributions - Poisson</vt:lpstr>
      <vt:lpstr>L2 Questionnaires  Pilot Survey Day!</vt:lpstr>
      <vt:lpstr>Humour</vt:lpstr>
      <vt:lpstr>L1/L3 Bivariate – “Over-plucking”</vt:lpstr>
      <vt:lpstr>Your first ever survey?</vt:lpstr>
      <vt:lpstr>PowerPoint Presentation</vt:lpstr>
      <vt:lpstr>PowerPoint Presentation</vt:lpstr>
      <vt:lpstr>“Inappropriate” Humour</vt:lpstr>
      <vt:lpstr>PowerPoint Presentation</vt:lpstr>
      <vt:lpstr>Amazement</vt:lpstr>
      <vt:lpstr>Dorothy Gray Cold Cream Clip 1950s</vt:lpstr>
      <vt:lpstr>PowerPoint Presentation</vt:lpstr>
      <vt:lpstr>Discomfort</vt:lpstr>
      <vt:lpstr>PowerPoint Presentation</vt:lpstr>
      <vt:lpstr>Honesty Box Experiment</vt:lpstr>
      <vt:lpstr>Preparing your class for serious discussions</vt:lpstr>
      <vt:lpstr>Concern and Empathy</vt:lpstr>
      <vt:lpstr>PowerPoint Presentation</vt:lpstr>
      <vt:lpstr>PowerPoint Presentation</vt:lpstr>
      <vt:lpstr>Relative Risk of Developing Breast Cancer (Utts, Seeing Through Statistics, p224)</vt:lpstr>
      <vt:lpstr>Disgust</vt:lpstr>
      <vt:lpstr>PowerPoint Presentation</vt:lpstr>
      <vt:lpstr>Puppy Lives? You Decide!</vt:lpstr>
      <vt:lpstr>Injustice and Outrage</vt:lpstr>
      <vt:lpstr>PowerPoint Presentation</vt:lpstr>
      <vt:lpstr>PowerPoint Presentation</vt:lpstr>
      <vt:lpstr>Student voice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Shadbolt</dc:creator>
  <cp:keywords>AMA Stats Day 2016</cp:keywords>
  <cp:lastModifiedBy>Anna-Marie Fergusson</cp:lastModifiedBy>
  <cp:revision>1107</cp:revision>
  <cp:lastPrinted>2014-11-25T23:02:35Z</cp:lastPrinted>
  <dcterms:created xsi:type="dcterms:W3CDTF">1601-01-01T00:00:00Z</dcterms:created>
  <dcterms:modified xsi:type="dcterms:W3CDTF">2018-05-02T03:13:02Z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