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red Hockly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78E82AC6-B039-4F7B-A836-7F402528BA1A}">
  <a:tblStyle styleId="{78E82AC6-B039-4F7B-A836-7F402528BA1A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102" y="-1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May not use this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45727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93884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decide which dataset to use on use on iNZight</a:t>
            </a:r>
          </a:p>
        </p:txBody>
      </p:sp>
    </p:spTree>
    <p:extLst>
      <p:ext uri="{BB962C8B-B14F-4D97-AF65-F5344CB8AC3E}">
        <p14:creationId xmlns:p14="http://schemas.microsoft.com/office/powerpoint/2010/main" val="3199237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Can we get each student to get data on 2 random members of their form class</a:t>
            </a:r>
          </a:p>
        </p:txBody>
      </p:sp>
    </p:spTree>
    <p:extLst>
      <p:ext uri="{BB962C8B-B14F-4D97-AF65-F5344CB8AC3E}">
        <p14:creationId xmlns:p14="http://schemas.microsoft.com/office/powerpoint/2010/main" val="1499577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8954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9885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5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Differences: Sampling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probably expect sd and mean to be used in the analysis of 2.9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Personally I dont like the list of features to comment on. I prefer to go with Centre, Shape, Spread and possibly unusual features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Can you assess them in 1.10 and 2.9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1511489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1)	PPDAC with the focus on AC. For the challenge. Confidence intervals as the pinnacle. Box and whiskers are technical (maths hangover). Students: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2)	I think we are a little. I think some students learn that stats is about very precise wording. Not about understnding</a:t>
            </a:r>
          </a:p>
          <a:p>
            <a:pPr marL="457200" lvl="0" indent="-317500">
              <a:spcBef>
                <a:spcPts val="0"/>
              </a:spcBef>
              <a:buClr>
                <a:srgbClr val="000000"/>
              </a:buClr>
              <a:buSzPct val="127272"/>
              <a:buFont typeface="Arial"/>
              <a:buAutoNum type="arabicParenR" startAt="3"/>
            </a:pPr>
            <a:r>
              <a:rPr lang="en-GB"/>
              <a:t>That we tend to teach it too late in the process, we tend to block teach it</a:t>
            </a:r>
          </a:p>
        </p:txBody>
      </p:sp>
    </p:spTree>
    <p:extLst>
      <p:ext uri="{BB962C8B-B14F-4D97-AF65-F5344CB8AC3E}">
        <p14:creationId xmlns:p14="http://schemas.microsoft.com/office/powerpoint/2010/main" val="1289072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589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2375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we know how hard it is to find full population datasets or even good samples that have the requirements we need for this standard.</a:t>
            </a:r>
          </a:p>
        </p:txBody>
      </p:sp>
    </p:spTree>
    <p:extLst>
      <p:ext uri="{BB962C8B-B14F-4D97-AF65-F5344CB8AC3E}">
        <p14:creationId xmlns:p14="http://schemas.microsoft.com/office/powerpoint/2010/main" val="3662679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8010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If time show robot unicorn. Emphasis why we should do stuff like this.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take them through datacards, show census at school dataview and </a:t>
            </a:r>
          </a:p>
        </p:txBody>
      </p:sp>
    </p:spTree>
    <p:extLst>
      <p:ext uri="{BB962C8B-B14F-4D97-AF65-F5344CB8AC3E}">
        <p14:creationId xmlns:p14="http://schemas.microsoft.com/office/powerpoint/2010/main" val="302780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24D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ocklyj@wsc.school.n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nicorn.jocke.n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w.censusatschool.org.nz/resource/karekare-students-building-conceptions-of-populations-and-sampl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124D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473100"/>
            <a:ext cx="8062200" cy="3042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3600">
                <a:solidFill>
                  <a:srgbClr val="000000"/>
                </a:solidFill>
                <a:latin typeface="Droid Sans"/>
                <a:ea typeface="Droid Sans"/>
                <a:cs typeface="Droid Sans"/>
                <a:sym typeface="Droid Sans"/>
              </a:rPr>
              <a:t> Difficulties in learning about sampling and approaches to overcoming these (AS1.10 &amp; 2.9) </a:t>
            </a:r>
          </a:p>
          <a:p>
            <a:pPr rtl="0">
              <a:spcBef>
                <a:spcPts val="0"/>
              </a:spcBef>
              <a:buNone/>
            </a:pPr>
            <a:endParaRPr sz="3000" b="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  <a:p>
            <a:pPr>
              <a:spcBef>
                <a:spcPts val="0"/>
              </a:spcBef>
              <a:buNone/>
            </a:pPr>
            <a:endParaRPr sz="3600" b="0">
              <a:solidFill>
                <a:srgbClr val="000000"/>
              </a:solidFill>
              <a:latin typeface="Droid Sans"/>
              <a:ea typeface="Droid Sans"/>
              <a:cs typeface="Droid Sans"/>
              <a:sym typeface="Droid Sans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latin typeface="Droid Sans"/>
                <a:ea typeface="Droid Sans"/>
                <a:cs typeface="Droid Sans"/>
                <a:sym typeface="Droid Sans"/>
              </a:rPr>
              <a:t>Jared Hockly - Western Springs College </a:t>
            </a:r>
            <a:r>
              <a:rPr lang="en-GB" u="sng">
                <a:solidFill>
                  <a:schemeClr val="hlink"/>
                </a:solidFill>
                <a:latin typeface="Droid Sans"/>
                <a:ea typeface="Droid Sans"/>
                <a:cs typeface="Droid Sans"/>
                <a:sym typeface="Droid Sans"/>
                <a:hlinkClick r:id="rId3"/>
              </a:rPr>
              <a:t>hocklyj@wsc.school.nz</a:t>
            </a:r>
            <a:r>
              <a:rPr lang="en-GB">
                <a:latin typeface="Droid Sans"/>
                <a:ea typeface="Droid Sans"/>
                <a:cs typeface="Droid Sans"/>
                <a:sym typeface="Droid Sans"/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/>
              <a:t>A suggested overview of teaching this topic (cont)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124800"/>
            <a:ext cx="8229600" cy="3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lang="en-GB" sz="1700"/>
              <a:t>Develop the idea of sampling variability before they learn rules. </a:t>
            </a:r>
          </a:p>
          <a:p>
            <a:pPr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The effect of sample size, the effect of the spread of the dataset(s), iNZight could make an appearance here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/>
              <a:t>a	1 variable variation of sample median (how different can out answers be,  looking around the class)</a:t>
            </a:r>
          </a:p>
          <a:p>
            <a:pPr marL="457200" lvl="0" indent="-33655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1700"/>
              <a:t>2 variable comparisons of sample medians. Use intuition.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1700"/>
          </a:p>
          <a:p>
            <a:pPr marL="457200" lvl="0" indent="-3365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lang="en-GB" sz="1700"/>
              <a:t>They are probably wanting to know when there is a big enough difference for us to make a call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GB" sz="1700"/>
              <a:t>1.10 the rules for making a call</a:t>
            </a:r>
          </a:p>
          <a:p>
            <a:pPr rtl="0">
              <a:spcBef>
                <a:spcPts val="0"/>
              </a:spcBef>
              <a:buNone/>
            </a:pPr>
            <a:r>
              <a:rPr lang="en-GB" sz="1700"/>
              <a:t>	2.9 the formula for confidence interval and the idea of overlap</a:t>
            </a:r>
          </a:p>
          <a:p>
            <a:pPr lvl="0">
              <a:spcBef>
                <a:spcPts val="0"/>
              </a:spcBef>
              <a:buNone/>
            </a:pPr>
            <a:r>
              <a:rPr lang="en-GB" sz="1700"/>
              <a:t>Are they correct with their calls? A mixture of knowing the population results (to see if they got it right and provide closure) and not knowing (because thats the way it really is)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And back to assessment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1.10 Why not get the students to create the sample, this will ensure they are well informed about the context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2.9 does say “from a given set of population data”. Can we still get them to sample the data in a more real way?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/>
              <a:t>Takeaways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2400"/>
              <a:t>A desire to adjust the teaching of these topics to: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1800"/>
              <a:t>be engaging in the use of data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1800"/>
              <a:t>uses a range of activities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1800"/>
              <a:t>have multiple investigations developing in complexity  </a:t>
            </a:r>
          </a:p>
          <a:p>
            <a:pPr marL="914400" lvl="1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1800"/>
              <a:t>develops understanding of sampling variability (rather than an emphasis on rules and canned statements)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 sz="2400"/>
              <a:t>-	A desire to create better assessments that involve students in the context/data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407125" y="387250"/>
            <a:ext cx="3971699" cy="449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Level 6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• plan and conduct surveys and experiments using the statistical enquiry cycle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- determining appropriate variables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- cleaning data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- using multiple displays, and re-categorising data to find patterns, variations, in multivariate data sets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- comparing sample distributions visually, using measures of centre, spread, and proportion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- presenting a report of findings;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• plan and conduct investigations using the statistical enquiry cycle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- justifying the variables used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- identifying and communicating features in context (differences within and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between distributions), using multiple displays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- making informal inferences about populations from sample data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- justifying findings, using displays and measures.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5014400" y="387250"/>
            <a:ext cx="3574799" cy="407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Level 7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• carry out investigations of phenomena, using the statistical enquiry cycle: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− using existing data sets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− evaluating the choice of sampling and data collection methods used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− using relevant contextual knowledge, exploratory data analysis, and statistical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inference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• make inferences from surveys: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− using sample statistics to make point estimates of population parameters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− recognising the effect of sample size on the variability of an estimate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Overview of this session: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Discuss the standards 1.10 and 2.9 briefly (some clarifications)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Focus on developing understanding of sampling variability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Look at a few activities that develop this understanding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Discuss how to get the best out of the learning and assessment of this topic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2171400" y="4145500"/>
            <a:ext cx="1869299" cy="3171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5133200" y="2244850"/>
            <a:ext cx="2379600" cy="688499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/>
          <p:nvPr/>
        </p:nvSpPr>
        <p:spPr>
          <a:xfrm>
            <a:off x="0" y="-32275"/>
            <a:ext cx="9144000" cy="436800"/>
          </a:xfrm>
          <a:prstGeom prst="rect">
            <a:avLst/>
          </a:prstGeom>
          <a:solidFill>
            <a:srgbClr val="351C75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 b="1">
                <a:solidFill>
                  <a:srgbClr val="EFEFEF"/>
                </a:solidFill>
              </a:rPr>
              <a:t>Achievement Objectives -Explanatory note 3</a:t>
            </a:r>
          </a:p>
        </p:txBody>
      </p:sp>
      <p:sp>
        <p:nvSpPr>
          <p:cNvPr id="49" name="Shape 49"/>
          <p:cNvSpPr/>
          <p:nvPr/>
        </p:nvSpPr>
        <p:spPr>
          <a:xfrm>
            <a:off x="5047525" y="4145500"/>
            <a:ext cx="3915899" cy="6375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50" name="Shape 50"/>
          <p:cNvGraphicFramePr/>
          <p:nvPr/>
        </p:nvGraphicFramePr>
        <p:xfrm>
          <a:off x="0" y="404525"/>
          <a:ext cx="9018125" cy="4626995"/>
        </p:xfrm>
        <a:graphic>
          <a:graphicData uri="http://schemas.openxmlformats.org/drawingml/2006/table">
            <a:tbl>
              <a:tblPr>
                <a:noFill/>
                <a:tableStyleId>{78E82AC6-B039-4F7B-A836-7F402528BA1A}</a:tableStyleId>
              </a:tblPr>
              <a:tblGrid>
                <a:gridCol w="382850"/>
                <a:gridCol w="4611775"/>
                <a:gridCol w="4023500"/>
              </a:tblGrid>
              <a:tr h="4847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1" i="1">
                          <a:solidFill>
                            <a:schemeClr val="dk1"/>
                          </a:solidFill>
                        </a:rPr>
                        <a:t>AS1.10 Investigate a given multivariate data set using the statistical enquiry cycle   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Students need to be familiar with the statistical enquiry cycle to investigate a given multivariate data set, which involves: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-GB" sz="1200" b="1" i="1"/>
                        <a:t>AS2.9 Use statistical methods to make an inference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Using the statistical enquiry cycle to make an inference involves: </a:t>
                      </a:r>
                    </a:p>
                  </a:txBody>
                  <a:tcPr marL="91425" marR="91425" marT="91425" marB="91425"/>
                </a:tc>
              </a:tr>
              <a:tr h="7538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• investigating data that </a:t>
                      </a:r>
                      <a:r>
                        <a:rPr lang="en-GB" sz="1200" b="1">
                          <a:solidFill>
                            <a:schemeClr val="dk1"/>
                          </a:solidFill>
                        </a:rPr>
                        <a:t>has been collected from a survey situation 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• posing an appropriate comparison question using a given multivariate data set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• </a:t>
                      </a:r>
                      <a:r>
                        <a:rPr lang="en-GB" sz="1200"/>
                        <a:t>posing an appropriate investigative comparison question from a</a:t>
                      </a:r>
                      <a:r>
                        <a:rPr lang="en-GB" sz="1200" b="1"/>
                        <a:t> given set of population data</a:t>
                      </a:r>
                    </a:p>
                  </a:txBody>
                  <a:tcPr marL="91425" marR="91425" marT="91425" marB="91425"/>
                </a:tc>
              </a:tr>
              <a:tr h="3900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</a:t>
                      </a:r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• selecting random samples </a:t>
                      </a:r>
                    </a:p>
                  </a:txBody>
                  <a:tcPr marL="91425" marR="91425" marT="91425" marB="91425"/>
                </a:tc>
              </a:tr>
              <a:tr h="39707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</a:t>
                      </a:r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906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</a:rPr>
                        <a:t>• selecting and using appropriate display(s)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</a:rPr>
                        <a:t>• giving summary statistics such as the five summary values (minimum, maximum, median, quartiles)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</a:rPr>
                        <a:t>• discussing features of distributions comparatively, such as shape, middle 50%, shift, overlap, spread, unusual or interesting features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• selecting and using appropriate displays and measures 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/>
                        <a:t>• discussing sample distributions </a:t>
                      </a:r>
                    </a:p>
                  </a:txBody>
                  <a:tcPr marL="91425" marR="91425" marT="91425" marB="91425"/>
                </a:tc>
              </a:tr>
              <a:tr h="7876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>
                          <a:solidFill>
                            <a:schemeClr val="dk1"/>
                          </a:solidFill>
                        </a:rPr>
                        <a:t>• </a:t>
                      </a:r>
                      <a:r>
                        <a:rPr lang="en-GB" sz="1200">
                          <a:solidFill>
                            <a:schemeClr val="dk1"/>
                          </a:solidFill>
                        </a:rPr>
                        <a:t>communicating findings, such as informal inference and supporting evidence, in a conclusion.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• discussing sampling variability, including the variability of estimates </a:t>
                      </a:r>
                    </a:p>
                    <a:p>
                      <a:pPr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• making an inference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/>
                        <a:t>• communicating findings in a conclusion.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Questions for you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047750"/>
            <a:ext cx="8355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/>
            </a:pPr>
            <a:r>
              <a:rPr lang="en-GB"/>
              <a:t>Why do we teach this topic/standard?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-GB"/>
              <a:t>(What are our beliefs, What do/should     students get out of it)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R" startAt="2"/>
            </a:pPr>
            <a:r>
              <a:rPr lang="en-GB"/>
              <a:t>Are we turning students off stats by doing these standards?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GB"/>
              <a:t>3)	What do you think it is about sampling variability that makes it tricky?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marL="0" indent="0" rtl="0">
              <a:spcBef>
                <a:spcPts val="0"/>
              </a:spcBef>
              <a:buNone/>
            </a:pPr>
            <a:endParaRPr/>
          </a:p>
          <a:p>
            <a:pPr marL="0" indent="0"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684750" y="533225"/>
            <a:ext cx="2577600" cy="86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2400" b="1"/>
              <a:t>Question about population</a:t>
            </a:r>
            <a:r>
              <a:rPr lang="en-GB" sz="2400"/>
              <a:t> (problem)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76850" y="3058950"/>
            <a:ext cx="2750100" cy="95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400" b="1"/>
              <a:t>Answer about population. “making the call”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(conclusion)</a:t>
            </a:r>
          </a:p>
        </p:txBody>
      </p:sp>
      <p:sp>
        <p:nvSpPr>
          <p:cNvPr id="63" name="Shape 63"/>
          <p:cNvSpPr/>
          <p:nvPr/>
        </p:nvSpPr>
        <p:spPr>
          <a:xfrm>
            <a:off x="1474500" y="1792725"/>
            <a:ext cx="572699" cy="1326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9050" cap="flat">
            <a:solidFill>
              <a:srgbClr val="20124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4270375" y="923025"/>
            <a:ext cx="2881500" cy="86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 sz="2400" b="1"/>
              <a:t>Get/organise your sample data</a:t>
            </a:r>
            <a:r>
              <a:rPr lang="en-GB" sz="24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(plan, data)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229725" y="2740850"/>
            <a:ext cx="3280800" cy="86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 b="1"/>
              <a:t>Compare the two groups using graphs and summary stat</a:t>
            </a:r>
            <a:r>
              <a:rPr lang="en-GB" sz="2400"/>
              <a:t> (Analysis)</a:t>
            </a:r>
          </a:p>
        </p:txBody>
      </p:sp>
      <p:sp>
        <p:nvSpPr>
          <p:cNvPr id="66" name="Shape 66"/>
          <p:cNvSpPr/>
          <p:nvPr/>
        </p:nvSpPr>
        <p:spPr>
          <a:xfrm>
            <a:off x="5066775" y="2174625"/>
            <a:ext cx="572699" cy="6827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rgbClr val="20124D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2936450" y="1120550"/>
            <a:ext cx="1257600" cy="519899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2932675" y="3326000"/>
            <a:ext cx="1257600" cy="519899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/>
              <a:t>a few off topic points before we get into it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3229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400"/>
              <a:t>technology should be used (but not exclusively in the teaching)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400"/>
              <a:t>Beware, some data is tricky to ask worthwhile questions about (titanic, world at a glance)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400"/>
              <a:t>1.10: don’t need a random process for selecting the data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400"/>
              <a:t>Students should be given opportunities to understand the context they are investigating (they need this at higher grades)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-GB" sz="2400"/>
              <a:t>2.9 is a bit odd, sampling from a “population database”...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919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/>
              <a:t>Kinda off topic still - How sampling really works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(If possible) generate a list of the population: a sampling frame. (e.g electoral roll, register of schools, list of students)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then randomly choose units for your sample</a:t>
            </a:r>
          </a:p>
          <a:p>
            <a:pPr marL="457200" lvl="0" indent="-4191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/>
              <a:t>then you gather the data for those in the sample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/>
              <a:t>Some of my beliefs about teaching stats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2400"/>
              <a:t>Compartmentalising the skills makes it hard for students to understand what they are really doing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2400"/>
              <a:t>More effective learning of skills is teaching them when there is a need.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2400"/>
              <a:t>Use interesting data, data they may be invested in.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2400"/>
              <a:t>This is hard but: don’t always be critical or accuracy. Let the intuitive statements have some air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sz="3000"/>
              <a:t>A suggested overview of teaching this topic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85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-GB" sz="1800"/>
              <a:t>Do some investigations where you have the whole population to investigate.</a:t>
            </a:r>
          </a:p>
          <a:p>
            <a:pPr rtl="0">
              <a:spcBef>
                <a:spcPts val="0"/>
              </a:spcBef>
              <a:buNone/>
            </a:pPr>
            <a:r>
              <a:rPr lang="en-GB" sz="1800"/>
              <a:t>-	e.g are boys better at </a:t>
            </a:r>
            <a:r>
              <a:rPr lang="en-GB" sz="1800" i="1" u="sng">
                <a:solidFill>
                  <a:schemeClr val="hlink"/>
                </a:solidFill>
                <a:hlinkClick r:id="rId3"/>
              </a:rPr>
              <a:t>robot unicorn attack</a:t>
            </a:r>
            <a:r>
              <a:rPr lang="en-GB" sz="1800"/>
              <a:t> than girls in our class. (Get to do the PPDAC cycle without too much complexity)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lang="en-GB" sz="1800"/>
              <a:t>Move onto situations where it is impractical to have/use/collect the whole population.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800"/>
              <a:t>- 	data cards (similar to </a:t>
            </a:r>
            <a:r>
              <a:rPr lang="en-GB" sz="1800" u="sng">
                <a:solidFill>
                  <a:schemeClr val="hlink"/>
                </a:solidFill>
                <a:hlinkClick r:id="rId4"/>
              </a:rPr>
              <a:t>karekare college</a:t>
            </a:r>
            <a:r>
              <a:rPr lang="en-GB" sz="1800"/>
              <a:t> 2009 stats day)</a:t>
            </a:r>
          </a:p>
          <a:p>
            <a:pPr rtl="0">
              <a:spcBef>
                <a:spcPts val="0"/>
              </a:spcBef>
              <a:buNone/>
            </a:pPr>
            <a:r>
              <a:rPr lang="en-GB" sz="1800"/>
              <a:t>-	census at school samples/dataviewer </a:t>
            </a:r>
          </a:p>
          <a:p>
            <a:pPr lvl="0">
              <a:spcBef>
                <a:spcPts val="0"/>
              </a:spcBef>
              <a:buNone/>
            </a:pPr>
            <a:r>
              <a:rPr lang="en-GB" sz="1800"/>
              <a:t>The idea of a sample will develop. Do we all get the same result when we sample?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1033</Words>
  <Application>Microsoft Office PowerPoint</Application>
  <PresentationFormat>On-screen Show (16:9)</PresentationFormat>
  <Paragraphs>128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label</vt:lpstr>
      <vt:lpstr> Difficulties in learning about sampling and approaches to overcoming these (AS1.10 &amp; 2.9)   </vt:lpstr>
      <vt:lpstr>Overview of this session:</vt:lpstr>
      <vt:lpstr>PowerPoint Presentation</vt:lpstr>
      <vt:lpstr>Questions for you</vt:lpstr>
      <vt:lpstr>PowerPoint Presentation</vt:lpstr>
      <vt:lpstr>a few off topic points before we get into it</vt:lpstr>
      <vt:lpstr>Kinda off topic still - How sampling really works</vt:lpstr>
      <vt:lpstr>Some of my beliefs about teaching stats</vt:lpstr>
      <vt:lpstr>A suggested overview of teaching this topic</vt:lpstr>
      <vt:lpstr>A suggested overview of teaching this topic (cont)</vt:lpstr>
      <vt:lpstr>And back to assessment</vt:lpstr>
      <vt:lpstr>Takeaways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Difficulties in learning about sampling and approaches to overcoming these (AS1.10 &amp; 2.9)</dc:title>
  <dc:creator>Meg Hockly</dc:creator>
  <cp:lastModifiedBy>Anne Blundell</cp:lastModifiedBy>
  <cp:revision>2</cp:revision>
  <dcterms:modified xsi:type="dcterms:W3CDTF">2014-12-12T01:18:47Z</dcterms:modified>
</cp:coreProperties>
</file>