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7" r:id="rId2"/>
    <p:sldMasterId id="2147483700" r:id="rId3"/>
    <p:sldMasterId id="2147483713" r:id="rId4"/>
  </p:sldMasterIdLst>
  <p:notesMasterIdLst>
    <p:notesMasterId r:id="rId40"/>
  </p:notesMasterIdLst>
  <p:handoutMasterIdLst>
    <p:handoutMasterId r:id="rId41"/>
  </p:handoutMasterIdLst>
  <p:sldIdLst>
    <p:sldId id="325" r:id="rId5"/>
    <p:sldId id="324" r:id="rId6"/>
    <p:sldId id="323" r:id="rId7"/>
    <p:sldId id="326" r:id="rId8"/>
    <p:sldId id="327" r:id="rId9"/>
    <p:sldId id="329" r:id="rId10"/>
    <p:sldId id="328" r:id="rId11"/>
    <p:sldId id="330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256" r:id="rId39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99CC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4660"/>
  </p:normalViewPr>
  <p:slideViewPr>
    <p:cSldViewPr>
      <p:cViewPr>
        <p:scale>
          <a:sx n="100" d="100"/>
          <a:sy n="100" d="100"/>
        </p:scale>
        <p:origin x="-192" y="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110" d="100"/>
          <a:sy n="110" d="100"/>
        </p:scale>
        <p:origin x="-1716" y="-8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F8B0B-79A2-4AD1-9DA5-E48EBAE516BA}" type="datetimeFigureOut">
              <a:rPr lang="en-NZ" smtClean="0"/>
              <a:t>17/01/2014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NZ" dirty="0" smtClean="0"/>
              <a:t>Main Presentation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AE056-BFD3-4A92-8643-60DFC4E425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1100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6807E-3DB5-494E-8621-F61242950B0C}" type="datetimeFigureOut">
              <a:rPr lang="en-NZ" smtClean="0"/>
              <a:t>17/01/2014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61FCC-C319-4B79-8FE9-3DC540A96A0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509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61FCC-C319-4B79-8FE9-3DC540A96A0F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8024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261FCC-C319-4B79-8FE9-3DC540A96A0F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0985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9197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76263"/>
            <a:ext cx="1943100" cy="549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76263"/>
            <a:ext cx="5676900" cy="549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728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6263"/>
            <a:ext cx="7772400" cy="598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8310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6263"/>
            <a:ext cx="7772400" cy="598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55725"/>
            <a:ext cx="3810000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7775"/>
            <a:ext cx="3810000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034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662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598487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5"/>
            <a:ext cx="7772400" cy="429460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970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5725"/>
            <a:ext cx="38100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5623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6473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43273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020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622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598487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352928" cy="475252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3896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741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252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76263"/>
            <a:ext cx="1943100" cy="549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76263"/>
            <a:ext cx="5676900" cy="549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3118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6263"/>
            <a:ext cx="7772400" cy="598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61501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6263"/>
            <a:ext cx="7772400" cy="598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55725"/>
            <a:ext cx="3810000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7775"/>
            <a:ext cx="3810000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2317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99329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598487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5"/>
            <a:ext cx="7772400" cy="429460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15623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5725"/>
            <a:ext cx="38100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6245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2965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979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5725"/>
            <a:ext cx="38100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55427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96058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99674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8659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28867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76263"/>
            <a:ext cx="1943100" cy="549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76263"/>
            <a:ext cx="5676900" cy="549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707895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6263"/>
            <a:ext cx="7772400" cy="598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67080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6263"/>
            <a:ext cx="7772400" cy="598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55725"/>
            <a:ext cx="3810000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7775"/>
            <a:ext cx="3810000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81004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04224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772400" cy="598487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5"/>
            <a:ext cx="7772400" cy="429460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4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2975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5725"/>
            <a:ext cx="3810000" cy="471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35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87550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5256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490022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9268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09555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583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54081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76263"/>
            <a:ext cx="1943100" cy="5491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76263"/>
            <a:ext cx="5676900" cy="5491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73319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6263"/>
            <a:ext cx="7772400" cy="598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86871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6263"/>
            <a:ext cx="7772400" cy="5984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55725"/>
            <a:ext cx="3810000" cy="471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55725"/>
            <a:ext cx="3810000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87775"/>
            <a:ext cx="3810000" cy="2279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16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59877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307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3244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68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4037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628800"/>
            <a:ext cx="8640960" cy="504056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449763" y="2386013"/>
            <a:ext cx="650875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600950" y="238125"/>
            <a:ext cx="7635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 b="0"/>
              <a:t>Page </a:t>
            </a:r>
            <a:fld id="{A0B92C28-B162-4C46-BDEC-CEE245DE64AD}" type="slidenum">
              <a:rPr lang="en-GB" sz="1200" b="0"/>
              <a:pPr>
                <a:spcBef>
                  <a:spcPct val="0"/>
                </a:spcBef>
              </a:pPr>
              <a:t>‹#›</a:t>
            </a:fld>
            <a:endParaRPr lang="en-GB" sz="1200" b="0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26876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260648"/>
            <a:ext cx="7772400" cy="598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5" descr="PowerpointHeader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-91032"/>
            <a:ext cx="9180512" cy="145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74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FontTx/>
        <a:buBlip>
          <a:blip r:embed="rId15"/>
        </a:buBlip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70000"/>
        <a:buFont typeface="Wingdings 2" pitchFamily="18" charset="2"/>
        <a:buChar char="¤"/>
        <a:defRPr sz="16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628800"/>
            <a:ext cx="8640960" cy="504056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449763" y="2386013"/>
            <a:ext cx="650875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>
              <a:solidFill>
                <a:srgbClr val="333366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600950" y="238125"/>
            <a:ext cx="7635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>
                <a:solidFill>
                  <a:srgbClr val="333366"/>
                </a:solidFill>
              </a:rPr>
              <a:t>Page </a:t>
            </a:r>
            <a:fld id="{A0B92C28-B162-4C46-BDEC-CEE245DE64AD}" type="slidenum">
              <a:rPr lang="en-GB" sz="1200">
                <a:solidFill>
                  <a:srgbClr val="333366"/>
                </a:solidFill>
              </a:rPr>
              <a:pPr>
                <a:spcBef>
                  <a:spcPct val="0"/>
                </a:spcBef>
              </a:pPr>
              <a:t>‹#›</a:t>
            </a:fld>
            <a:endParaRPr lang="en-GB" sz="1200">
              <a:solidFill>
                <a:srgbClr val="333366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26876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 b="1" smtClean="0">
              <a:solidFill>
                <a:srgbClr val="333366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260648"/>
            <a:ext cx="7772400" cy="598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5" descr="PowerpointHeader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-91032"/>
            <a:ext cx="9180512" cy="145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2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70000"/>
        <a:buFont typeface="Wingdings 2" pitchFamily="18" charset="2"/>
        <a:buChar char="¤"/>
        <a:defRPr sz="16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628800"/>
            <a:ext cx="8640960" cy="504056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449763" y="2386013"/>
            <a:ext cx="650875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>
              <a:solidFill>
                <a:srgbClr val="333366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600950" y="238125"/>
            <a:ext cx="7635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>
                <a:solidFill>
                  <a:srgbClr val="333366"/>
                </a:solidFill>
              </a:rPr>
              <a:t>Page </a:t>
            </a:r>
            <a:fld id="{A0B92C28-B162-4C46-BDEC-CEE245DE64AD}" type="slidenum">
              <a:rPr lang="en-GB" sz="1200">
                <a:solidFill>
                  <a:srgbClr val="333366"/>
                </a:solidFill>
              </a:rPr>
              <a:pPr>
                <a:spcBef>
                  <a:spcPct val="0"/>
                </a:spcBef>
              </a:pPr>
              <a:t>‹#›</a:t>
            </a:fld>
            <a:endParaRPr lang="en-GB" sz="1200">
              <a:solidFill>
                <a:srgbClr val="333366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26876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 b="1" smtClean="0">
              <a:solidFill>
                <a:srgbClr val="333366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260648"/>
            <a:ext cx="7772400" cy="598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5" descr="PowerpointHeader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-91032"/>
            <a:ext cx="9180512" cy="145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24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70000"/>
        <a:buFont typeface="Wingdings 2" pitchFamily="18" charset="2"/>
        <a:buChar char="¤"/>
        <a:defRPr sz="16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628800"/>
            <a:ext cx="8640960" cy="5040560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4"/>
            </a:solidFill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449763" y="2386013"/>
            <a:ext cx="650875" cy="34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NZ">
              <a:solidFill>
                <a:srgbClr val="333366"/>
              </a:solidFill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600950" y="238125"/>
            <a:ext cx="7635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0"/>
              </a:spcBef>
            </a:pPr>
            <a:r>
              <a:rPr lang="en-GB" sz="1200">
                <a:solidFill>
                  <a:srgbClr val="333366"/>
                </a:solidFill>
              </a:rPr>
              <a:t>Page </a:t>
            </a:r>
            <a:fld id="{A0B92C28-B162-4C46-BDEC-CEE245DE64AD}" type="slidenum">
              <a:rPr lang="en-GB" sz="1200">
                <a:solidFill>
                  <a:srgbClr val="333366"/>
                </a:solidFill>
              </a:rPr>
              <a:pPr>
                <a:spcBef>
                  <a:spcPct val="0"/>
                </a:spcBef>
              </a:pPr>
              <a:t>‹#›</a:t>
            </a:fld>
            <a:endParaRPr lang="en-GB" sz="1200">
              <a:solidFill>
                <a:srgbClr val="333366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26876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 b="1" smtClean="0">
              <a:solidFill>
                <a:srgbClr val="333366"/>
              </a:solidFill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260648"/>
            <a:ext cx="7772400" cy="598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pic>
        <p:nvPicPr>
          <p:cNvPr id="6" name="Picture 5" descr="PowerpointHeader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-91032"/>
            <a:ext cx="9180512" cy="1450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59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Humnst777 BT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70000"/>
        <a:buFont typeface="Wingdings 2" pitchFamily="18" charset="2"/>
        <a:buChar char="¤"/>
        <a:defRPr sz="1600">
          <a:solidFill>
            <a:schemeClr val="tx1"/>
          </a:solidFill>
          <a:latin typeface="+mn-lt"/>
        </a:defRPr>
      </a:lvl3pPr>
      <a:lvl4pPr marL="1562100" indent="-228600" algn="l" rtl="0" eaLnBrk="1" fontAlgn="base" hangingPunct="1">
        <a:spcBef>
          <a:spcPct val="5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4pPr>
      <a:lvl5pPr marL="19812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5pPr>
      <a:lvl6pPr marL="24384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5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andteachstatistics.wordpress.com/2013/05/27/probability-and-deit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87493"/>
            <a:ext cx="7772400" cy="1899642"/>
          </a:xfrm>
          <a:solidFill>
            <a:srgbClr val="FFFFFF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NZ" dirty="0"/>
              <a:t>Having fun with </a:t>
            </a:r>
            <a:r>
              <a:rPr lang="en-NZ" dirty="0" smtClean="0"/>
              <a:t>probability </a:t>
            </a:r>
            <a:r>
              <a:rPr lang="en-NZ" dirty="0"/>
              <a:t>c</a:t>
            </a:r>
            <a:r>
              <a:rPr lang="en-NZ" dirty="0" smtClean="0"/>
              <a:t>oncepts </a:t>
            </a:r>
            <a:r>
              <a:rPr lang="en-NZ" dirty="0"/>
              <a:t>and solving problems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r>
              <a:rPr lang="en-NZ" dirty="0" smtClean="0"/>
              <a:t> Dr Nicola Ward Petty</a:t>
            </a:r>
          </a:p>
          <a:p>
            <a:r>
              <a:rPr lang="en-NZ" dirty="0" smtClean="0"/>
              <a:t>Statistics Learning Centre</a:t>
            </a:r>
          </a:p>
          <a:p>
            <a:r>
              <a:rPr lang="en-NZ" dirty="0" smtClean="0"/>
              <a:t>Statisticslearningcentre.com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-99392"/>
            <a:ext cx="2667495" cy="228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377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054" y="389586"/>
            <a:ext cx="7772400" cy="598487"/>
          </a:xfrm>
        </p:spPr>
        <p:txBody>
          <a:bodyPr/>
          <a:lstStyle/>
          <a:p>
            <a:r>
              <a:rPr lang="en-NZ" dirty="0" smtClean="0"/>
              <a:t>How likely is it that a randomly </a:t>
            </a:r>
            <a:br>
              <a:rPr lang="en-NZ" dirty="0" smtClean="0"/>
            </a:br>
            <a:r>
              <a:rPr lang="en-NZ" dirty="0" smtClean="0"/>
              <a:t>chosen person will have </a:t>
            </a:r>
            <a:br>
              <a:rPr lang="en-NZ" dirty="0" smtClean="0"/>
            </a:br>
            <a:r>
              <a:rPr lang="en-NZ" dirty="0" smtClean="0"/>
              <a:t>had a drink of water?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Everyone write down your answer in words.</a:t>
            </a:r>
          </a:p>
          <a:p>
            <a:r>
              <a:rPr lang="en-NZ" dirty="0" smtClean="0"/>
              <a:t>Now write your answer using a number. </a:t>
            </a:r>
          </a:p>
          <a:p>
            <a:r>
              <a:rPr lang="en-NZ" dirty="0" smtClean="0"/>
              <a:t>Now all stand up and get in order. </a:t>
            </a:r>
          </a:p>
          <a:p>
            <a:r>
              <a:rPr lang="en-NZ" dirty="0" smtClean="0"/>
              <a:t>What do we (students/teachers) learn from this exercise? </a:t>
            </a:r>
          </a:p>
          <a:p>
            <a:pPr lvl="1"/>
            <a:r>
              <a:rPr lang="en-NZ" dirty="0" smtClean="0"/>
              <a:t>different terminology between people</a:t>
            </a:r>
          </a:p>
          <a:p>
            <a:pPr lvl="1"/>
            <a:r>
              <a:rPr lang="en-NZ" dirty="0" smtClean="0"/>
              <a:t>a way of assessing student understanding of the meaning of the numbers.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509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Quick Discussion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0" dirty="0" smtClean="0"/>
              <a:t>How did you decide on your number?</a:t>
            </a:r>
          </a:p>
          <a:p>
            <a:r>
              <a:rPr lang="en-NZ" b="0" dirty="0" smtClean="0"/>
              <a:t>What kind of model is this? </a:t>
            </a:r>
          </a:p>
          <a:p>
            <a:r>
              <a:rPr lang="en-NZ" b="0" dirty="0" smtClean="0"/>
              <a:t>What information did you use?</a:t>
            </a:r>
          </a:p>
          <a:p>
            <a:r>
              <a:rPr lang="en-NZ" b="0" dirty="0" smtClean="0"/>
              <a:t>Do you think the people who </a:t>
            </a:r>
            <a:r>
              <a:rPr lang="en-NZ" dirty="0" smtClean="0"/>
              <a:t>did drink water</a:t>
            </a:r>
            <a:r>
              <a:rPr lang="en-NZ" b="0" dirty="0" smtClean="0"/>
              <a:t> would say a higher probability than those who didn’t?</a:t>
            </a:r>
          </a:p>
          <a:p>
            <a:pPr marL="904875" lvl="2" indent="0">
              <a:buNone/>
            </a:pPr>
            <a:r>
              <a:rPr lang="en-NZ" b="0" dirty="0" smtClean="0"/>
              <a:t>(Should they have?)</a:t>
            </a:r>
            <a:endParaRPr lang="en-NZ" b="0" dirty="0"/>
          </a:p>
        </p:txBody>
      </p:sp>
    </p:spTree>
    <p:extLst>
      <p:ext uri="{BB962C8B-B14F-4D97-AF65-F5344CB8AC3E}">
        <p14:creationId xmlns:p14="http://schemas.microsoft.com/office/powerpoint/2010/main" val="18359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distribution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other outcomes are possible?</a:t>
            </a:r>
          </a:p>
          <a:p>
            <a:pPr lvl="1"/>
            <a:r>
              <a:rPr lang="en-NZ" dirty="0" smtClean="0"/>
              <a:t>Didn’t drink water	</a:t>
            </a:r>
          </a:p>
          <a:p>
            <a:r>
              <a:rPr lang="en-NZ" dirty="0" smtClean="0"/>
              <a:t>This is the full distribution – could have another discussion about timing, amount etc.</a:t>
            </a:r>
          </a:p>
          <a:p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9051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Discussion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What type of probability model is this?</a:t>
            </a:r>
          </a:p>
          <a:p>
            <a:pPr marL="800100" indent="-457200">
              <a:buFontTx/>
              <a:buChar char="-"/>
            </a:pPr>
            <a:r>
              <a:rPr lang="en-NZ" dirty="0" smtClean="0"/>
              <a:t>Subjective/ Objective</a:t>
            </a:r>
          </a:p>
          <a:p>
            <a:pPr marL="800100" indent="-457200">
              <a:buFontTx/>
              <a:buChar char="-"/>
            </a:pPr>
            <a:r>
              <a:rPr lang="en-NZ" dirty="0" smtClean="0"/>
              <a:t>Are there any circumstances in which it could be called a good model?</a:t>
            </a:r>
          </a:p>
          <a:p>
            <a:pPr marL="800100" indent="-457200">
              <a:buFontTx/>
              <a:buChar char="-"/>
            </a:pPr>
            <a:r>
              <a:rPr lang="en-NZ" dirty="0" smtClean="0"/>
              <a:t>Why do we call it a model?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9106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Improving our probability estimate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How can we get a better idea of the probability of a water drinker?</a:t>
            </a:r>
          </a:p>
          <a:p>
            <a:r>
              <a:rPr lang="en-NZ" smtClean="0"/>
              <a:t>Take a sample:</a:t>
            </a:r>
          </a:p>
          <a:p>
            <a:r>
              <a:rPr lang="en-NZ" smtClean="0"/>
              <a:t>Ten people – what have you got? </a:t>
            </a:r>
          </a:p>
          <a:p>
            <a:endParaRPr lang="en-NZ" smtClean="0"/>
          </a:p>
          <a:p>
            <a:endParaRPr lang="en-NZ" smtClean="0"/>
          </a:p>
          <a:p>
            <a:r>
              <a:rPr lang="en-NZ" smtClean="0"/>
              <a:t>Would you change your model?</a:t>
            </a:r>
            <a:endParaRPr lang="en-N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432365"/>
              </p:ext>
            </p:extLst>
          </p:nvPr>
        </p:nvGraphicFramePr>
        <p:xfrm>
          <a:off x="1187624" y="4149080"/>
          <a:ext cx="547260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203"/>
                <a:gridCol w="1824203"/>
                <a:gridCol w="1824203"/>
              </a:tblGrid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Drank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Didn’t drink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Number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Probability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63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Discussion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0">
              <a:buNone/>
            </a:pPr>
            <a:r>
              <a:rPr lang="en-NZ" dirty="0" smtClean="0"/>
              <a:t>What kind of model is that?</a:t>
            </a:r>
          </a:p>
          <a:p>
            <a:pPr lvl="1"/>
            <a:r>
              <a:rPr lang="en-NZ" dirty="0" smtClean="0"/>
              <a:t>Probability based on model or experiment?</a:t>
            </a:r>
          </a:p>
          <a:p>
            <a:pPr lvl="1"/>
            <a:r>
              <a:rPr lang="en-NZ" dirty="0" smtClean="0"/>
              <a:t>No model/ poor model/ good model?</a:t>
            </a:r>
          </a:p>
          <a:p>
            <a:pPr lvl="1"/>
            <a:r>
              <a:rPr lang="en-NZ" dirty="0" smtClean="0"/>
              <a:t>Purpose</a:t>
            </a:r>
          </a:p>
          <a:p>
            <a:pPr marL="342900" indent="0">
              <a:buNone/>
            </a:pPr>
            <a:r>
              <a:rPr lang="en-NZ" dirty="0" smtClean="0"/>
              <a:t>How can we make it better?</a:t>
            </a:r>
          </a:p>
          <a:p>
            <a:pPr lvl="1"/>
            <a:r>
              <a:rPr lang="en-NZ" dirty="0"/>
              <a:t>Bigger sample.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9049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From the curriculum </a:t>
            </a:r>
            <a:br>
              <a:rPr lang="en-NZ" dirty="0" smtClean="0"/>
            </a:br>
            <a:r>
              <a:rPr lang="en-NZ" dirty="0" smtClean="0"/>
              <a:t>(Senior secondary guide)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Probability distributions can be investigated by making assumptions about the situation and applying probability rules and/or by doing repeated trials of the situation and collecting frequencies.</a:t>
            </a:r>
          </a:p>
          <a:p>
            <a:r>
              <a:rPr lang="en-NZ" dirty="0" smtClean="0"/>
              <a:t>Interprets results of probability investigations, demonstrating understanding of the relationship between true probability (unknown and unique to the situation), model estimates (theoretical probability), and experimental estimates.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3961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True probability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0">
              <a:buNone/>
            </a:pPr>
            <a:r>
              <a:rPr lang="en-NZ" dirty="0" smtClean="0"/>
              <a:t>If we ask the whole group and get the correct proportions, will that give us the true probability?</a:t>
            </a:r>
          </a:p>
          <a:p>
            <a:pPr marL="342900" indent="0">
              <a:buNone/>
            </a:pPr>
            <a:r>
              <a:rPr lang="en-NZ" b="0" i="1" dirty="0" smtClean="0"/>
              <a:t>No. We never know the true probability. </a:t>
            </a:r>
            <a:br>
              <a:rPr lang="en-NZ" b="0" i="1" dirty="0" smtClean="0"/>
            </a:br>
            <a:r>
              <a:rPr lang="en-NZ" b="0" i="1" dirty="0" smtClean="0"/>
              <a:t>It is always only a model. </a:t>
            </a:r>
            <a:br>
              <a:rPr lang="en-NZ" b="0" i="1" dirty="0" smtClean="0"/>
            </a:br>
            <a:r>
              <a:rPr lang="en-NZ" b="0" i="1" dirty="0" smtClean="0"/>
              <a:t>But this is a VERY good model.</a:t>
            </a:r>
          </a:p>
          <a:p>
            <a:pPr marL="342900" indent="0">
              <a:buNone/>
            </a:pPr>
            <a:r>
              <a:rPr lang="en-NZ" dirty="0" smtClean="0"/>
              <a:t>Teaching hint – also use an example for which the true probability is difficult to model – </a:t>
            </a:r>
            <a:r>
              <a:rPr lang="en-NZ" dirty="0" err="1" smtClean="0"/>
              <a:t>eg</a:t>
            </a:r>
            <a:r>
              <a:rPr lang="en-NZ" dirty="0" smtClean="0"/>
              <a:t> Lego brick. (Senior Secondary Guide has a lesson extending to random variables)</a:t>
            </a:r>
            <a:endParaRPr lang="en-NZ" b="0" dirty="0"/>
          </a:p>
        </p:txBody>
      </p:sp>
    </p:spTree>
    <p:extLst>
      <p:ext uri="{BB962C8B-B14F-4D97-AF65-F5344CB8AC3E}">
        <p14:creationId xmlns:p14="http://schemas.microsoft.com/office/powerpoint/2010/main" val="293938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Testing it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Who has a surname starting with P?</a:t>
            </a:r>
          </a:p>
          <a:p>
            <a:r>
              <a:rPr lang="en-NZ" dirty="0" smtClean="0"/>
              <a:t>Did you have a drink of water?</a:t>
            </a:r>
          </a:p>
          <a:p>
            <a:r>
              <a:rPr lang="en-NZ" dirty="0" smtClean="0"/>
              <a:t>What does that tell us about our estimate?</a:t>
            </a:r>
          </a:p>
          <a:p>
            <a:r>
              <a:rPr lang="en-NZ" dirty="0" smtClean="0"/>
              <a:t>Unless our probability for drinking water was 0 or 1, a single result doesn’t tell us anything!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350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Relationships between models</a:t>
            </a:r>
            <a:endParaRPr lang="en-NZ" dirty="0"/>
          </a:p>
        </p:txBody>
      </p:sp>
      <p:sp>
        <p:nvSpPr>
          <p:cNvPr id="4" name="Cloud 3"/>
          <p:cNvSpPr/>
          <p:nvPr/>
        </p:nvSpPr>
        <p:spPr bwMode="auto">
          <a:xfrm>
            <a:off x="395536" y="1455927"/>
            <a:ext cx="3456384" cy="1494309"/>
          </a:xfrm>
          <a:prstGeom prst="cloud">
            <a:avLst/>
          </a:prstGeom>
          <a:solidFill>
            <a:srgbClr val="FFFFFF"/>
          </a:solidFill>
          <a:ln w="381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825375"/>
            <a:ext cx="229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NZ" sz="2400" dirty="0"/>
              <a:t>True probability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378" y="2023069"/>
            <a:ext cx="3819124" cy="222366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82562" y="1594543"/>
            <a:ext cx="4190571" cy="461665"/>
          </a:xfrm>
          <a:prstGeom prst="rect">
            <a:avLst/>
          </a:prstGeo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en-NZ" sz="2400" dirty="0" smtClean="0"/>
              <a:t>Model estimate of probability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1743" y="3932048"/>
            <a:ext cx="3159097" cy="830997"/>
          </a:xfrm>
          <a:prstGeom prst="rect">
            <a:avLst/>
          </a:prstGeo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NZ" sz="2400" dirty="0" smtClean="0"/>
              <a:t>Experimental estimate of probability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15" y="4725144"/>
            <a:ext cx="3502502" cy="203931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093395" y="5761693"/>
            <a:ext cx="3439737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NZ" sz="2400" dirty="0" smtClean="0"/>
              <a:t>Affected by sample size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38632" y="4123824"/>
            <a:ext cx="373450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NZ" dirty="0" smtClean="0"/>
              <a:t>Includes theoretical distributions, often based on experimental data.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238699" y="2716607"/>
            <a:ext cx="134013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NZ" dirty="0" smtClean="0"/>
              <a:t>Unknown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794400" y="2496522"/>
            <a:ext cx="1057520" cy="2391222"/>
            <a:chOff x="2555507" y="2564952"/>
            <a:chExt cx="1057520" cy="2391222"/>
          </a:xfrm>
        </p:grpSpPr>
        <p:sp>
          <p:nvSpPr>
            <p:cNvPr id="19" name="Right Arrow 18"/>
            <p:cNvSpPr/>
            <p:nvPr/>
          </p:nvSpPr>
          <p:spPr bwMode="auto">
            <a:xfrm rot="4297951" flipH="1">
              <a:off x="1888656" y="3231803"/>
              <a:ext cx="2391222" cy="1057520"/>
            </a:xfrm>
            <a:prstGeom prst="rightArrow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4169537">
              <a:off x="2441542" y="3503608"/>
              <a:ext cx="124230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NZ" dirty="0" smtClean="0"/>
                <a:t>Estimate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477063" y="2265700"/>
            <a:ext cx="1894626" cy="1057520"/>
            <a:chOff x="3477063" y="2265700"/>
            <a:chExt cx="1894626" cy="1057520"/>
          </a:xfrm>
        </p:grpSpPr>
        <p:sp>
          <p:nvSpPr>
            <p:cNvPr id="6" name="Right Arrow 5"/>
            <p:cNvSpPr/>
            <p:nvPr/>
          </p:nvSpPr>
          <p:spPr bwMode="auto">
            <a:xfrm rot="1578338" flipH="1">
              <a:off x="3477063" y="2265700"/>
              <a:ext cx="1894626" cy="1057520"/>
            </a:xfrm>
            <a:prstGeom prst="rightArrow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580366">
              <a:off x="3978883" y="2685953"/>
              <a:ext cx="124230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NZ" dirty="0" smtClean="0"/>
                <a:t>Estimate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227601" y="4170793"/>
            <a:ext cx="2811920" cy="589484"/>
            <a:chOff x="3227601" y="4170793"/>
            <a:chExt cx="2811920" cy="589484"/>
          </a:xfrm>
        </p:grpSpPr>
        <p:sp>
          <p:nvSpPr>
            <p:cNvPr id="7" name="Left-Right Arrow 6"/>
            <p:cNvSpPr/>
            <p:nvPr/>
          </p:nvSpPr>
          <p:spPr bwMode="auto">
            <a:xfrm rot="19360748">
              <a:off x="3227601" y="4184213"/>
              <a:ext cx="2811920" cy="576064"/>
            </a:xfrm>
            <a:prstGeom prst="leftRightArrow">
              <a:avLst/>
            </a:prstGeom>
            <a:solidFill>
              <a:srgbClr val="FFFF0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488" tIns="44450" rIns="90488" bIns="4445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N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9279905">
              <a:off x="4161411" y="4170793"/>
              <a:ext cx="124230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NZ" dirty="0" smtClean="0"/>
                <a:t>informs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175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Statistics Learning Centre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608513"/>
          </a:xfrm>
        </p:spPr>
        <p:txBody>
          <a:bodyPr/>
          <a:lstStyle/>
          <a:p>
            <a:r>
              <a:rPr lang="en-NZ" sz="2400" dirty="0" smtClean="0"/>
              <a:t>Based in Christchurch</a:t>
            </a:r>
          </a:p>
          <a:p>
            <a:r>
              <a:rPr lang="en-NZ" sz="2400" dirty="0" smtClean="0"/>
              <a:t>Started producing materials for NCEA Statistics in 2013</a:t>
            </a:r>
          </a:p>
          <a:p>
            <a:r>
              <a:rPr lang="en-NZ" sz="2400" dirty="0" smtClean="0"/>
              <a:t>NZ Stats 3 and NZ Stats 2 – online resources to students</a:t>
            </a:r>
          </a:p>
          <a:p>
            <a:r>
              <a:rPr lang="en-NZ" sz="2400" dirty="0" smtClean="0"/>
              <a:t>Professional development for teachers</a:t>
            </a:r>
          </a:p>
          <a:p>
            <a:r>
              <a:rPr lang="en-NZ" sz="2400" dirty="0" smtClean="0"/>
              <a:t>Videos, blog, apps</a:t>
            </a:r>
          </a:p>
          <a:p>
            <a:r>
              <a:rPr lang="en-NZ" sz="2400" dirty="0" smtClean="0"/>
              <a:t>Consulting in Operations Research </a:t>
            </a:r>
          </a:p>
          <a:p>
            <a:r>
              <a:rPr lang="en-NZ" sz="2400" dirty="0" smtClean="0"/>
              <a:t>Inventors of </a:t>
            </a:r>
            <a:r>
              <a:rPr lang="en-NZ" sz="2400" dirty="0" err="1" smtClean="0"/>
              <a:t>Rogo</a:t>
            </a:r>
            <a:endParaRPr lang="en-NZ" sz="2400" dirty="0" smtClean="0"/>
          </a:p>
        </p:txBody>
      </p:sp>
    </p:spTree>
    <p:extLst>
      <p:ext uri="{BB962C8B-B14F-4D97-AF65-F5344CB8AC3E}">
        <p14:creationId xmlns:p14="http://schemas.microsoft.com/office/powerpoint/2010/main" val="228228142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does this matter? </a:t>
            </a:r>
            <a:br>
              <a:rPr lang="en-NZ" dirty="0" smtClean="0"/>
            </a:br>
            <a:r>
              <a:rPr lang="en-NZ" dirty="0" smtClean="0"/>
              <a:t>Dr </a:t>
            </a:r>
            <a:r>
              <a:rPr lang="en-NZ" dirty="0" err="1" smtClean="0"/>
              <a:t>Nic’s</a:t>
            </a:r>
            <a:r>
              <a:rPr lang="en-NZ" dirty="0" smtClean="0"/>
              <a:t> take on it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1"/>
            <a:ext cx="8424936" cy="4680519"/>
          </a:xfrm>
        </p:spPr>
        <p:txBody>
          <a:bodyPr>
            <a:normAutofit lnSpcReduction="10000"/>
          </a:bodyPr>
          <a:lstStyle/>
          <a:p>
            <a:pPr marL="800100" indent="-457200">
              <a:buBlip>
                <a:blip r:embed="rId2"/>
              </a:buBlip>
            </a:pPr>
            <a:r>
              <a:rPr lang="en-NZ" b="0" dirty="0" smtClean="0"/>
              <a:t>Probabilistic thinking is difficult but important. </a:t>
            </a:r>
            <a:endParaRPr lang="en-NZ" b="0" dirty="0"/>
          </a:p>
          <a:p>
            <a:pPr marL="800100" indent="-457200">
              <a:buBlip>
                <a:blip r:embed="rId2"/>
              </a:buBlip>
            </a:pPr>
            <a:r>
              <a:rPr lang="en-NZ" b="0" dirty="0" smtClean="0"/>
              <a:t>Misconceptions abound.</a:t>
            </a:r>
          </a:p>
          <a:p>
            <a:pPr marL="800100" indent="-457200">
              <a:buBlip>
                <a:blip r:embed="rId2"/>
              </a:buBlip>
            </a:pPr>
            <a:r>
              <a:rPr lang="en-NZ" b="0" dirty="0" smtClean="0"/>
              <a:t>Traditional approaches over-emphasise the predictive ability.</a:t>
            </a:r>
          </a:p>
          <a:p>
            <a:pPr marL="800100" indent="-457200">
              <a:buBlip>
                <a:blip r:embed="rId2"/>
              </a:buBlip>
            </a:pPr>
            <a:r>
              <a:rPr lang="en-NZ" b="0" dirty="0" smtClean="0"/>
              <a:t>Two ways of approaching (</a:t>
            </a:r>
            <a:r>
              <a:rPr lang="en-NZ" b="0" dirty="0" err="1" smtClean="0"/>
              <a:t>frequentist</a:t>
            </a:r>
            <a:r>
              <a:rPr lang="en-NZ" b="0" dirty="0" smtClean="0"/>
              <a:t>, “exact”) can be kept too separate in students’ minds.</a:t>
            </a:r>
          </a:p>
          <a:p>
            <a:pPr marL="800100" indent="-457200">
              <a:buBlip>
                <a:blip r:embed="rId2"/>
              </a:buBlip>
            </a:pPr>
            <a:r>
              <a:rPr lang="en-NZ" b="0" dirty="0" smtClean="0"/>
              <a:t>By emphasising the concept of the “model” we can teach the idea of probability as a useful construct, rather than “the truth”.</a:t>
            </a:r>
          </a:p>
        </p:txBody>
      </p:sp>
    </p:spTree>
    <p:extLst>
      <p:ext uri="{BB962C8B-B14F-4D97-AF65-F5344CB8AC3E}">
        <p14:creationId xmlns:p14="http://schemas.microsoft.com/office/powerpoint/2010/main" val="1183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Curriculum progression –</a:t>
            </a:r>
            <a:br>
              <a:rPr lang="en-NZ" smtClean="0"/>
            </a:br>
            <a:r>
              <a:rPr lang="en-NZ" smtClean="0"/>
              <a:t>Primary levels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0">
              <a:buNone/>
            </a:pPr>
            <a:r>
              <a:rPr lang="en-NZ" dirty="0" smtClean="0"/>
              <a:t>From Key Ideas on </a:t>
            </a:r>
            <a:r>
              <a:rPr lang="en-NZ" dirty="0" err="1" smtClean="0"/>
              <a:t>NZMaths</a:t>
            </a:r>
            <a:r>
              <a:rPr lang="en-NZ" dirty="0" smtClean="0"/>
              <a:t> site</a:t>
            </a:r>
          </a:p>
          <a:p>
            <a:pPr lvl="1"/>
            <a:r>
              <a:rPr lang="en-NZ" dirty="0" smtClean="0"/>
              <a:t>Level 1 – chance situations, always, sometimes, never</a:t>
            </a:r>
          </a:p>
          <a:p>
            <a:pPr lvl="1"/>
            <a:r>
              <a:rPr lang="en-NZ" dirty="0" smtClean="0"/>
              <a:t>Level 2 – comparative – more or less likely</a:t>
            </a:r>
          </a:p>
          <a:p>
            <a:pPr lvl="1"/>
            <a:r>
              <a:rPr lang="en-NZ" dirty="0" smtClean="0"/>
              <a:t>Level 3 – quantifying – theoretical and experimental – distributions, models</a:t>
            </a:r>
          </a:p>
          <a:p>
            <a:pPr lvl="1"/>
            <a:r>
              <a:rPr lang="en-NZ" dirty="0" smtClean="0"/>
              <a:t>Level 4 – Two stage probabilities, comparing experimental results, idea of independence</a:t>
            </a:r>
          </a:p>
        </p:txBody>
      </p:sp>
    </p:spTree>
    <p:extLst>
      <p:ext uri="{BB962C8B-B14F-4D97-AF65-F5344CB8AC3E}">
        <p14:creationId xmlns:p14="http://schemas.microsoft.com/office/powerpoint/2010/main" val="24361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Curriculum progression –</a:t>
            </a:r>
            <a:br>
              <a:rPr lang="en-NZ" smtClean="0"/>
            </a:br>
            <a:r>
              <a:rPr lang="en-NZ" smtClean="0"/>
              <a:t>Secondary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896543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NZ" dirty="0" smtClean="0"/>
              <a:t>Level 5 – (Years 9 and 10) Two and three stage probabilities, comparing experimental results, theoretical models. </a:t>
            </a:r>
          </a:p>
          <a:p>
            <a:pPr marL="542925" lvl="1" indent="0">
              <a:buNone/>
            </a:pPr>
            <a:r>
              <a:rPr lang="en-NZ" sz="2800" dirty="0" smtClean="0">
                <a:solidFill>
                  <a:srgbClr val="FF0000"/>
                </a:solidFill>
              </a:rPr>
              <a:t>“Students need to recognise that theoretical model probabilities and experimental estimates of probabilities are approximations of the true probabilities which are never known.”</a:t>
            </a:r>
          </a:p>
          <a:p>
            <a:pPr lvl="1"/>
            <a:r>
              <a:rPr lang="en-NZ" dirty="0" smtClean="0"/>
              <a:t>Level 6 – NCEA Level 1- as above, plus discrete random variables, role of sample size</a:t>
            </a:r>
          </a:p>
          <a:p>
            <a:pPr lvl="1"/>
            <a:r>
              <a:rPr lang="en-NZ" dirty="0" smtClean="0"/>
              <a:t>Level 7 – NCEA Level 2 - Continuous random variables, normal distribution, tree diagrams, tables, simulations, technology.</a:t>
            </a:r>
          </a:p>
          <a:p>
            <a:pPr lvl="1"/>
            <a:r>
              <a:rPr lang="en-NZ" dirty="0" smtClean="0"/>
              <a:t>Continue to emphasise good, no and poor model.</a:t>
            </a:r>
          </a:p>
          <a:p>
            <a:pPr lvl="1"/>
            <a:r>
              <a:rPr lang="en-NZ" dirty="0" smtClean="0"/>
              <a:t>Level 8 - NCEA Level 3 – Distributions, randomness, types of model, simulation </a:t>
            </a:r>
          </a:p>
          <a:p>
            <a:pPr lvl="0"/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3427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Extending the water example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Only three tests available – probability all same result.</a:t>
            </a:r>
          </a:p>
          <a:p>
            <a:r>
              <a:rPr lang="en-NZ" dirty="0" smtClean="0"/>
              <a:t>Probability of getting disease is 0.95 if drank, 0.1 if didn’t drink. Make up table from this.</a:t>
            </a:r>
          </a:p>
          <a:p>
            <a:pPr marL="180975" indent="0">
              <a:buNone/>
            </a:pPr>
            <a:r>
              <a:rPr lang="en-NZ" b="1" dirty="0" smtClean="0"/>
              <a:t>Good problem because:</a:t>
            </a:r>
          </a:p>
          <a:p>
            <a:r>
              <a:rPr lang="en-NZ" dirty="0" smtClean="0"/>
              <a:t>Interesting</a:t>
            </a:r>
          </a:p>
          <a:p>
            <a:r>
              <a:rPr lang="en-NZ" dirty="0" smtClean="0"/>
              <a:t>Detective-like – has a real application</a:t>
            </a:r>
          </a:p>
          <a:p>
            <a:r>
              <a:rPr lang="en-NZ" dirty="0" smtClean="0"/>
              <a:t>Not personal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168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How long will it take me to get from here to Hamilton?</a:t>
            </a:r>
          </a:p>
          <a:p>
            <a:r>
              <a:rPr lang="en-NZ" dirty="0" smtClean="0"/>
              <a:t>What do we take into account?</a:t>
            </a:r>
          </a:p>
          <a:p>
            <a:pPr lvl="1"/>
            <a:r>
              <a:rPr lang="en-NZ" dirty="0" smtClean="0"/>
              <a:t>Deterministic</a:t>
            </a:r>
          </a:p>
          <a:p>
            <a:pPr lvl="1"/>
            <a:r>
              <a:rPr lang="en-NZ" dirty="0" smtClean="0"/>
              <a:t>Probabilistic</a:t>
            </a:r>
          </a:p>
          <a:p>
            <a:r>
              <a:rPr lang="en-NZ" dirty="0" smtClean="0"/>
              <a:t>What will the answer </a:t>
            </a:r>
            <a:br>
              <a:rPr lang="en-NZ" dirty="0" smtClean="0"/>
            </a:br>
            <a:r>
              <a:rPr lang="en-NZ" dirty="0" smtClean="0"/>
              <a:t>look like?</a:t>
            </a:r>
          </a:p>
          <a:p>
            <a:r>
              <a:rPr lang="en-NZ" dirty="0" smtClean="0"/>
              <a:t>This is a model!</a:t>
            </a:r>
            <a:endParaRPr lang="en-NZ" dirty="0"/>
          </a:p>
        </p:txBody>
      </p:sp>
      <p:pic>
        <p:nvPicPr>
          <p:cNvPr id="1026" name="Picture 2" descr="https://encrypted-tbn2.gstatic.com/images?q=tbn:ANd9GcREBt9HmKxpQmIVs9dNTQytHZULHeuglWyc66YAhVo6XFOONX3i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364" y="3573016"/>
            <a:ext cx="372621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4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Models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Mathematical modelling used in Operations Research, engineering, medicine, biology…</a:t>
            </a:r>
          </a:p>
          <a:p>
            <a:r>
              <a:rPr lang="en-NZ" dirty="0" smtClean="0"/>
              <a:t>Also a way of thinking, communicating</a:t>
            </a:r>
          </a:p>
          <a:p>
            <a:r>
              <a:rPr lang="en-NZ" dirty="0" smtClean="0"/>
              <a:t>Always an approximation of the real-life situation or problem</a:t>
            </a:r>
          </a:p>
          <a:p>
            <a:r>
              <a:rPr lang="en-NZ" dirty="0" smtClean="0"/>
              <a:t>Has a purpose</a:t>
            </a:r>
          </a:p>
          <a:p>
            <a:pPr marL="180975" indent="0">
              <a:buNone/>
            </a:pPr>
            <a:endParaRPr lang="en-NZ" dirty="0"/>
          </a:p>
        </p:txBody>
      </p:sp>
      <p:sp>
        <p:nvSpPr>
          <p:cNvPr id="4" name="AutoShape 2" descr="data:image/jpeg;base64,/9j/4AAQSkZJRgABAQAAAQABAAD/2wCEAAkGBxQTEhQUExMWFRUXGBsbGRgYGSAgFxsdHh4aHxsbGCAeHSkgIiIlHBcfIzIhJiksLi4uICAzODMvNygtLiwBCgoKDg0OGxAQGzQmICYwLCw1LS4sNCwvLCwsLCwwLC0sLC0sLCwsLC0sLCwsLDQsLCwsLCwsLCw0LCwsLCwsLP/AABEIALIBGwMBIgACEQEDEQH/xAAcAAEAAgMBAQEAAAAAAAAAAAAABQYDBAcCAQj/xABJEAACAQIEBQIDBwEEBQkJAAABAhEAAwQSITEFBhMiQVFhBzJxFCNCgZGhscFSYnLRJDOCkvEWRFSDorKz4fAVFzVDY3OTwtL/xAAaAQEAAwEBAQAAAAAAAAAAAAAAAQIDBAUG/8QALxEAAgIBAgQCCQUBAAAAAAAAAAECEQMSITFBUWGR8AQTInGBscHR4QUjMqHxFP/aAAwDAQACEQMRAD8A7jSlKAUpSgFKUoBSq9ztzQvD7C3Cud3cIiTGYmSxJgwAqkzHoPNTPDsYt61buoZW4oYfQidfegNilKUApSlAKUpQClKUApSlAKUpQClKUApSlAKUpQClKUApSlAKUpQClKUApSlAKUpQClKUApSormZ8ULDfYha6xIAN4nIoO7aCSR4H/AgcT+LXMK4nia2QR0sIGXXY3CB1P07V+qtXQPg7xYPhmwxPdZMr7o5J/Zs36iqdgfhiHIuXMcrPee51JsxLaucncCDOp9vArxydwq9h7zYvhty3ibYm04OfuUsswCsjVQQyltpggwQO60pSgFKUoBSuefFnmu/g/s6Ya4LbvmZu1WJUQBGafLenge9c7/8AePxP/pR//Fa//is5ZFF0dmH0HJljqTVeex+h6VRfhRzRdxtm8MQ4e7bcagAdrDSQNN1b8oq9VdO1ZzZIOEnF8hSlKkoKUpQClKUApSlAKUpQCqbxnjWLTHBLKh7WVREDKWLLPdvmjNoD6aeto4o1wWmNoZnA0GknXUDMQJj1IrnQOJcwttbZJ/8AmPqD4lUB8/36A6DwfiHXt5yjW2BIZG3BFb1VHhnNF1bi2MZhblm6dAyA3LD/AOF1Ej/bAA/tVbqAUpSgFKUoBSlKAUpSgFKUoBURzDzFhcIoOJvpbzAlVJl2jfKolmj2BqXriPNnLCXMbiLmKxN+6i3AltCZZjkR2RAMqKBn0nf0ME1WUqLRjq50S3DudcG57Ld4pae43UVASWuZ5m2rF9A+5A2qV5Hx2AsKlq3ibecAZg4Nt2iYJVvMR5NRnBMLYw+Cxj27Oa0vcEuKs/KO1gNJ18b+KiuAYrh+NLC5AKkgW0Ui2dRDMryARrpudSPWohO3TReeLTHUnaO0o4IBBBB2I2P0r1Vb5H4abFkqLrskwqtEKB/Zgaa+BA023qyVczap0KUqA4bzTYuJeOeTYDFzG+XMSQIknKskAaTFCDjPxX4oL/EroUytpUtD6rmZtPMM5H5VVcmlfcRimu3GuN81xizanckkjXf03oDXDJ27PqsMFCCj2Lr8HOKdLiHTJ7b1sp/tqcy/TQMPzFd5r8q8Ox5sXrd0TNp1cb/hYHX0HiJFfo3iHMlpTato4z3oyE7CYmf7wWSF8mB5rowy2o8f9Sx1kUupO0pStjzRSlUz/lo632tvZlOqUVxI0zW1BkiDq52I2oC50rDiMWiCXdV+pA9/4rRvcWtsjNbuCFIlvw+NATod40oCUpULc4reZZs2kYa6s+o00lQPXxP561RuN/EVrTZGN4NPyW8OVPpE3YMT5ANKsHUia0r/ABiym9xTvoup03Gk6z4qo8Hw1zE2Wa9bvWbuuRL75pAAyOQCCQCTIMHQ/WqlzDwriVtyBibYSAVa2otzpqSQGcAbTmn9ZqUrIs6biOY1HyW2bUatCqR5gnWR6ECqPjeYguLW0wys0sCTK5gQcukePM+KiOUODRdNxrz3bmUIWuOT8xExJn8O/wD51o86XOnxBFn5W+b8yP6VD2JW52rh+JZ/mEEGCPfKDp4O/gke9b9RWGvBHS2SC8AkgABtIGkkzA/bfxUrQClKUApSlAKUpQClKUApSonjHF+logDOCJDSFAiSZjePFASpMb1zDjSfaDcuWRcdDiyc1uZgJbG8aA5cpPoT9asPFuJHEKLclEYkMEOp1ylWOkCfA3+lesFwnDWB2hROp/L18/rNVassnSZTcdg8RcuXLKWyLJykwYBYKFPdIzAR4kTrrpWrwbki3hLnXN2IdmIPcDlUtl2GoCuflnXxGtgxPFQb5RbqBAO6WEEMIKgD8WYAz6FhWTC2SzPkS7dzmYy5VXtymC2sEDxvr6mpx/tu1x3/ALGSetaXw229xJ8NtqmIS4b0m4SqJmIUBRr2gwSSSdZ8elXIGuf8O4Qxv4c9toYUXItB8xYOgSGJ1GWARU5xIO6n7y6i/wB0gae8QaJoh2T1/FInzuq/UgfzXMecGUcQS7YtjEWsRb6eI6feBBKguJgAhyPMgNp6/eI8Ht9pbERDh/vCVDQCIY+RrPsQDWzhOJ4dryphha6h0bpgZcuumYL/AGgP0rPM1oZaCdlQ4x8OXnPgyCp16bmGHsrHQj/FB9zUGvJeOJj7OR7l0j/v10XmHmO9hWUHDK4bSVuHTQnWU9qijz1dmPsev/3Vj/P9q44qbV0ejH06cVXE1eX+QRbYXcUVcjUWl1WRtmJjN/h2+tW74b4O5dvYnGYmybbmLVkNEpbBLEaEgkmJPsKxcCxuIxIJNlLQ0iXLEg+wUfzU3Z5osYU9HEOVYaghCVjUeJ8qTWmG1P2jmzZJZt+Ja6VGYLmHC3f9XiLTH0zAH9DrWLj3MVvC5M6uxecuXL4jclh6iuy0ctMxcxcdFgNpPbttBO37TVewmFxGItm4bj240SyVKL7OxkMykMdtKjuZOLNfvYPJbJ6l1SV3i2jLmJ8QEzN+1Wni/EAty2q73HIZo/sqxIJ9sp09RUkHO8U+NtYy3auWkFo4i1bLom6syg9zsxGhI8HTT1qzc8cfw9txh2TVQJdnZLSgxC9hltx26fnBiv8APue3jsIuv3l7Dt9emyZtvIaJPvX34qcNa5i7eS29wl0JW2pLRlIOwPrvsKs+CIRZ+VuPWxdTCrbCs6tcARAFgT3E9RpzAEiJkamARMJjsZPFMLb6eci6xmJyKCoLewkjWtjlnl7EpjcLee0VRMMiXGJAhhbZSIPcdY8VIcUwbK14Ye0WvXCwa4QVABJKqGPgEySNz9BVUSbHMXGUtI7WjN1myyPmzZsoU+waFjb9Zqv/ABGVlwjX02XOsjwGKifpJNWrHcNDqA11FMhjAnuEQ2m7afrrvrWK5hrShVS83aIKlQc2s6jT9vWgKJ8Lme5LuZDXUynxA1P8/tUR8Txl4hcP96f1AP8AWuj2MXZS8pNwsw2WJYhcxhVEkwD4mucfFRiMa531X90U1TK7kn3+giqR17DXQcTEmVRbgEmBm7RGsQcr+AZ+tWaqNgQ5dLxDQ5QqVJgWmS3CGBsr5jBEd2h3FXay0qD7VcHulKUApSlAKUpQClKUAqp82YAtetsgdnbUqsbLoJk6A5yP/OrZXNvjFj7tkWDZutaZluAspg72o19pNUnPRGzTFjeSWlHjFWLlu3duKFVlcSuebjMco7SRlBhgTodj9a2OHvh8XZyumdrUdQ5n0dRLLCgBoIIg6H3rn5Ja5hGZiW6h1mSe9/Pmrf8ADvFi2MXMAvfuFc092XN8o8iQR+R9K54ekapdEdeX0VQxvmyv2OaWwFy6zWxfc2kILGAvc4MD00ncbVt8Y5oxfQF2y2S5dMQi+jFVAmSNPQ7morifCr1x+raC5BbUdVmXIGV3OsnxI8GpTHcCz2Bae6A6hndUUsxDMx7PlU+m+hrKPrWkldf5z8Ton6iLbdX/ALy8DJw3jd6wt24xzXEOpuFiQQIIPd7VF8W5vxd8AG50010tys+kn0/Os13g7OpSy7FTlYMEJzqRpoD61iTlHL/rXI3+ZlTf9GqVrS0spGeDU5vf4EFmQas3mcxIn3OucyD/AE1qY+H+IBxyqNRB1Gw7hpqZ8aVI4bgOFV1SUa4wkKFZ3I8kSAI03mKmOFWwLzW7NtjdtakuQlsN+EHKHJn2qdLIy+lqUXFI3+eVAWwSAfvSNz/YY+ntVax+FBVoUMyqDtHmDrPuDNTXMmKKC19ptlwZgp8i3ipEiWU6LP4feKj7mJydUgBj0TproepagmSI1Pj+tZtKTSafM49coNU+JZOWrsKqkyQig6nfWqP8QuKouNKMGXKo7vGrTAO+x9R5/PLwDH3LrsbANoqIkwRn8kjMZBH/AAqw8Y4gll7FrFJnuXjlDpBQtPowketa7yb2L45rG0ygWuIWnA71P1/U7hvbyP4rzijrKPBWY1BExqIz+pGkTpVt4pwzAG6LNy2gusJVTa3GuxQx+E1X8ZwHDZ2W04W4IlVdgwkyJDbakHWp0s6V6XBr2kdIHC7vRRLYVXKBHuMRoANgB3RMEjSYHpUxibdkqFe4zBRBC6fzt7mqnxDgGPdtcUMuaSZyELmnL2qSTAyzI3/Oo0clBypvYzqEZdACxkMzmCzk6sR40CAfTsPMLdxHj2GtyxvZVWCZuLC6lR4kSZG+sR4rSv8APNkMWRczlQe1GzEZxbUAnTVzAHnXwJrBw/g+Fs2ha6fVAUKxuLq2UysgwsySdBvX0YLDKZ6Izdutwye0krqS2xYn86A0OK8/uis2Q/jyhnVC4SFDJlzSGdgoJjeY2nLiX4jctlraW1OZIztMoQ3UIhgZDAAevp6b9nFhQBbVEAGmRZEe2XLFHv3DJ7vqFAHn+0Pf1oCu4rB8SuZ1VyB0wFc5FGdnJLgGXGW2AIO5O1fTypfdy1y8CvWDhWZ3ARFi2oBgAZu5h521qTv8URTD3ban3vAH/dDf0rVfilk+Q/8AgtO5/wB4JH70Bn5V5dsYd7M3FuXbbMVYdur5s3bmO+cjWfHpVT+LyEYiRvCfwB/Srrgybm4uqJA7lyz/AIdSR9dDVS+KOF7lYOJCr2sNd4neTVJq695KLtyXjGOGsJcbXoWiJ0J7YgaawB6n8qvOBPYPz/k1zzlKyzYbCOCpK2lBA0JAzDWPcnerk3GLWHwr4i+3TtW5LFhtrAEbkkkAAbkgCrkEzStPhHE7eJspfstmt3FDKYgwfUHUVuUApSqxyzj8W+JxSYlVVFb7sLEBZMQYBbQrJIGu1Q5JcQWelKVIFKUoBVC5/wCFtibqK9ksiKShD5VbMVLBz4+QRB8n2q+1T+d+IJaxGDDswzlgAFzBjmt9pB01mJOwJ8xVZ1W5fHq1ezx3+RWL3L6hIJs2ApBViczKCZZZkwZ/EGG8bTMg3MVpVKNiEggiLNsAxtoS1zwd4FQGJy5rthS83i7IS3aEV7RAuTqYnQe81EYjDNhMNdeV6t4Xe5lRu1AwRASDlBhWiQe7WK5a1S9lJbeeh1tJQucm9/ot97LDwH7EL7i2jjMqITddumxYkICANWOsQNs3ipjA8SHV6Iw2U2m6cqoZwT4GYnti2WLZtgN6p/D7t6xjrFuwxi6ksMqkyBeAgkafKBprqfWpjii3VxFqWNu49xBdObKD9w7Q5mCAwBgzEe1TjnLTHlvROXFHXK99rJHibNcOIs37iqyHIjAsBlYZg2UHeD4Gm1aWKt4QJZRmH3RVhCCWI0BYvBP1mtLHN0y7MwcratMzKZVj0lJII3k+aw8v27ti/wAPBK58WHu4glQWbRcltSdVVQ2gHpVXkate8xcE3t0XyJs8Qttd6qWb1x8uUNDZYmfCkb+9bGBxhW+o6KW2dlzGDnP1JP8ASsPBuI3W4vjbTXD0rdu0FT8I7VYn6yx1/wDKK9yG5a5fZ3LN9skBjrDFpI9u1arrk+LJ9WkWDnpfu7Z0lbzEflZuVD454S93Zf8AR21LA5e+yfI02296med/9SI/tt/4VyonEWQy3M0lfszyAAxgdI6Aaz7H/Kqp+1F+eRlJbrzyNLkbUE5pkzm9fnE/tVs4niznKlEcLBGZQY0mQd9/NVnlQrHapCkmAywR33RqDtttWbn6DhcSIDM3TAX1BAmPcGD9QK0k/avzwReMbdeeJ84pjgXD3MIwdJyvBkTvEFt/Sqrj+J2luNdh0cjKWMj+QB4rc5txBPDsIVuEXFWyWAbvkKAQQNZBMmfQ1C81XC16wgaUaQR4MwNf1rSMmVcUdYvcSAezb6Vy5duoHGS2uxG5JcVtYuziAJayFB0m7fVf4U/pNQHEuK9C/gWVM6tZRUlokFTrtPp6VbuI49Op3hlZotW2ABVc0SdTMmYPsK6FJN0YkenCcQ4JzYZABJnqOY9ZzKP2rBx7DhMRbtpcuIhTXpW7bEtJ3LIxA8QAa93eICzZ6dgMr2DatMzBTmV2hzGokkTO+tbd7GKMThy8ZmssZO+mWo1b0SaC4jC2mV7l28wUgnNd7R7ugCiPUEfWsGN4RYucRuNdtIxCDtc5VGoH08ftWPjos4g3ALGRhLs6NDevcNRqfFeOahHEx72n/wC8tYQz64uS4FpQ0umWO9gLavksWLaogJuOEGm8IkiM0jWZgeNax8CuX2tm6VCqLhAGXKTbEgswPnSRAH09dbEpcz3en1DNzULMaqDMCpDEYG6cZbcIxt5iWPgSCK2c96orRojjNu+Fe2zsp7lJU7NERGsaeY/mqH8USS4J8AD9CasPKkCyBsFAH6Ej+lQHxVukgGNh/Gv9aym7im+v1J5kjy1iehg8Pid5HTcR4V7xBBnfujzXQ0RL2CvLkFxSr9h/EYmNffzXMuU8UcTw9LIQB4cAkaGC0axvXVuVz9zHof0MCR+tbtXsVOcj4n/Z8Hh2s4YFDbXw8By8dMEKFJyS3zePauj8r8WfFWBdez0sxOUZwwZfDqV8Hx/XeqBxPky5xHhWFSzeyXMO91FViRacLca2c8AkMoTQwdyPMi98m8COCwluw1xrjCSzE/iOpC/3RsKJUkkaNrT389zmPM3M2Os8Rup1BauOAlteqGtICwyOwYQJXfYjVoiKtnJ6YscTxIxbrmOGsuqo+ZIJZCw7Fgk2iYjSdzNYuZvhTh8XjRijcdAxm9bGouEQO0yCkgQd50iDMyV3iNm1xq1YmHfBlQsGIVyya7bLc/T3o93uJztL7FwpSlSZilKUAqh/EHBvcxeAyIG6ZdzMxAa16eT6fWr5VL5+xtu1csF7l5GKvAtNBMFJk5SfI9Kyzfw89TXBevbv8iqNbuG/1wgVLQuK50hGL2gF3MbeDtFc74pxG4bdwNnYgXQBMqOoRmjt0gXo31InTx0jCrYuK5WxeZSxJ6124tt3MaEK0sxMHRT4msOJIwK534faCEdrKc9pgdQVZl0Mse1gpOsA1TDF1qdGueSbUUaODwlu9i1utibVlLVoA9Q5ZZjcEakA9rH8yvpFSJfCXHZbmIyCyy9N0GfOQjWywCgyIJO3kela3BeNXL9xmw+DsEQFEdIEHeACoO1WJbnEztatWx73F/8A1ea50ntu/BnTJ223XT+S/JV+LBct7p5jaCqtsspUlVQKNGAOkRNb+Pwy/auFyzarGrmdcmg10/KsXNty+tq4cQyMQjEZGkAeZJqAxPM924+Duph1Y2FcZepJJt5c09mkxoBJNND+fEwlJX9vcWjhOFT/ANsYtSqkBEyg6/hTMdfqP/U1G8irFzE6/wDOrP5d13T9a0rPFsYMbdxNuwv3gsqTluMoBUAEaKTHmvfKGFxVrEO11Mtu7eDMTbZe5H7SC2wIdoGsxvprOh14Ea+RZuef9T/tN/4dytI3CqMwBJGGumDCzpa/FB09yP4rd5nQXQLYOufWPAysCZ281GdMO3TftD2byHxqVRdyY8Gs01cVfN/Qo4u0680yN5RxBfUwCWPnMPnu+dJ3qX5mPbe0mAnid1if3qK4PhUw7BNcp+WdZ1Ynb0zVsc2YTFXWIwoJSO+AsEhVyju9wRp+da7OWz6fQna2+W/zIjj0HA2e38CiY/u7/t+9V3jKw9nTf/MVu4zDY5rItZcyoACOww2gjRvEnf0qJ4lbxRK5k0QiO39Tv7VrFfUo2i/cyv8A/DSg7BatBJ9h/kRvV44ziLCi2b63TF61lNuPmKplzTrEnWqDx5mNnhhAIHRtgA7hgBmnz6VZ+I8YtG4bdxTcX7pwUbZwFXXtggRJ10q91N+5GdbG7zNirWW+iWmS4t2yXcgQwN0DQj3qj/Enid+bdo2wiGyxS4j97KMuY7SsMYy+RU5xbmZL9l0e3kvsbbjLJUgXlzDUAggKG8iPPrWfiLeuvctDoXMi2HRLmU5bguhWLLoPlkCNdaUnPfzvsWknHYrfDGvdeyQ2TIQuY+FAGZTofwmI966nzdP26w22a038A1y5b18EMuGJh2eOmfxLlI1003FdL5sRhiMM0MctoBt5GkfrptNTlbcXZVJciV43xa5hlu3LbNrcWQoBOtpNdfpW3j7984zChHcW2ZWfU5IhSQfAnUR71WsVxnEi6bmHLIptxlYrBYKFBI12j1nQVgt8Yxtp3uI0lmtnIbgymIDjUkCfXcR5o5LjZZxpXxNrlJAVYQO1rg/3bjD+lVT4l8cVnS2tudCGM7TEeNd6sPLrlGcXIUM915D/ANu4XC6QdMxE+Yqi85XEa5CHMzORodsp0moSuPDmVfE2+WuYL2Fszbsoym5lDMYhmA0AkGCBvtUlwf4nYnCG4OjadXdnK6jU6khgTp9ZqLwHBb62RbgGLgeROsflUZxzhFxbh7CFIkGR5O287DetitF5+EPPWGwtl8NdzhmvM6lRMAgTI30KnWKw82/E7Ffabv2TEFbHabf3SyQVWTLISQWkg7ERFVrlbBXMFdt458yqA5np51y3FddcrgggEnugSADvUVbv27uU3rjuUtpaXQKFVRCjzIUfma0wZce72f8Ae5XJjmXbA/F7HqihhZuHbMyGTEanK6ifyrZ4DzG3EOLYW+1uL6AIOnsyjqF5loAi5m3J7QBuaqHCOWsRfQtbUMqmAdt1Vh4jZv1n0qf5S4NisFi7OI+zs62y0qHWSGRl0n0zT+VZlj9BUpSgFKUoBVf5jVy9soWAAbMBkCttGYnuEa/LH18GwVAcdDG/aUEhXVsxHjL3D9SIPqJ9aAgOKcNvXUGRxmLIT3wMoJJAIj1jYV55awN+yt3rOpDP8ubMuSBmzTp422rW5iwRfDOxcg2xcAiY7C4Hn+6Kqvwvx983vsjtNrJcdW/GCrqRqDrq5Os+BtpVXBN2XU2o6S04zkLDMRewx6GcDMqGbJMaMg1ywJHaQIJEEE1V+YOVsTh+n0rpvfeKW+QHLr2lrjKDMxGpPrXRLJIRhmzFQYMGIBeAZO8g6iKr+Dx+JfuItt/pDoJUEZULBdJ30396koU9+I43ClguAurDMQ7orQQIntnTTwfzqTPH+Ktbtm2jZmKlvuO3Kd40B0kbn1qycZxDnD3LlwKH6JJUnKCQgkRMx4qm8J4pjLhsZAlu2WAnMWGWcuozCYnc+m9YZJJS4X4G2PG5LifeaMLxLGKLJW4bcycykCRsSQsxBOw3isVziWP69uxiOkj3XUW1uq7HLoJXKUEAzpvv4rfe9jlaz321ttdCK5d2lc2U5gW1+YHU+mvkebHD71+5Ny81trTkW3RhDBHbuJurcMzqBPmPApUnxjS48uH9/IrJKKtS+f4JK7y9iYYrds5gf+h31/tGQTdn8J1HtWNeUb/Y7XQwyltMPcYgsdQAzkST7g+1RmM5iuqWt3cTjGg5WBW2yzJBHbhjI0O9ax5lykFbmKzAEKQoBA9Afswga+PWt1o7eH4Mrl38fyS3NfCLuFw3XN8HuUZfsykiRppmPmBVVwGG4niE6iMgGYiQ4ViVYqSRIH4fat7iHHjcWHbGXBM5eoQfY/Kq77if1qasWLSYZbebpoRJDFsxmWkwSd2mZ11rOUlG2t/cvwvmWVso+N4Vi8PcQs+U37suFYQdZP4j6n9awcWwWIDyH7I1Gbz/ADWzib5F9LYuZ7SurJJLEbZgCRMQdvzG9euZmtlyrNtrAzfXQxHmp1bXQonuG8zLkwtu4pfpW+mVOXuJyEOrFJUDKQQZnN7Cvt3mghhDr2oxa3lMQGUAjWcy7DwZP5MRwW82Fw9+3bXsGbIbU54R0U7S5OnpvmGupk8TwANbU9FVaQD6q8CRqd9RvWbcZSaT4djGeHJJ2ptL4FbucZvZlU4gKwYhgzHNoCy/KN411gHaTUfieYczZTdv3AND8xRQY1WSYDMAvjXaKn8Ly5cw9nFOfvGSTbGQ98swO0ToVEe/pFYsTy9dv2TlAtshUMsAlXENlJMkEKZ/LWs1LHo9Y3t1Ml6G7qUn58SvWONvblkRs7SIudy6mcxAI10j6VM8K5rvZm69lMv4csTP+9tVi4ThDh3Iu9KTbMG7k1KFSwEGAQHHoO6dqsmDxCAyzYZZ1glNPECCfI/U1o8jW0Ud2HFCC3t/Ept7nE6dPBBhG7Oo/TsNav8Ay3vlwi4G2pO2a6IP/Yiq5xviDjF4lVkILtyCDoQbjN26dvz+DrpWr9mxF5S9tLrohBdg0hRud/OUEwJNarWayeBrZNPz3OjWeM32IHTsq0EtJaFgSZIifyFVHHXcS1227izJYnTNoTuPpVo4rwG6L3+iWvuUsozHMD3HqZozsWJKZdB66VWzw3EX7lsWhP4gMyjtjcSR61V5KdUzCi/YNcabTMnRyxBIVzGnjuFRvM+LRbarfbvYASsz5llE+vgyP5qdweGxwW2r3HWEgjqaTLQO1oHaB7bVzz4qWbttrZuls2UnVp8jzJ9azzx1qO7W97bfBloOr5mXB8SW9hTBLMrkFGY6oDoSBv4kAHzpUDxlrRXte214sB00RRAgjuYAdxOUR9a6jwLiduxw2xevSFeyvaquczZNZCiNYJkiPfSuJcDw03UVpXMw/LKCw/cRWixxi9SRb1snHQdi5UwNxrAIY2tF06amTAB3E6ERU2cBdH/OSP8Aq0/yqE4eItr76/rWyay/6UtqKSVs6uh0H0r1Wvw9ptWz6op/YVsV1IoKx2r6sWCsCVMMAdVMAwfTQg/nVY574riLIt27K9t7MhuAHsMTuCMvaGM+2mtU3kDH4g4u5Ys37Tv8+Ja6Xa5oWVTb1IYlRbzCQF7Y1kmmtatPMv6uWnVyOu1XuPEjE2CBJCXTHr27VVuaMbibXELRt3FDXGKwbgB6eoMBu0EBCVkEZo9SK3+BcUv38RcVmRzh7ZV5EMLjM+XUdrDKokjSdh6RHIpX2Jnj01uV9+L3rmHvpfs9BibsGZUKQWkn1Gczp4FRPw/wJscWa3mLKbDujEQSrdFtdB6/v4qG+F/Enu8QIZ8ysQ59CFZtY8D73xVt5h4c2H4kMRg7liznyqQ8sGNxpu+QFXtXUayTFUblFpyfl9t+ZK0OLVblvdu2+f8AF+2aqVw5z4kf6Xd/cvVwxVwKtxSwBcdp8S0x9JLDQ1V+BBcNcuWr1xbrG7nElVZVZQZEKQzFmGnbo2npUrNGTqPdfFGddTV5qYmyZJJ6J1PnsWovgTkYewQMysuWAPlgqSWMTIk6TtV049y5cxDlQ65Wtwo/ECZn0G2XQ/TTeq7yy1zC2sRYELcsg9ctAVZbsYFoGTKSTEnb6DPLFpOTXgaR3SSZhfGL9ltBmK/fEImXMWOcqzys5VmFAYDckzIjOl0Lbtg3ASWfKs6ghnmPTQHX3qAw/GbVxFSbgOeVUCEk3CZ0PcCNfIkmtrF8VtK2HXVVuE54MB1zySO4EbzOka+hrJ5p01p/w1jBPi/cVPmzEMb7sxLRI38Z3/zqKa13SNR4OsfvUhxpUa82TNkMwTEmD7fX6+tS+Pe3c+yqFCqXCOWJ1IWJEa6ydtJroinLG509uf33vwTE/wBvIoPw+3lEViMMqhGTQhhqCZkTrvoQdatuFuSiTr2Lv/hFVxx1MO1w3EUIwVVLat7ICNYqawuOsrbtzdtzADKc0wAPQVXRK6KqW1shcSgOKPgSf4SvPM9slnYKYGWWgwJC7nxvUzawOHum9cL22GQkKt0BlJjLOkg6ex1rC2HW4lu1bYIbyiGLtt0wRnAmdAQRrJ31FJTcVVPbnyrm/hzKpXKzp3IV8Nw7CkkHKBuDuATH0EQB7L4Fc6v/ABEv2mNlrNosH6mYgzmIDSYYD00AjQVfeQ8i4C0iXFuKFILrOUkFh2yAfXx4rmvPWCcYu9cNorb0y3Cpyk9NCVB/XXbQ+lbSlSKQjbOjcicXGNwql1toVuKMoB2K5hMkkiVge6j0qi2viPicPcuL07ZNx87MQwYyoiYYDQQNthXvl+7icOg6aMtwQTaKkm73NChd9ROomoTnjKuLYQPlQz/sr/QVnjzqd1y2NZYdLVtbmXF883nuJd6VoFReXKA2VuqED5u6drYH0rpfJvFvtmEsu/SRxdKZRMCJIDSSTIVGAmSwriRfYlR5n3iup/DjFWLeCvMbYW6t3MxYnWFzIwCghYkjTyCfSretilcnRSWN8iocc4q3Vuda3buMbuYsQQSDsphgIiNAPTWt/kjmEDFi2tqzaF0gMYME5TkzSx/FA/M1F86uPtLmFAPSaPGyAx5itLkzBm9jbQGgWLhYeidxJ9yQF+pGlWbpFUrOucesC3higbte7lJDHNlEyrH00CR/ZgGa5vzBxC9YvocO5tCckhRtoAO4EbCr9zjx5bIW0Vl7uZzGyAZZJ/MqB7mqDxIHEFiFcquV2KCSAIEkDxSUqjd0QlvReeROY796xjDddWexsxUDZbkFvG6eANzVA5w4qMUbLG+t0r82q7aGNABrrVt+HKqbWNCsWFy1PiNRcESNzLGZiP3PP8Oy3Thhsv2dUYrHzDwTG5CExVGnSsOcY2+hmxXFgydPLmAXRSZQeIEHTT0ivnLGFm6SqgDKVgTEkiDqSfG9RmMw5U5CDIDAGAJCtkB20E66+lWLkeyuh9WPmRoSV29jSb0wsvGWqVovieKi+LXSHsakfeAHXeYGte8fxM2yALbOTOg/4GsWNstcFogQQ6OR6QQxH7RXEk1TfDcczs3AWnDWT/8ATX+BW/UVys04Sz/h/gkVK16MP4oyMeIsh1ZGEqwIP0Ig1zr4Y8NuBcUczWrgvFZNrKCg+UiRl8HYfyK6TSpaTdk6nVXsUl+R2+1/bFvkXspU6DKQTOoy+uv1Ar5w3lK5hzcNpbYN0g3CC3cRmM6tA1Y6D1q70qNKJc5Pizn1/gowdq5eGGtKttWdsgUGAJMQp3ArlfHuZFv3WCqxljAY6icoA0WIlZj1J33r9KMJ0Ooqvnkfh0k/YcPJ3+7WP0iKtjjGMrfAXsVzjFspaQNlN0dMw8duUHQZgJg5dY1iqXxUYy5fS41tXKEMjdKdQsZSUAXLqfU/Su7gVr3sBbbe2hPqVBI/UVCSUarpvz27lWrdnLONcWvxbvKGTN66Mrj5lPk/WIIqoc44hLmEZy2e66qH1GwbMuniCxrtN7lG00feXRBkEMZBMyVjQaEiIjWs7cqYYjuVmMAEl2JPuRMT+VSSjhHKTYRcrvczG3YtvkyBpcl1dCDM5SEjbedhpB8K4llUWmCvmEAsRKEKW7ewESRlIJM6V+jDyVhJB6ayPOS3P65JrBd5DwhM9Nf0IP8A2SB+1UlBSTReE3CSl0Pz/wBeBbyIqurM3V1JbuHbHywMo1+vvVz4/hcOycPBu2bSB8927A1YK2WT8oBKEanQx6iuit8O8N+HMvjtYj+prDxPkm8+QWMW2Hy7sMxY6+qsn7mohjUVRfNmeTI5979xxm7wu3ctZFuZVLbKqttBk/ej5jA+oNa3NHDEwtrDw4uNdWZBjKBoQygmDrtOkEa13DC8kYgavxTEOfe3aK/o6sf3qC5j+GOGZxcuHF3ny72/s9tdNYIFtZknc5j71oYHFMJZZsrG2TbcsoaPOViI19QP0rfR2WyMmdflI7WWAQ/y6RDT4Jn1NWleTsXbVrYtZ7Yz9MHLKlphmhoJAJ0HmD4ipC1hMWjr1eoqDcmY0TJE7fKY/ffWo9Y8b1JWSsUsvsxe/nsQ3AOInD2rVvLcdLpbOBeXIIKwAuSUkMAe4SST50xcdxN7GPcKyEKsYNwEQgyTGbKPkAkbnXUmay8zWgbttUBWSAboUkAEAADXTLqMsxWmeFGy9u0L9ttHbM47FXTRt418+prjyzTk5xW57OH9OkklOW2/D7k9gMWCi3bmIXMASyFiNBOXt33UjTeDFaVnjWEGMF67nZjbVbYKggMAFk/3pkAgEQd/XSHFJyt0rdxgoGeCSSCRmmddNPYe2lQeOuF77MiLb+becv4CCN9ZP7E1tKbyY3BqlXLY8pYpQy/Hi3a8E7N/jHFQ6rbKjILrkKAoILyNcsaAbaeK6nY4NGEtouVrjhS7SFHyhiqgAjRXAmJJBmuJPhYCF7gLPcAKCcygGAxPnNmO39n3rufKmFJwjsLvUPUuEGSNJ0GjDZYHppoAKsoRcFHSqIeqMt3bRQPiRwvD226i3R1CoBULLLvBHcO0jzHt9KdwPmC7hrr3LZVcyANIB0EEb+8VYPiTm+03VYa9JSCJg6HYkk/+jWPl/ieFW7bJwiqwtmbjMxXS2ZJUnLrHkHxFHt3LxTr4Fg4O78Qw17EXGt9W6wtf3UW0J19CzOzR7irLyzy7ZsIwZiM6LLq2bU6RoIAzq3zDeYqsWuOBOGYNLaReUAMmWNFle7TdgAZrVs84Yi0zMrhQ34WUFRHgeQNJgRWy9CfpCtyWlcur79uhzyzrE6p31LRyLw4W8fxG2jlkCrBOm/TOwEDViDp6VyPhzNa6tpolLiqYHkMyn38ea6N8Kcc97E8QuXAA920r6DQgNGk+mn7VROZsOUx2OiIOJuR+V0kCsnBaaRGaDkmutG1xoP1rT206hNucuWdBlDbTGp3966JwXgTOi3EslVYAhn7YBH97WqLbzFbTyJVXAC6MZKSskgbssfU+lXvgHH8MbaWhirbOkIMzBWYzAyqxnfSqvGpRpkYNUcaTJa3wID57yD2QFj/QVtWsBYX8Lv8A4mgfov8AnTfQbnaoixylxS5iblxMQbVklcq3EBBAAzCCcyzrqBSODGuRpbOmcAI6CQAoEiBsNTUhUVwzhLWyCbrEDZBomu8+tStbEClKUApSlAKUpQClKUApSlAKUpQClKUApSlAeWQHcA/WsF7AW2BDW1IIg6eDWzSgKHhvhpbW8bhv3HBUpBCghDqdVAzOY/1h1/OsF/4bCyobBsGu5iWF9myNqCkESVKlR6yCwO4jodKikWU5LgznXBvhctvDpbuXybgksQilJJJhZEwJjfx42rPa+GlsfM6P/wBUVP6q9X6lSVOe4n4X2H3Vfye4v8MawXfhjahRknKSwIutIJMncAbiuk0qKLapdTlPFfhn1TJV/ljdG0E+pnzWnb+HWQjS9oI0UQRHoqn+a7FSpIbb4n554x8PsWT93dCKPUOrH6kACsFzlzGrA+5Ye1yD+p1P51+ja8tbB3AP1FRSFs5P8PuB2sMftF+4wxD22R7eYFFBeQQZ1JCKdahOauWMPib9wYP7S157rPdASbSk9xynKNS2vzEanaK7W/DrR3tWz/sj/Ks9q0qiFUKPQCBUkXZyTgfwzvhk6hRbamSH1czEjt0HyjzNWjgPwxwWHOcp1LkzmICwfbLBj2mrtSgMOHwqJ8iqv0FZqUoBSlKAUpSgFKUoBSlKAUpSgFKUoBSlKAUpSgFKUoBSlKAUpSgFKUoBSlKAUpSgFKUoBSlKAUpSgFKUoBSl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059" y="3789040"/>
            <a:ext cx="2670054" cy="254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3648" y="5229200"/>
            <a:ext cx="3672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Z" sz="2400" dirty="0" smtClean="0"/>
              <a:t>Profit = Revenue - Costs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6506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412360" cy="598487"/>
          </a:xfrm>
        </p:spPr>
        <p:txBody>
          <a:bodyPr/>
          <a:lstStyle/>
          <a:p>
            <a:r>
              <a:rPr lang="en-NZ" dirty="0" smtClean="0"/>
              <a:t>Scenario exercise – probabilistic and deterministic thinking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You have some cards with scenarios printed on them.</a:t>
            </a:r>
          </a:p>
          <a:p>
            <a:r>
              <a:rPr lang="en-NZ" dirty="0" smtClean="0"/>
              <a:t>Work with the other people with the same coloured cards as you.</a:t>
            </a:r>
          </a:p>
          <a:p>
            <a:r>
              <a:rPr lang="en-NZ" dirty="0" smtClean="0"/>
              <a:t>Put the cards in order – the  criteria are up to you. (Or sort into different categories)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110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Scenarios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+mj-lt"/>
              <a:buAutoNum type="alphaUcPeriod"/>
            </a:pPr>
            <a:r>
              <a:rPr lang="en-NZ" dirty="0"/>
              <a:t>The All Blacks </a:t>
            </a:r>
            <a:r>
              <a:rPr lang="en-NZ" dirty="0" smtClean="0"/>
              <a:t>won the </a:t>
            </a:r>
            <a:r>
              <a:rPr lang="en-NZ" dirty="0"/>
              <a:t>Rugby World Cup. </a:t>
            </a:r>
          </a:p>
          <a:p>
            <a:pPr>
              <a:buFont typeface="+mj-lt"/>
              <a:buAutoNum type="alphaUcPeriod"/>
            </a:pPr>
            <a:r>
              <a:rPr lang="en-NZ" dirty="0"/>
              <a:t>We jumped in the swimming pool and got wet.</a:t>
            </a:r>
          </a:p>
          <a:p>
            <a:pPr lvl="0">
              <a:buFont typeface="+mj-lt"/>
              <a:buAutoNum type="alphaUcPeriod"/>
            </a:pPr>
            <a:r>
              <a:rPr lang="en-NZ" dirty="0" err="1" smtClean="0"/>
              <a:t>Eri</a:t>
            </a:r>
            <a:r>
              <a:rPr lang="en-NZ" dirty="0" smtClean="0"/>
              <a:t> </a:t>
            </a:r>
            <a:r>
              <a:rPr lang="en-NZ" dirty="0"/>
              <a:t>did better on a test after getting tuition.</a:t>
            </a:r>
          </a:p>
          <a:p>
            <a:pPr lvl="0">
              <a:buFont typeface="+mj-lt"/>
              <a:buAutoNum type="alphaUcPeriod"/>
            </a:pPr>
            <a:r>
              <a:rPr lang="en-NZ" dirty="0" smtClean="0"/>
              <a:t>Holly </a:t>
            </a:r>
            <a:r>
              <a:rPr lang="en-NZ" dirty="0"/>
              <a:t>was diagnosed with cancer, had a religious experience and the cancer was gone.</a:t>
            </a:r>
          </a:p>
          <a:p>
            <a:pPr>
              <a:buFont typeface="+mj-lt"/>
              <a:buAutoNum type="alphaUcPeriod"/>
            </a:pPr>
            <a:r>
              <a:rPr lang="en-NZ" dirty="0"/>
              <a:t>A pet was given a homeopathic remedy and got better.</a:t>
            </a:r>
          </a:p>
          <a:p>
            <a:pPr>
              <a:buFont typeface="+mj-lt"/>
              <a:buAutoNum type="alphaUcPeriod"/>
            </a:pPr>
            <a:r>
              <a:rPr lang="en-NZ" dirty="0" smtClean="0"/>
              <a:t>Bill </a:t>
            </a:r>
            <a:r>
              <a:rPr lang="en-NZ" dirty="0"/>
              <a:t>won $20 million in Lotto.</a:t>
            </a:r>
          </a:p>
          <a:p>
            <a:pPr>
              <a:buFont typeface="+mj-lt"/>
              <a:buAutoNum type="alphaUcPeriod"/>
            </a:pPr>
            <a:r>
              <a:rPr lang="en-NZ" dirty="0" smtClean="0"/>
              <a:t>You </a:t>
            </a:r>
            <a:r>
              <a:rPr lang="en-NZ" dirty="0"/>
              <a:t>got five out of five right in a true/false quiz.</a:t>
            </a:r>
          </a:p>
          <a:p>
            <a:pPr lvl="0">
              <a:buFont typeface="+mj-lt"/>
              <a:buAutoNum type="alphaUcPeriod"/>
            </a:pPr>
            <a:r>
              <a:rPr lang="en-NZ" dirty="0" smtClean="0"/>
              <a:t>Your </a:t>
            </a:r>
            <a:r>
              <a:rPr lang="en-NZ" dirty="0"/>
              <a:t>friend cheated in class and got caught.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4476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Discuss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4896545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As students </a:t>
            </a:r>
          </a:p>
          <a:p>
            <a:pPr lvl="1"/>
            <a:r>
              <a:rPr lang="en-NZ" dirty="0" smtClean="0"/>
              <a:t>What criteria?</a:t>
            </a:r>
          </a:p>
          <a:p>
            <a:pPr lvl="2"/>
            <a:r>
              <a:rPr lang="en-NZ" dirty="0" smtClean="0"/>
              <a:t>Likely, important, predictable, cause and effect</a:t>
            </a:r>
          </a:p>
          <a:p>
            <a:pPr lvl="1"/>
            <a:r>
              <a:rPr lang="en-NZ" dirty="0" smtClean="0"/>
              <a:t>For each scenario give a deterministic and a probabilistic explanation</a:t>
            </a:r>
          </a:p>
          <a:p>
            <a:r>
              <a:rPr lang="en-NZ" dirty="0" smtClean="0"/>
              <a:t>As teachers</a:t>
            </a:r>
          </a:p>
          <a:p>
            <a:pPr lvl="1"/>
            <a:r>
              <a:rPr lang="en-NZ" dirty="0" smtClean="0"/>
              <a:t>What can this exercise teach?</a:t>
            </a:r>
          </a:p>
          <a:p>
            <a:pPr lvl="1"/>
            <a:r>
              <a:rPr lang="en-NZ" dirty="0" smtClean="0"/>
              <a:t>Ethical aspects?</a:t>
            </a:r>
          </a:p>
          <a:p>
            <a:pPr lvl="1"/>
            <a:r>
              <a:rPr lang="en-NZ" dirty="0" smtClean="0"/>
              <a:t>Would it work? </a:t>
            </a:r>
          </a:p>
          <a:p>
            <a:pPr lvl="1"/>
            <a:r>
              <a:rPr lang="en-NZ" dirty="0" smtClean="0"/>
              <a:t>How might it help towards understanding uncertainty and probability?</a:t>
            </a:r>
          </a:p>
          <a:p>
            <a:pPr lvl="2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3901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Ethics and probability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/>
              <a:t>People’s understanding of probability and chance events has an impact on how they see the world as well as the decisions they make.</a:t>
            </a:r>
          </a:p>
          <a:p>
            <a:r>
              <a:rPr lang="en-NZ" dirty="0" smtClean="0"/>
              <a:t>Challenge thinking, but be gentle, not arrogant.</a:t>
            </a:r>
          </a:p>
          <a:p>
            <a:r>
              <a:rPr lang="en-NZ" dirty="0" smtClean="0"/>
              <a:t>Sensitive to personal experiences, cancer, road accidents, religion, earthquakes.</a:t>
            </a:r>
          </a:p>
          <a:p>
            <a:r>
              <a:rPr lang="en-NZ" dirty="0" smtClean="0"/>
              <a:t>Think about your stance on gambling.</a:t>
            </a:r>
          </a:p>
          <a:p>
            <a:r>
              <a:rPr lang="en-NZ" u="sng" dirty="0">
                <a:hlinkClick r:id="rId2"/>
              </a:rPr>
              <a:t>http://learnandteachstatistics.wordpress.com/2013/05/27/probability-and-deity</a:t>
            </a:r>
            <a:r>
              <a:rPr lang="en-NZ" u="sng" dirty="0" smtClean="0">
                <a:hlinkClick r:id="rId2"/>
              </a:rPr>
              <a:t>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900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 Introducing Dr </a:t>
            </a:r>
            <a:r>
              <a:rPr lang="en-NZ" dirty="0" err="1" smtClean="0"/>
              <a:t>Nic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772815"/>
            <a:ext cx="5832648" cy="439248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NZ" sz="1800" b="0" dirty="0" smtClean="0"/>
              <a:t>Dr Nicola Ward Petty BSc(</a:t>
            </a:r>
            <a:r>
              <a:rPr lang="en-NZ" sz="1800" b="0" dirty="0" err="1" smtClean="0"/>
              <a:t>Hons</a:t>
            </a:r>
            <a:r>
              <a:rPr lang="en-NZ" sz="1800" b="0" dirty="0" smtClean="0"/>
              <a:t>), </a:t>
            </a:r>
            <a:r>
              <a:rPr lang="en-NZ" sz="1800" b="0" dirty="0" err="1" smtClean="0"/>
              <a:t>DipTchg</a:t>
            </a:r>
            <a:r>
              <a:rPr lang="en-NZ" sz="1800" b="0" dirty="0" smtClean="0"/>
              <a:t>, PhD</a:t>
            </a:r>
          </a:p>
          <a:p>
            <a:pPr>
              <a:buBlip>
                <a:blip r:embed="rId2"/>
              </a:buBlip>
            </a:pPr>
            <a:r>
              <a:rPr lang="en-NZ" sz="1800" b="0" dirty="0" smtClean="0"/>
              <a:t>Lecturer in Operations Research at University of Canterbury for 20 years. </a:t>
            </a:r>
          </a:p>
          <a:p>
            <a:pPr>
              <a:buBlip>
                <a:blip r:embed="rId2"/>
              </a:buBlip>
            </a:pPr>
            <a:r>
              <a:rPr lang="en-NZ" sz="1800" b="0" dirty="0" smtClean="0"/>
              <a:t>Won UC teaching award, researched in education and statistics.</a:t>
            </a:r>
          </a:p>
          <a:p>
            <a:pPr>
              <a:buBlip>
                <a:blip r:embed="rId2"/>
              </a:buBlip>
            </a:pPr>
            <a:r>
              <a:rPr lang="en-NZ" sz="1800" b="0" dirty="0" smtClean="0"/>
              <a:t>Well-known blogger on teaching statistics.</a:t>
            </a:r>
          </a:p>
          <a:p>
            <a:pPr>
              <a:buBlip>
                <a:blip r:embed="rId2"/>
              </a:buBlip>
            </a:pPr>
            <a:r>
              <a:rPr lang="en-NZ" sz="1800" b="0" dirty="0" smtClean="0"/>
              <a:t>Popular YouTube videos</a:t>
            </a:r>
          </a:p>
          <a:p>
            <a:pPr>
              <a:buBlip>
                <a:blip r:embed="rId2"/>
              </a:buBlip>
            </a:pPr>
            <a:r>
              <a:rPr lang="en-NZ" sz="1800" b="0" dirty="0" smtClean="0"/>
              <a:t>Winner of Greenfield award for disseminating statistics</a:t>
            </a:r>
          </a:p>
          <a:p>
            <a:pPr>
              <a:buBlip>
                <a:blip r:embed="rId2"/>
              </a:buBlip>
            </a:pPr>
            <a:r>
              <a:rPr lang="en-NZ" sz="1800" b="0" dirty="0" smtClean="0"/>
              <a:t>PhD in operations research/ school effectiveness</a:t>
            </a:r>
          </a:p>
          <a:p>
            <a:pPr>
              <a:buBlip>
                <a:blip r:embed="rId2"/>
              </a:buBlip>
            </a:pPr>
            <a:r>
              <a:rPr lang="en-NZ" sz="1800" b="0" dirty="0" smtClean="0"/>
              <a:t>Loves to teach and to help teachers.</a:t>
            </a:r>
          </a:p>
          <a:p>
            <a:endParaRPr lang="en-NZ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3629026"/>
            <a:ext cx="461962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8721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Problems that matter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Use real data (e.g. crime reporting and resolution, emergency calls, pocket money, environmental issues, safety…)</a:t>
            </a:r>
          </a:p>
          <a:p>
            <a:r>
              <a:rPr lang="en-NZ" dirty="0" smtClean="0"/>
              <a:t>Things that matter to students: </a:t>
            </a:r>
          </a:p>
          <a:p>
            <a:pPr lvl="1"/>
            <a:r>
              <a:rPr lang="en-NZ" dirty="0" smtClean="0"/>
              <a:t>Fairness in chance events – ballot for tickets, privileges, partner in assignment, talent shows</a:t>
            </a:r>
          </a:p>
          <a:p>
            <a:pPr lvl="1"/>
            <a:r>
              <a:rPr lang="en-NZ" dirty="0" err="1" smtClean="0"/>
              <a:t>Gameshows</a:t>
            </a:r>
            <a:r>
              <a:rPr lang="en-NZ" dirty="0" smtClean="0"/>
              <a:t>, especially Deal or No Deal (See blog)</a:t>
            </a:r>
          </a:p>
          <a:p>
            <a:pPr lvl="1"/>
            <a:r>
              <a:rPr lang="en-NZ" dirty="0" smtClean="0"/>
              <a:t>Crime investigations, forensics and proof</a:t>
            </a:r>
          </a:p>
          <a:p>
            <a:pPr lvl="1"/>
            <a:r>
              <a:rPr lang="en-NZ" dirty="0"/>
              <a:t>Computer and board </a:t>
            </a:r>
            <a:r>
              <a:rPr lang="en-NZ" dirty="0" smtClean="0"/>
              <a:t>games</a:t>
            </a:r>
          </a:p>
          <a:p>
            <a:pPr lvl="1"/>
            <a:r>
              <a:rPr lang="en-NZ" dirty="0" smtClean="0"/>
              <a:t>MP3 shuffle</a:t>
            </a:r>
          </a:p>
          <a:p>
            <a:pPr lvl="1"/>
            <a:r>
              <a:rPr lang="en-NZ" dirty="0" smtClean="0"/>
              <a:t>Sport</a:t>
            </a:r>
          </a:p>
          <a:p>
            <a:pPr lvl="1"/>
            <a:r>
              <a:rPr lang="en-NZ" dirty="0" smtClean="0"/>
              <a:t>Lego </a:t>
            </a:r>
            <a:r>
              <a:rPr lang="en-NZ" dirty="0" err="1" smtClean="0"/>
              <a:t>Minifigures</a:t>
            </a:r>
            <a:r>
              <a:rPr lang="en-NZ" dirty="0" smtClean="0"/>
              <a:t> or New World toys</a:t>
            </a:r>
          </a:p>
          <a:p>
            <a:pPr lvl="1"/>
            <a:endParaRPr lang="en-NZ" dirty="0" smtClean="0"/>
          </a:p>
          <a:p>
            <a:pPr lvl="1"/>
            <a:endParaRPr lang="en-NZ" dirty="0"/>
          </a:p>
          <a:p>
            <a:pPr lvl="1"/>
            <a:endParaRPr lang="en-NZ" dirty="0" smtClean="0"/>
          </a:p>
        </p:txBody>
      </p:sp>
      <p:pic>
        <p:nvPicPr>
          <p:cNvPr id="3074" name="Picture 2" descr="https://encrypted-tbn0.gstatic.com/images?q=tbn:ANd9GcT3LS7aqZIEyfb-ZjhzHzg7yxk7GkCb-DCarJy3t_876JrS9qDR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153" y="4437112"/>
            <a:ext cx="1491151" cy="171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QVKig-vh7TdpQsquv_s89Bvd511X9-N9KSr_u7EzyYH5WuTeBB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289" y="4509119"/>
            <a:ext cx="1529396" cy="17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96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Cool ideas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Random dance, music, art work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4771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On-line resources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err="1" smtClean="0"/>
              <a:t>Manipulatives</a:t>
            </a:r>
            <a:endParaRPr lang="en-NZ" dirty="0" smtClean="0"/>
          </a:p>
          <a:p>
            <a:pPr lvl="1"/>
            <a:r>
              <a:rPr lang="en-NZ" dirty="0" err="1" smtClean="0"/>
              <a:t>Nrich</a:t>
            </a:r>
            <a:endParaRPr lang="en-NZ" dirty="0" smtClean="0"/>
          </a:p>
          <a:p>
            <a:r>
              <a:rPr lang="en-NZ" dirty="0" smtClean="0"/>
              <a:t>Videos, background </a:t>
            </a:r>
          </a:p>
          <a:p>
            <a:pPr lvl="1"/>
            <a:r>
              <a:rPr lang="en-NZ" dirty="0" smtClean="0"/>
              <a:t>Understanding </a:t>
            </a:r>
            <a:r>
              <a:rPr lang="en-NZ" dirty="0"/>
              <a:t>uncertainty </a:t>
            </a:r>
            <a:endParaRPr lang="en-NZ" dirty="0" smtClean="0"/>
          </a:p>
          <a:p>
            <a:pPr lvl="1"/>
            <a:r>
              <a:rPr lang="en-NZ" dirty="0" smtClean="0"/>
              <a:t>NOT Khan academy – too mechanistic, flawed</a:t>
            </a:r>
          </a:p>
          <a:p>
            <a:r>
              <a:rPr lang="en-NZ" dirty="0" smtClean="0"/>
              <a:t>Teaching suggestions</a:t>
            </a:r>
          </a:p>
          <a:p>
            <a:pPr lvl="1"/>
            <a:r>
              <a:rPr lang="en-NZ" dirty="0" smtClean="0"/>
              <a:t>Senior Secondary Guides (Lego example)</a:t>
            </a:r>
          </a:p>
          <a:p>
            <a:pPr lvl="1"/>
            <a:r>
              <a:rPr lang="en-NZ" dirty="0" smtClean="0"/>
              <a:t>Census @ School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0249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universal problem </a:t>
            </a:r>
            <a:br>
              <a:rPr lang="en-NZ" dirty="0" smtClean="0"/>
            </a:br>
            <a:r>
              <a:rPr lang="en-NZ" dirty="0" smtClean="0"/>
              <a:t>– suggestions?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Turning the words into mathematics</a:t>
            </a:r>
          </a:p>
          <a:p>
            <a:pPr lvl="1"/>
            <a:r>
              <a:rPr lang="en-NZ" dirty="0" smtClean="0"/>
              <a:t>Knowing how to start</a:t>
            </a:r>
          </a:p>
          <a:p>
            <a:r>
              <a:rPr lang="en-NZ" dirty="0" smtClean="0"/>
              <a:t>Conjecture – they have only an instrumental understanding of the problem.</a:t>
            </a:r>
          </a:p>
          <a:p>
            <a:pPr lvl="1"/>
            <a:r>
              <a:rPr lang="en-NZ" dirty="0" smtClean="0"/>
              <a:t>They can do the mechanics, but don’t really get what is happening.</a:t>
            </a:r>
          </a:p>
          <a:p>
            <a:pPr lvl="1"/>
            <a:r>
              <a:rPr lang="en-NZ" dirty="0" smtClean="0"/>
              <a:t>Tree or table?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1165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References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Pfannkuch</a:t>
            </a:r>
            <a:r>
              <a:rPr lang="en-US" dirty="0"/>
              <a:t>, M., &amp; </a:t>
            </a:r>
            <a:r>
              <a:rPr lang="en-US" dirty="0" err="1"/>
              <a:t>Ziedins</a:t>
            </a:r>
            <a:r>
              <a:rPr lang="en-US" dirty="0"/>
              <a:t>, I. (in press). A modeling perspective on probability. In E. </a:t>
            </a:r>
            <a:r>
              <a:rPr lang="en-US" dirty="0" err="1"/>
              <a:t>Chernoff</a:t>
            </a:r>
            <a:r>
              <a:rPr lang="en-US" dirty="0"/>
              <a:t> &amp; B. </a:t>
            </a:r>
            <a:r>
              <a:rPr lang="en-US" dirty="0" err="1"/>
              <a:t>Sriraman</a:t>
            </a:r>
            <a:r>
              <a:rPr lang="en-US" dirty="0"/>
              <a:t> (Eds.), </a:t>
            </a:r>
            <a:r>
              <a:rPr lang="en-US" i="1" dirty="0"/>
              <a:t>Probabilistic thinking: Presenting plural perspectives</a:t>
            </a:r>
            <a:r>
              <a:rPr lang="en-US" dirty="0"/>
              <a:t>. Springer.</a:t>
            </a:r>
            <a:endParaRPr lang="en-NZ" dirty="0"/>
          </a:p>
          <a:p>
            <a:pPr marL="180975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65115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" t="1165" r="1260" b="1086"/>
          <a:stretch/>
        </p:blipFill>
        <p:spPr>
          <a:xfrm>
            <a:off x="131912" y="-11013"/>
            <a:ext cx="8626922" cy="69660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1199713"/>
            <a:ext cx="62481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9600" b="1" dirty="0" smtClean="0">
                <a:solidFill>
                  <a:srgbClr val="FF0000"/>
                </a:solidFill>
              </a:rPr>
              <a:t>statsLC.com</a:t>
            </a:r>
            <a:endParaRPr lang="en-NZ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494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0">
              <a:buNone/>
            </a:pPr>
            <a:r>
              <a:rPr lang="en-NZ" b="0" dirty="0" smtClean="0"/>
              <a:t>Move away from dice, coins, balls and urns! </a:t>
            </a:r>
          </a:p>
          <a:p>
            <a:pPr marL="180975" indent="0">
              <a:buNone/>
            </a:pPr>
            <a:r>
              <a:rPr lang="en-NZ" b="0" dirty="0" smtClean="0"/>
              <a:t>Not </a:t>
            </a:r>
            <a:r>
              <a:rPr lang="en-NZ" b="0" dirty="0"/>
              <a:t>only are they boring but when we use </a:t>
            </a:r>
            <a:r>
              <a:rPr lang="en-NZ" b="0" dirty="0" err="1"/>
              <a:t>equiprobable</a:t>
            </a:r>
            <a:r>
              <a:rPr lang="en-NZ" b="0" dirty="0"/>
              <a:t> equipment all the time, it can entrench incorrect ideas. </a:t>
            </a:r>
          </a:p>
          <a:p>
            <a:endParaRPr lang="en-NZ" dirty="0"/>
          </a:p>
        </p:txBody>
      </p:sp>
      <p:pic>
        <p:nvPicPr>
          <p:cNvPr id="1026" name="Picture 2" descr="https://encrypted-tbn2.gstatic.com/images?q=tbn:ANd9GcSEYVCRYYB68QU8IIi3KY-zjlz6Wz1XLsOZuvHMoPlCTt-TrRimw4Wk28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645024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IQEA8QEBAPDxQQFA8UFBUUFA8UDxAPFBIWFhURFhQYHCggGBolGxYUIjEiJSorLi4uFx8zODMsNygtLisBCgoKDg0ODw8QFCsZFBksKysrKzcrLCwsKywsLCsrKysrNysrKysrKysrNysrKysrLCsrKysrKysrKysrKysrK//AABEIALYBFAMBIgACEQEDEQH/xAAcAAEAAQUBAQAAAAAAAAAAAAAAAQIEBQYHAwj/xABGEAACAQICBggCBwQHCQEAAAAAAQIDEQQSBQYhMUFRBxMiYXGBkaFSsRQyQmKSwdEjU3KCFjNjorPC0hUkQ0RUc4Oy4Qj/xAAWAQEBAQAAAAAAAAAAAAAAAAAAAQL/xAAXEQEBAQEAAAAAAAAAAAAAAAAAARES/9oADAMBAAIRAxEAPwDuJBJAAAAACmT227gKgeN3zXoReXNehNHuC3vLn7C8ufsh1BcAtu18XyHa+Jk6guQW3a+JkWfxMvUF0C1s/ifqY/SuIdPqnd7a2Hjv4TqKLXuNGaABQAAAAAAAAAAAAAAAAAAAkgkAAABBJAAAADz4s9Dzhub5tkogE2IMqgkGG1i1pwej4qWLxEKN/qx7Uqsv4YRTk/G1gMwyLHO1006KzWzYlL4uqlbxte5uegtP4bH0+uwlaFeGxO11KLfCUXZxfigMjYkACLGt671slCnLlXwr9K0WbIzSuk6tlwd+VWi/SaYRvgKacrpPmkyo2AAAAAAAAAAAAAAAAAAAEkEgAAAIJIAAACGyiC2Imrufp6k2JRDIJBlXhiZuMJySzOMZtLm1FtI+c9btWauIqVcVUqSnUqdpt38opcEt1j6Ssatp7U2GIzOnVdFyvsspU79y2NFg+T69Nwk4y3p7TonQNKt/tZdVmydVV6+18vV27N+F81reZuC6C1UqupXx/Ze+NOlllb+KUn8jpWq2q2F0bS6nC08qe2U5O9Wo+c5cfDcW1GaIJBlVLNA6XpWwP88fZ3/I39nO+mF/7nFc6kfkxEdD0fPNRpS506b9YouDGasVc+BwUviw+HfrTiZM2AAAiTLW81ud+5lxJlDM6KI4r4k17o9oVFLc0zycTynQT7u8aL0FkpTjuakuT/Urji19pOPui6LoFMJp7mmVFAAAAAAJIJAAAAQSQAAAFFTgu9fqVFL3ruTKjNFIJZFiKBoWJsBTYFVhYCkgqsEgKGjm3TJK2GpJ8ai+TOltHK+nV2wuH/79P8xEbx0f1M2i8A/7CmvwrL+RsBp3RHXdTQ+Cb+yqsfw1ZG4mwKZMls82zNAgkEVABNgKWimUSsAeDoretj7thKnOPFS8d/qeoaApji19pOPuj3hNPc0zwcTzlSW9bPAuovQYeppHJWoUc2Z1ZNWe9JQcm7+RmEUCSCSgAABBJAAAAY7GaUhRqZJ5ruKatyu0Uf7cpfe9DEa70rfR6nfOD81mX/qzXVNmbBvL07S+96Ih6dpcpexpGdjMMVuz09T5P2KXrBT+F+qNLzC4Ruf9Iafwv1RD1hh8PujTswzAbdPWSC25Urb7yVku8w9bpKwEJZXicMmuHWJ2fe1sOQ9JWIxFap1FOTjSppZkm11k2r9rmkuBzWtScHaSsy4PrTD64U6sc9F0qsfihNTXqjQOmPSbxGEpJxislak9l77ZWt7nFNEaVq4WpGrRnKEk1ezeWS+GS4o6rrPX+l6Oo1ksvWdRUtyeZSa+YwdB6EW3obD3/eYj/Fkb6zS+iCh1eiMNHvrf4sjcmxaIkyklgyqCirUUYuUmkoptt7lFK7Z6Hji6CqU6lOW6pGUXzyyVn8wPm/XvpWxmLq1IYWrPC4ZNqKg8tWpFNrPKa7SvyW41LRWk8VOtDLisTGTd8yq1c3rc99c9UcToyvOlXpyyJvq6qTdKrC7ytS3XtvW9GH0fieqqRmuBtH0lqNrDiP2dLFTdaMrKNSSXWRk92Zrer2XmdAOTdG9GtjOrqZJRowak5tNKVtqjC+/bbwOtGKqASQBDLPH4pU4Sk3ZJNl1Ukcu6VtaOpozhB7Uv70naK/PyEFxqtphYzTKs2+pp1pJcFHLl/wAx1I4N/wDn5urjsZWd7QoRgvGU038jvJtAkgkAAABBJAAAAYPXGjmwspfu505+V7P2bNLizommKHWYevD4qc0vHK7e5zejK6T5pMg9QESRQAABcADE6Z0R1vbhbPbanuklu28Gc51l1axMn2MNUk7/AGUmvVHXAXRyDQPR3iqs4vER+j001e7XWSXJRW7zOm4zQsq1GnhMPFXeSEF9mMYpK78EmzJHhiq0qeScW04zjtW/iNR0HVzREcHhaOGhJyVKNnJ75SbblLzbZkrGnaN1pmklUWfv3P1NjwmmKVS1pZW+D2GRehIlbRYKixSV2IA8cRh4VIuFSMKkXvjKKlF+TMRS1P0dGWeOj8DGS2pqhRunzWwzjAFMYpJJJJLclsS8ESSQAIZJ4YmrlTb4AYjWXSyw9Kcnv3Jc3wPnbpFx0qjpxk7ublUffwXzkdF1r0u8RWdn2IbF3vizUsdomnWrUqs7vqlsj9mTvdN+bLEbx0B6O6mniLq0nCi5dzm5u3okdcNA6JIfs8XLnOlH8MG/8xv5oCSCQAAAEEkAAABEkcvnTyTqU/3c6kPKMml7WOos55rFSyYuuvicJ/ij+sWSiyJTLHSGlKGHSdetTpX3Z5JN+C3ssqGtmBm8scXRv95uK9ZJIis3ckojJNJppp7U1tTXNMm4FQICAkEMICS00l/VyfKz90XZbaQV6VT+Fgcd180jWli6tOU5KFPKoRTajZxTvbjtuWWhNasXhJJ0q08vGnNuVKS74vd5WN21y1YeLhGvRX7WEbOO7rYd33ltOdYXBt1ermnBremmpJ8mnuNI71qZr79Kp5oNwlCyqU275XzXOL22ZvOC1mjLZNea/Q4Jqno94fE0pwbWfsSXBwlvv4bGdEjMg6jh8ZTqfVkn3cT3aOYUcXKO5szOB1lqRspPMvvfqQbrYhmKwen6U7Zuw/YysJqSvFpru2kxUWBVYhgUSNJ18031cOpg+1PfbhHibPprSEaFKc5O1kcJxmsTxOMa2PPnfgorZ5FiLllDKjxxNZQi5Sdkvd8EUdV6KqdsJVl8VaXtCKN0NO6J6mfRlKpa3WTrS9JuP5G4lAkgkAAABBJAAAADSde6eWtTqLa5UprxcHdL++bsa3rvh5SpU5whKbhPaopyeWUWr2XfYD5m05ouvVnOtOTnKbbd/kuSW6xrklZ2a2o7vpDVirXu6dCvBvf+zm4t+FthqmJ6JcdVqOWVxT+5O/o7AYzov0zVjiVhXJypVIzeV7VTmrPMuW6x1a5hdV+j2rgbyhhq1WpJWc5dXG0d+WKzbFc2JaDxr/5Z+c6K+ciC3uLl0tX8b/06XjOn/qK1q5jf3VNf+SJBZ5hmL5asY34KS/nX6FS1WxnKh+N/oBYZjyxG2ElzjL5GWWquM/sPxS/0lX9FMXxlQ9ZfoBq2EfZXgjxx2iaFd5qtKEpLdK1pr+ZHtRg4Xg98G4vxi7P5HugLXB6MpUtsI7ebbbXqXhBaaU0pSwsOsrzUI3st7lJ8klv/APgVe3KrmtYTXfA1JZeudN86kZRj+LcvOxsUJJpNNNNXTW1NeIEYzSEcPTnWqSyxpq7e1vwS5mrUOmBU59nD1sq+1nipP+W1vcy2tOj3icHXow+s4qUVzlF5lHzscQnFptNNNNpp701wZYj6b1V6TqGM7MZXmtrhJZaqXNLdJeBuWF0xRqbM2VvhLZ7nxzglUUozpZlKLupLY0+dztOp2m54rDp1ezVp2jU+8+FS3f8AO4sHr0yazOMKlOnLYnkVnvm07vyVzm2pUHUq1a0t0IqK5XlvXsXXSdWbr0qavunK3OTllXyfqZXV/R/0fDwg/rPtT/ifDyWwQZA1DXHSMlUhQhwV5fxyukvT5m3mL6PNVpaV0xVnUi+ow1RzqP7MnCVqdK/N29EwO4dGWClQ0VgaUllcad2uPak5X9zaCIxtZJWS2d1iSgSQSAAAAgkgAAAAAAAAAAAAAAAAAAGBxzTOKp4eriZVZxpxjWrK8nZf1krLvZZYHT2FrSy0sRSnJ7o3tJ+Ce8w3TRg5udWpG7jSxFRyXC07Wl67PM5SpNWtwJg+gTS+lDAznQpVY3aoylnS4KSVpv09yx1G1snmhhsTJzUtlOpK7lGXCEm96fDyOgTgpJxklJNNNNXTT3poD5/ZtGp2sdXCTjCSnKhNrNHa1Tu/rx5d5l9P9H8szqYRqUW7unJ2ce6MuK7me2j9CVLZZUJp7tsdnqUdAjK6TTunufNPcarrTqXTxbdWk1RrPe/+HU75Jbn3o2TB0nCnTg9rhGMfRHsZVzvRerOIodmdHN96LjKL/M3PV7RroqcpLK522ckr7/UyaK47io1TSmBpzrqrKKlOF1Fvhd33EMuMZ9eXiWzIEYttJJtyaSS3tt2SR2bU/QMcFhowyxVSo+sqtJbasltXluNM6N9B9bVeKqLsUXanf7VX4vBfN9x09FgkAFAkgkAAABBJAAAAAAAAAAAAAAAAAAMADUdYtSliZ1akKmV1frwnHNSnsSa2bY7F3nEdbei/F4WTqU6TnTveyeaKXG0uX8Vj6cIsB8waM0S5KK6uSd1Z22J877jf4vYvL1Oi6V1VwuIbk6fVzf26bySvzaWyXmmatpHU3E0rujKOJjydoVUuW+0vVEowyKrnhObhLJUjKlP4Zpp++8rjMivQGN1h0p9Fw1Wuo53BKy22cm7K/dc5xDpBxqldujJfD1cVH1W33KOuIqT2M1HVnXalipKlVXUVXuu706j5J8H3M23g/BgatpXEKnnnLcvd32Ix+qLqY6tOlDtOVSMI8l2byfgkr+RhOkLHtThRi7b6kvdRXzZ1/oP1YeGwUMTVjapiE5RT3wpye/xaS8kEdC0VgIYelCjTVowSS73xk+9vaXYBQAAAkgkAAABBJAAAAAAAAAAAAAAAAAAAAAAAAAFtjcDTrRyVacKkeUknbvXI1fSOosXeWGqypP4J3nT8n9Ze5uIA4/rBq/WVKpRxNGWScXF1IXnTXKV19XhvscP0zomphajhUV19mavkqR5pn2e0a9p7UvBYyMlVoxi5bW4qKu+bjazffYD5V0foiVRKSduVjruq+JqTwqVV3nTvCUuM7LZLxs/Yv8Z0WywzcsO5VofDFpVF/LLf5M88LTjShKmoyg43vGSanm52e25KNO0LqlU0ppqUKkZKhTcJ1JWeV0opdhPnJ7PU+k6UFFKMUkopJJbkkrJI1/UrQn0XD3krVK1pz5xX2YeS92zYigAAAAAEkEgAAAIAAAAAAAAAAAAAAAAAAAAAAAAAAAAAAABb4nBU6ji6lOE3FpxbSbTXJgAe6JAAAAAAABIAAA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75323"/>
            <a:ext cx="2304256" cy="1519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s://encrypted-tbn0.gstatic.com/images?q=tbn:ANd9GcSekZqkFhm9KI0_aw6zxkR9LA57icPWfD9j3CIPkdo5Oitjs4fGc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13770"/>
            <a:ext cx="1933575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54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The problem with dice, coins, </a:t>
            </a:r>
            <a:br>
              <a:rPr lang="en-NZ" smtClean="0"/>
            </a:br>
            <a:r>
              <a:rPr lang="en-NZ" smtClean="0"/>
              <a:t>balls and urns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Not relevant !</a:t>
            </a:r>
          </a:p>
          <a:p>
            <a:r>
              <a:rPr lang="en-NZ" dirty="0" smtClean="0"/>
              <a:t>Imply “true probability” – harder to get the idea of a model across when it seems true.</a:t>
            </a:r>
          </a:p>
          <a:p>
            <a:r>
              <a:rPr lang="en-NZ" dirty="0" smtClean="0"/>
              <a:t>Entrench </a:t>
            </a:r>
            <a:r>
              <a:rPr lang="en-NZ" dirty="0" err="1" smtClean="0"/>
              <a:t>equi</a:t>
            </a:r>
            <a:r>
              <a:rPr lang="en-NZ" dirty="0" smtClean="0"/>
              <a:t>-probability</a:t>
            </a:r>
          </a:p>
          <a:p>
            <a:r>
              <a:rPr lang="en-NZ" dirty="0" smtClean="0"/>
              <a:t>Ok to use a little, but be wary</a:t>
            </a:r>
          </a:p>
          <a:p>
            <a:r>
              <a:rPr lang="en-NZ" dirty="0" smtClean="0"/>
              <a:t>Cards have cultural issues – do not assume familiarity</a:t>
            </a:r>
          </a:p>
          <a:p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67874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Water problem: True probability, model estimate, experimental estimate</a:t>
            </a:r>
          </a:p>
          <a:p>
            <a:r>
              <a:rPr lang="en-NZ" dirty="0" smtClean="0"/>
              <a:t>Curriculum progression</a:t>
            </a:r>
          </a:p>
          <a:p>
            <a:r>
              <a:rPr lang="en-NZ" dirty="0" smtClean="0"/>
              <a:t>Models - Scenario cards</a:t>
            </a:r>
          </a:p>
          <a:p>
            <a:r>
              <a:rPr lang="en-NZ" dirty="0" smtClean="0"/>
              <a:t>Ethics and probability</a:t>
            </a:r>
          </a:p>
          <a:p>
            <a:r>
              <a:rPr lang="en-NZ" dirty="0" smtClean="0"/>
              <a:t>Problems that matter</a:t>
            </a:r>
          </a:p>
          <a:p>
            <a:r>
              <a:rPr lang="en-NZ" dirty="0" smtClean="0"/>
              <a:t>On-line resources</a:t>
            </a:r>
          </a:p>
        </p:txBody>
      </p:sp>
    </p:spTree>
    <p:extLst>
      <p:ext uri="{BB962C8B-B14F-4D97-AF65-F5344CB8AC3E}">
        <p14:creationId xmlns:p14="http://schemas.microsoft.com/office/powerpoint/2010/main" val="257174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Abstract (overly ambitious)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80975" indent="0">
              <a:buNone/>
            </a:pPr>
            <a:r>
              <a:rPr lang="en-NZ" dirty="0" smtClean="0"/>
              <a:t>We will attempt to cover the following questions and concepts: </a:t>
            </a:r>
          </a:p>
          <a:p>
            <a:pPr lvl="1"/>
            <a:r>
              <a:rPr lang="en-NZ" dirty="0" smtClean="0"/>
              <a:t>True probability? </a:t>
            </a:r>
          </a:p>
          <a:p>
            <a:pPr lvl="1"/>
            <a:r>
              <a:rPr lang="en-NZ" dirty="0" smtClean="0"/>
              <a:t>How are model estimates and experimental estimates related?</a:t>
            </a:r>
          </a:p>
          <a:p>
            <a:pPr lvl="1"/>
            <a:r>
              <a:rPr lang="en-NZ" dirty="0" smtClean="0"/>
              <a:t>What does the curriculum mean by good model, poor model and no model? </a:t>
            </a:r>
          </a:p>
          <a:p>
            <a:pPr lvl="1"/>
            <a:r>
              <a:rPr lang="en-NZ" dirty="0" smtClean="0"/>
              <a:t>How do you teach about deterministic and probabilistic models? </a:t>
            </a:r>
          </a:p>
          <a:p>
            <a:pPr lvl="1"/>
            <a:r>
              <a:rPr lang="en-NZ" dirty="0" smtClean="0"/>
              <a:t>What exactly is a model and why is it hard for students to get their heads around the concept? </a:t>
            </a:r>
          </a:p>
          <a:p>
            <a:pPr lvl="1"/>
            <a:r>
              <a:rPr lang="en-NZ" dirty="0" smtClean="0"/>
              <a:t>Finding and exploring problems that matter. </a:t>
            </a:r>
          </a:p>
          <a:p>
            <a:pPr lvl="1"/>
            <a:r>
              <a:rPr lang="en-NZ" dirty="0"/>
              <a:t>E</a:t>
            </a:r>
            <a:r>
              <a:rPr lang="en-NZ" dirty="0" smtClean="0"/>
              <a:t>thical aspects to the teaching of probability? </a:t>
            </a:r>
          </a:p>
          <a:p>
            <a:pPr lvl="1"/>
            <a:r>
              <a:rPr lang="en-NZ" dirty="0"/>
              <a:t>O</a:t>
            </a:r>
            <a:r>
              <a:rPr lang="en-NZ" dirty="0" smtClean="0"/>
              <a:t>n-line resources for teaching probability?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5930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Probability is: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NZ" dirty="0" smtClean="0"/>
              <a:t>Important</a:t>
            </a:r>
          </a:p>
          <a:p>
            <a:r>
              <a:rPr lang="en-NZ" dirty="0" smtClean="0"/>
              <a:t>Relevant</a:t>
            </a:r>
          </a:p>
          <a:p>
            <a:r>
              <a:rPr lang="en-NZ" dirty="0" smtClean="0"/>
              <a:t>Fun</a:t>
            </a:r>
          </a:p>
          <a:p>
            <a:r>
              <a:rPr lang="en-NZ" dirty="0" smtClean="0"/>
              <a:t>Applied</a:t>
            </a:r>
          </a:p>
          <a:p>
            <a:r>
              <a:rPr lang="en-NZ" dirty="0" smtClean="0"/>
              <a:t>Interesting</a:t>
            </a:r>
          </a:p>
          <a:p>
            <a:r>
              <a:rPr lang="en-NZ" dirty="0" smtClean="0"/>
              <a:t>Well contained</a:t>
            </a:r>
          </a:p>
          <a:p>
            <a:r>
              <a:rPr lang="en-NZ" dirty="0" smtClean="0"/>
              <a:t>Difficult – with literacy challenges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7027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</a:t>
            </a:r>
            <a:r>
              <a:rPr lang="en-NZ" dirty="0" smtClean="0"/>
              <a:t>ater problem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824535"/>
          </a:xfrm>
        </p:spPr>
        <p:txBody>
          <a:bodyPr>
            <a:normAutofit/>
          </a:bodyPr>
          <a:lstStyle/>
          <a:p>
            <a:pPr marL="180975" indent="0">
              <a:buNone/>
            </a:pPr>
            <a:r>
              <a:rPr lang="en-NZ" dirty="0" smtClean="0"/>
              <a:t>There has been an outbreak of a disease and authorities don’t know the source.</a:t>
            </a:r>
          </a:p>
          <a:p>
            <a:pPr marL="180975" indent="0">
              <a:buNone/>
            </a:pPr>
            <a:r>
              <a:rPr lang="en-NZ" dirty="0" smtClean="0"/>
              <a:t>It comes from the local drinking water.</a:t>
            </a:r>
          </a:p>
          <a:p>
            <a:pPr marL="180975" indent="0">
              <a:buNone/>
            </a:pPr>
            <a:r>
              <a:rPr lang="en-NZ" dirty="0" smtClean="0"/>
              <a:t>Can only test some people (why?)</a:t>
            </a:r>
          </a:p>
          <a:p>
            <a:pPr marL="180975" indent="0">
              <a:buNone/>
            </a:pPr>
            <a:r>
              <a:rPr lang="en-NZ" dirty="0" smtClean="0"/>
              <a:t>If I pick a person at random from this class, how likely is it that he or she has had a drink of tap water in the last 12 hours? </a:t>
            </a:r>
          </a:p>
          <a:p>
            <a:pPr marL="180975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232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Msci 102 Template">
  <a:themeElements>
    <a:clrScheme name="Custom 1">
      <a:dk1>
        <a:srgbClr val="333366"/>
      </a:dk1>
      <a:lt1>
        <a:srgbClr val="FFFFC1"/>
      </a:lt1>
      <a:dk2>
        <a:srgbClr val="000000"/>
      </a:dk2>
      <a:lt2>
        <a:srgbClr val="808080"/>
      </a:lt2>
      <a:accent1>
        <a:srgbClr val="66CC66"/>
      </a:accent1>
      <a:accent2>
        <a:srgbClr val="0066CC"/>
      </a:accent2>
      <a:accent3>
        <a:srgbClr val="CCFF66"/>
      </a:accent3>
      <a:accent4>
        <a:srgbClr val="FFCC33"/>
      </a:accent4>
      <a:accent5>
        <a:srgbClr val="FFFF00"/>
      </a:accent5>
      <a:accent6>
        <a:srgbClr val="005CE7"/>
      </a:accent6>
      <a:hlink>
        <a:srgbClr val="333366"/>
      </a:hlink>
      <a:folHlink>
        <a:srgbClr val="7070B7"/>
      </a:folHlink>
    </a:clrScheme>
    <a:fontScheme name="Msci 102 Template">
      <a:majorFont>
        <a:latin typeface="Humnst777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ci 102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ci 102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sci 102 Template">
  <a:themeElements>
    <a:clrScheme name="statsLC">
      <a:dk1>
        <a:srgbClr val="333366"/>
      </a:dk1>
      <a:lt1>
        <a:srgbClr val="FFFFC1"/>
      </a:lt1>
      <a:dk2>
        <a:srgbClr val="000000"/>
      </a:dk2>
      <a:lt2>
        <a:srgbClr val="808080"/>
      </a:lt2>
      <a:accent1>
        <a:srgbClr val="66CC66"/>
      </a:accent1>
      <a:accent2>
        <a:srgbClr val="0066CC"/>
      </a:accent2>
      <a:accent3>
        <a:srgbClr val="CCFF66"/>
      </a:accent3>
      <a:accent4>
        <a:srgbClr val="FFCC33"/>
      </a:accent4>
      <a:accent5>
        <a:srgbClr val="FFFF00"/>
      </a:accent5>
      <a:accent6>
        <a:srgbClr val="005CE7"/>
      </a:accent6>
      <a:hlink>
        <a:srgbClr val="FF0000"/>
      </a:hlink>
      <a:folHlink>
        <a:srgbClr val="007200"/>
      </a:folHlink>
    </a:clrScheme>
    <a:fontScheme name="Msci 102 Template">
      <a:majorFont>
        <a:latin typeface="Humnst777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ci 102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ci 102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sci 102 Template">
  <a:themeElements>
    <a:clrScheme name="statsLC">
      <a:dk1>
        <a:srgbClr val="333366"/>
      </a:dk1>
      <a:lt1>
        <a:srgbClr val="FFFFC1"/>
      </a:lt1>
      <a:dk2>
        <a:srgbClr val="000000"/>
      </a:dk2>
      <a:lt2>
        <a:srgbClr val="808080"/>
      </a:lt2>
      <a:accent1>
        <a:srgbClr val="66CC66"/>
      </a:accent1>
      <a:accent2>
        <a:srgbClr val="0066CC"/>
      </a:accent2>
      <a:accent3>
        <a:srgbClr val="CCFF66"/>
      </a:accent3>
      <a:accent4>
        <a:srgbClr val="FFCC33"/>
      </a:accent4>
      <a:accent5>
        <a:srgbClr val="FFFF00"/>
      </a:accent5>
      <a:accent6>
        <a:srgbClr val="005CE7"/>
      </a:accent6>
      <a:hlink>
        <a:srgbClr val="FF0000"/>
      </a:hlink>
      <a:folHlink>
        <a:srgbClr val="007200"/>
      </a:folHlink>
    </a:clrScheme>
    <a:fontScheme name="Msci 102 Template">
      <a:majorFont>
        <a:latin typeface="Humnst777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ci 102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ci 102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Msci 102 Template">
  <a:themeElements>
    <a:clrScheme name="statsLC">
      <a:dk1>
        <a:srgbClr val="333366"/>
      </a:dk1>
      <a:lt1>
        <a:srgbClr val="FFFFC1"/>
      </a:lt1>
      <a:dk2>
        <a:srgbClr val="000000"/>
      </a:dk2>
      <a:lt2>
        <a:srgbClr val="808080"/>
      </a:lt2>
      <a:accent1>
        <a:srgbClr val="66CC66"/>
      </a:accent1>
      <a:accent2>
        <a:srgbClr val="0066CC"/>
      </a:accent2>
      <a:accent3>
        <a:srgbClr val="CCFF66"/>
      </a:accent3>
      <a:accent4>
        <a:srgbClr val="FFCC33"/>
      </a:accent4>
      <a:accent5>
        <a:srgbClr val="FFFF00"/>
      </a:accent5>
      <a:accent6>
        <a:srgbClr val="005CE7"/>
      </a:accent6>
      <a:hlink>
        <a:srgbClr val="FF0000"/>
      </a:hlink>
      <a:folHlink>
        <a:srgbClr val="007200"/>
      </a:folHlink>
    </a:clrScheme>
    <a:fontScheme name="Msci 102 Template">
      <a:majorFont>
        <a:latin typeface="Humnst777 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ci 102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ci 102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ci 102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12485</TotalTime>
  <Words>1609</Words>
  <Application>Microsoft Office PowerPoint</Application>
  <PresentationFormat>On-screen Show (4:3)</PresentationFormat>
  <Paragraphs>225</Paragraphs>
  <Slides>35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1_Msci 102 Template</vt:lpstr>
      <vt:lpstr>2_Msci 102 Template</vt:lpstr>
      <vt:lpstr>3_Msci 102 Template</vt:lpstr>
      <vt:lpstr>4_Msci 102 Template</vt:lpstr>
      <vt:lpstr>Having fun with probability concepts and solving problems</vt:lpstr>
      <vt:lpstr>Statistics Learning Centre</vt:lpstr>
      <vt:lpstr> Introducing Dr Nic</vt:lpstr>
      <vt:lpstr>PowerPoint Presentation</vt:lpstr>
      <vt:lpstr>The problem with dice, coins,  balls and urns</vt:lpstr>
      <vt:lpstr>Overview</vt:lpstr>
      <vt:lpstr>Abstract (overly ambitious)</vt:lpstr>
      <vt:lpstr>Probability is:</vt:lpstr>
      <vt:lpstr>Water problem</vt:lpstr>
      <vt:lpstr>How likely is it that a randomly  chosen person will have  had a drink of water?</vt:lpstr>
      <vt:lpstr>Quick Discussion</vt:lpstr>
      <vt:lpstr>The distribution</vt:lpstr>
      <vt:lpstr>Discussion</vt:lpstr>
      <vt:lpstr>Improving our probability estimate</vt:lpstr>
      <vt:lpstr>Discussion</vt:lpstr>
      <vt:lpstr>From the curriculum  (Senior secondary guide)</vt:lpstr>
      <vt:lpstr>True probability</vt:lpstr>
      <vt:lpstr>Testing it</vt:lpstr>
      <vt:lpstr>Relationships between models</vt:lpstr>
      <vt:lpstr>Why does this matter?  Dr Nic’s take on it</vt:lpstr>
      <vt:lpstr>Curriculum progression – Primary levels</vt:lpstr>
      <vt:lpstr>Curriculum progression – Secondary</vt:lpstr>
      <vt:lpstr>Extending the water example</vt:lpstr>
      <vt:lpstr>Question</vt:lpstr>
      <vt:lpstr>Models</vt:lpstr>
      <vt:lpstr>Scenario exercise – probabilistic and deterministic thinking</vt:lpstr>
      <vt:lpstr>Scenarios</vt:lpstr>
      <vt:lpstr>Discuss</vt:lpstr>
      <vt:lpstr>Ethics and probability</vt:lpstr>
      <vt:lpstr>Problems that matter</vt:lpstr>
      <vt:lpstr>Cool ideas</vt:lpstr>
      <vt:lpstr>On-line resources</vt:lpstr>
      <vt:lpstr>The universal problem  – suggestions?</vt:lpstr>
      <vt:lpstr>References</vt:lpstr>
      <vt:lpstr>PowerPoint Presentation</vt:lpstr>
    </vt:vector>
  </TitlesOfParts>
  <Company>Creative Heuristics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Anne Blundell</cp:lastModifiedBy>
  <cp:revision>130</cp:revision>
  <cp:lastPrinted>2014-01-09T23:04:04Z</cp:lastPrinted>
  <dcterms:created xsi:type="dcterms:W3CDTF">2013-05-02T02:46:47Z</dcterms:created>
  <dcterms:modified xsi:type="dcterms:W3CDTF">2014-01-17T01:23:13Z</dcterms:modified>
</cp:coreProperties>
</file>