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9" r:id="rId3"/>
    <p:sldId id="261" r:id="rId4"/>
    <p:sldId id="269" r:id="rId5"/>
    <p:sldId id="262" r:id="rId6"/>
    <p:sldId id="263" r:id="rId7"/>
    <p:sldId id="264" r:id="rId8"/>
    <p:sldId id="265" r:id="rId9"/>
    <p:sldId id="266" r:id="rId10"/>
    <p:sldId id="271" r:id="rId11"/>
    <p:sldId id="267" r:id="rId12"/>
    <p:sldId id="268" r:id="rId13"/>
    <p:sldId id="273"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3399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2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B5AFEF-C821-4ECF-B3E8-37215FC1D460}" type="datetimeFigureOut">
              <a:rPr lang="en-NZ" smtClean="0"/>
              <a:t>21/06/2012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BC8719-A56A-40F8-B9A7-B77C49A67899}" type="slidenum">
              <a:rPr lang="en-NZ" smtClean="0"/>
              <a:t>‹#›</a:t>
            </a:fld>
            <a:endParaRPr lang="en-NZ"/>
          </a:p>
        </p:txBody>
      </p:sp>
    </p:spTree>
    <p:extLst>
      <p:ext uri="{BB962C8B-B14F-4D97-AF65-F5344CB8AC3E}">
        <p14:creationId xmlns:p14="http://schemas.microsoft.com/office/powerpoint/2010/main" val="2154491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6C1047-C84A-49D5-B7B9-84A22CA486EC}" type="datetimeFigureOut">
              <a:rPr lang="en-NZ" smtClean="0"/>
              <a:t>21/06/2012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C1047-C84A-49D5-B7B9-84A22CA486EC}" type="datetimeFigureOut">
              <a:rPr lang="en-NZ" smtClean="0"/>
              <a:t>21/06/2012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C1047-C84A-49D5-B7B9-84A22CA486EC}" type="datetimeFigureOut">
              <a:rPr lang="en-NZ" smtClean="0"/>
              <a:t>21/06/2012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6C1047-C84A-49D5-B7B9-84A22CA486EC}" type="datetimeFigureOut">
              <a:rPr lang="en-NZ" smtClean="0"/>
              <a:t>21/06/2012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B6C1047-C84A-49D5-B7B9-84A22CA486EC}" type="datetimeFigureOut">
              <a:rPr lang="en-NZ" smtClean="0"/>
              <a:t>21/06/2012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6C1047-C84A-49D5-B7B9-84A22CA486EC}" type="datetimeFigureOut">
              <a:rPr lang="en-NZ" smtClean="0"/>
              <a:t>21/06/2012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8B1EC2-6B03-4FAE-B052-2E91E2D39374}" type="slidenum">
              <a:rPr lang="en-NZ" smtClean="0"/>
              <a:t>‹#›</a:t>
            </a:fld>
            <a:endParaRPr lang="en-NZ"/>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6C1047-C84A-49D5-B7B9-84A22CA486EC}" type="datetimeFigureOut">
              <a:rPr lang="en-NZ" smtClean="0"/>
              <a:t>21/06/2012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C1047-C84A-49D5-B7B9-84A22CA486EC}" type="datetimeFigureOut">
              <a:rPr lang="en-NZ" smtClean="0"/>
              <a:t>21/06/2012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C1047-C84A-49D5-B7B9-84A22CA486EC}" type="datetimeFigureOut">
              <a:rPr lang="en-NZ" smtClean="0"/>
              <a:t>21/06/2012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B6C1047-C84A-49D5-B7B9-84A22CA486EC}" type="datetimeFigureOut">
              <a:rPr lang="en-NZ" smtClean="0"/>
              <a:t>21/06/2012</a:t>
            </a:fld>
            <a:endParaRPr lang="en-NZ"/>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NZ"/>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58B1EC2-6B03-4FAE-B052-2E91E2D39374}" type="slidenum">
              <a:rPr lang="en-NZ" smtClean="0"/>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C1047-C84A-49D5-B7B9-84A22CA486EC}" type="datetimeFigureOut">
              <a:rPr lang="en-NZ" smtClean="0"/>
              <a:t>21/06/2012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8B1EC2-6B03-4FAE-B052-2E91E2D39374}" type="slidenum">
              <a:rPr lang="en-NZ" smtClean="0"/>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B6C1047-C84A-49D5-B7B9-84A22CA486EC}" type="datetimeFigureOut">
              <a:rPr lang="en-NZ" smtClean="0"/>
              <a:t>21/06/2012</a:t>
            </a:fld>
            <a:endParaRPr lang="en-NZ"/>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NZ"/>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58B1EC2-6B03-4FAE-B052-2E91E2D39374}"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3333FF"/>
          </a:solidFill>
        </p:spPr>
        <p:txBody>
          <a:bodyPr/>
          <a:lstStyle/>
          <a:p>
            <a:r>
              <a:rPr lang="en-NZ" dirty="0" smtClean="0"/>
              <a:t>HOW TO PASS AS 91266</a:t>
            </a:r>
            <a:endParaRPr lang="en-NZ" dirty="0"/>
          </a:p>
        </p:txBody>
      </p:sp>
      <p:sp>
        <p:nvSpPr>
          <p:cNvPr id="3" name="Subtitle 2"/>
          <p:cNvSpPr>
            <a:spLocks noGrp="1"/>
          </p:cNvSpPr>
          <p:nvPr>
            <p:ph type="subTitle" idx="1"/>
          </p:nvPr>
        </p:nvSpPr>
        <p:spPr>
          <a:solidFill>
            <a:srgbClr val="FFFF00"/>
          </a:solidFill>
        </p:spPr>
        <p:txBody>
          <a:bodyPr/>
          <a:lstStyle/>
          <a:p>
            <a:r>
              <a:rPr lang="en-NZ" dirty="0" smtClean="0"/>
              <a:t>EVALUATING STATISTICAL REPORTS</a:t>
            </a:r>
            <a:endParaRPr lang="en-NZ" dirty="0"/>
          </a:p>
        </p:txBody>
      </p:sp>
    </p:spTree>
    <p:extLst>
      <p:ext uri="{BB962C8B-B14F-4D97-AF65-F5344CB8AC3E}">
        <p14:creationId xmlns:p14="http://schemas.microsoft.com/office/powerpoint/2010/main" val="878368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NZ" dirty="0"/>
              <a:t>NON-SAMPLING ERRORS</a:t>
            </a:r>
          </a:p>
        </p:txBody>
      </p:sp>
      <p:sp>
        <p:nvSpPr>
          <p:cNvPr id="3" name="Text Placeholder 2"/>
          <p:cNvSpPr>
            <a:spLocks noGrp="1"/>
          </p:cNvSpPr>
          <p:nvPr>
            <p:ph type="body" idx="1"/>
          </p:nvPr>
        </p:nvSpPr>
        <p:spPr>
          <a:solidFill>
            <a:srgbClr val="FF0000"/>
          </a:solidFill>
        </p:spPr>
        <p:txBody>
          <a:bodyPr>
            <a:normAutofit fontScale="25000" lnSpcReduction="20000"/>
          </a:bodyPr>
          <a:lstStyle/>
          <a:p>
            <a:endParaRPr lang="en-NZ" b="1" dirty="0">
              <a:solidFill>
                <a:schemeClr val="bg1"/>
              </a:solidFill>
            </a:endParaRPr>
          </a:p>
          <a:p>
            <a:r>
              <a:rPr lang="en-NZ" sz="9600" b="1" dirty="0" smtClean="0">
                <a:solidFill>
                  <a:schemeClr val="bg1"/>
                </a:solidFill>
              </a:rPr>
              <a:t>describe</a:t>
            </a:r>
            <a:endParaRPr lang="en-NZ" sz="9600" b="1" dirty="0">
              <a:solidFill>
                <a:schemeClr val="bg1"/>
              </a:solidFill>
            </a:endParaRPr>
          </a:p>
        </p:txBody>
      </p:sp>
      <p:sp>
        <p:nvSpPr>
          <p:cNvPr id="4" name="Content Placeholder 3"/>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40000" lnSpcReduction="20000"/>
          </a:bodyPr>
          <a:lstStyle/>
          <a:p>
            <a:pPr lvl="0">
              <a:buFont typeface="Arial" pitchFamily="34" charset="0"/>
              <a:buChar char="•"/>
            </a:pPr>
            <a:r>
              <a:rPr lang="en-NZ" sz="3000" dirty="0"/>
              <a:t>The wording of questions, the order in which they are asked and the number and type of options offered can influence survey results.</a:t>
            </a:r>
          </a:p>
          <a:p>
            <a:pPr lvl="0">
              <a:buFont typeface="Arial" pitchFamily="34" charset="0"/>
              <a:buChar char="•"/>
            </a:pPr>
            <a:r>
              <a:rPr lang="en-NZ" sz="3000" dirty="0"/>
              <a:t>Answers given by respondents do not always reflect their true beliefs because they may feel under social pressure not to give an unpopular or socially undesirable answer.</a:t>
            </a:r>
          </a:p>
          <a:p>
            <a:pPr lvl="0">
              <a:buFont typeface="Arial" pitchFamily="34" charset="0"/>
              <a:buChar char="•"/>
            </a:pPr>
            <a:r>
              <a:rPr lang="en-NZ" sz="3000" dirty="0"/>
              <a:t>Answers given by respondents may be influenced by the desire to impress an interviewer.</a:t>
            </a:r>
          </a:p>
          <a:p>
            <a:pPr>
              <a:buFont typeface="Arial" pitchFamily="34" charset="0"/>
              <a:buChar char="•"/>
            </a:pPr>
            <a:r>
              <a:rPr lang="en-NZ" sz="3000" dirty="0"/>
              <a:t>If people who refuse to answer are different, with respect to survey issues, from those who respond .This can also happen with people who are never contacted and people who have yet to make up their mind.</a:t>
            </a:r>
          </a:p>
          <a:p>
            <a:endParaRPr lang="en-NZ" dirty="0"/>
          </a:p>
        </p:txBody>
      </p:sp>
      <p:sp>
        <p:nvSpPr>
          <p:cNvPr id="5" name="Text Placeholder 4"/>
          <p:cNvSpPr>
            <a:spLocks noGrp="1"/>
          </p:cNvSpPr>
          <p:nvPr>
            <p:ph type="body" sz="quarter" idx="3"/>
          </p:nvPr>
        </p:nvSpPr>
        <p:spPr>
          <a:solidFill>
            <a:srgbClr val="002060"/>
          </a:solidFill>
        </p:spPr>
        <p:txBody>
          <a:bodyPr>
            <a:normAutofit/>
          </a:bodyPr>
          <a:lstStyle/>
          <a:p>
            <a:r>
              <a:rPr lang="en-NZ" sz="2400" b="1" dirty="0" smtClean="0">
                <a:solidFill>
                  <a:schemeClr val="bg1"/>
                </a:solidFill>
              </a:rPr>
              <a:t>evaluate</a:t>
            </a:r>
            <a:endParaRPr lang="en-NZ" sz="2400" b="1" dirty="0">
              <a:solidFill>
                <a:schemeClr val="bg1"/>
              </a:solidFill>
            </a:endParaRPr>
          </a:p>
        </p:txBody>
      </p:sp>
      <p:sp>
        <p:nvSpPr>
          <p:cNvPr id="6" name="Content Placeholder 5"/>
          <p:cNvSpPr>
            <a:spLocks noGrp="1"/>
          </p:cNvSpPr>
          <p:nvPr>
            <p:ph sz="quarter" idx="4"/>
          </p:nvPr>
        </p:nvSpPr>
        <p:spPr>
          <a:solidFill>
            <a:schemeClr val="accent1">
              <a:lumMod val="75000"/>
            </a:schemeClr>
          </a:solidFill>
        </p:spPr>
        <p:txBody>
          <a:bodyPr>
            <a:normAutofit fontScale="55000" lnSpcReduction="20000"/>
          </a:bodyPr>
          <a:lstStyle/>
          <a:p>
            <a:pPr lvl="0">
              <a:buFont typeface="Arial" pitchFamily="34" charset="0"/>
              <a:buChar char="•"/>
            </a:pPr>
            <a:r>
              <a:rPr lang="en-NZ" dirty="0"/>
              <a:t>If the excluded or under-represented group is different, with respect to survey issues, then bias will occur.</a:t>
            </a:r>
          </a:p>
          <a:p>
            <a:pPr>
              <a:buFont typeface="Arial" pitchFamily="34" charset="0"/>
              <a:buChar char="•"/>
            </a:pPr>
            <a:r>
              <a:rPr lang="en-NZ" dirty="0"/>
              <a:t>This creates bias because individuals with strong opinions about the survey issues or those with substantial knowledge will tend to be over-represented.</a:t>
            </a:r>
          </a:p>
          <a:p>
            <a:pPr lvl="0">
              <a:buFont typeface="Arial" pitchFamily="34" charset="0"/>
              <a:buChar char="•"/>
            </a:pPr>
            <a:r>
              <a:rPr lang="en-NZ" dirty="0"/>
              <a:t>Bias can occur because respondents may tend consistently to have views that are more extreme than those of the population in general.</a:t>
            </a:r>
          </a:p>
          <a:p>
            <a:pPr>
              <a:buFont typeface="Arial" pitchFamily="34" charset="0"/>
              <a:buChar char="•"/>
            </a:pPr>
            <a:endParaRPr lang="en-NZ" dirty="0"/>
          </a:p>
          <a:p>
            <a:pPr>
              <a:buFont typeface="Arial" pitchFamily="34" charset="0"/>
              <a:buChar char="•"/>
            </a:pPr>
            <a:r>
              <a:rPr lang="en-NZ" dirty="0" smtClean="0"/>
              <a:t>Bias </a:t>
            </a:r>
            <a:r>
              <a:rPr lang="en-NZ" dirty="0"/>
              <a:t>will occur.</a:t>
            </a:r>
          </a:p>
          <a:p>
            <a:endParaRPr lang="en-NZ" dirty="0"/>
          </a:p>
        </p:txBody>
      </p:sp>
    </p:spTree>
    <p:extLst>
      <p:ext uri="{BB962C8B-B14F-4D97-AF65-F5344CB8AC3E}">
        <p14:creationId xmlns:p14="http://schemas.microsoft.com/office/powerpoint/2010/main" val="2393331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NZ" dirty="0" smtClean="0"/>
              <a:t>FINDINGS OF THE SURVEY</a:t>
            </a:r>
            <a:endParaRPr lang="en-NZ" dirty="0"/>
          </a:p>
        </p:txBody>
      </p:sp>
      <p:sp>
        <p:nvSpPr>
          <p:cNvPr id="3" name="Text Placeholder 2"/>
          <p:cNvSpPr>
            <a:spLocks noGrp="1"/>
          </p:cNvSpPr>
          <p:nvPr>
            <p:ph type="body" idx="1"/>
          </p:nvPr>
        </p:nvSpPr>
        <p:spPr/>
        <p:style>
          <a:lnRef idx="1">
            <a:schemeClr val="accent3"/>
          </a:lnRef>
          <a:fillRef idx="3">
            <a:schemeClr val="accent3"/>
          </a:fillRef>
          <a:effectRef idx="2">
            <a:schemeClr val="accent3"/>
          </a:effectRef>
          <a:fontRef idx="minor">
            <a:schemeClr val="lt1"/>
          </a:fontRef>
        </p:style>
        <p:txBody>
          <a:bodyPr>
            <a:normAutofit/>
          </a:bodyPr>
          <a:lstStyle/>
          <a:p>
            <a:r>
              <a:rPr lang="en-NZ" sz="2400" b="1" dirty="0" smtClean="0"/>
              <a:t>DESCRIBE</a:t>
            </a:r>
            <a:endParaRPr lang="en-NZ" sz="2400" b="1" dirty="0"/>
          </a:p>
        </p:txBody>
      </p:sp>
      <p:sp>
        <p:nvSpPr>
          <p:cNvPr id="4" name="Content Placeholder 3"/>
          <p:cNvSpPr>
            <a:spLocks noGrp="1"/>
          </p:cNvSpPr>
          <p:nvPr>
            <p:ph sz="half" idx="2"/>
          </p:nvPr>
        </p:nvSpPr>
        <p:spPr>
          <a:solidFill>
            <a:srgbClr val="3399FF"/>
          </a:solidFill>
        </p:spPr>
        <p:txBody>
          <a:bodyPr/>
          <a:lstStyle/>
          <a:p>
            <a:endParaRPr lang="en-NZ" dirty="0"/>
          </a:p>
        </p:txBody>
      </p:sp>
      <p:sp>
        <p:nvSpPr>
          <p:cNvPr id="5" name="Text Placeholder 4"/>
          <p:cNvSpPr>
            <a:spLocks noGrp="1"/>
          </p:cNvSpPr>
          <p:nvPr>
            <p:ph type="body" sz="quarter" idx="3"/>
          </p:nvPr>
        </p:nvSpPr>
        <p:spPr/>
        <p:style>
          <a:lnRef idx="3">
            <a:schemeClr val="lt1"/>
          </a:lnRef>
          <a:fillRef idx="1">
            <a:schemeClr val="accent6"/>
          </a:fillRef>
          <a:effectRef idx="1">
            <a:schemeClr val="accent6"/>
          </a:effectRef>
          <a:fontRef idx="minor">
            <a:schemeClr val="lt1"/>
          </a:fontRef>
        </p:style>
        <p:txBody>
          <a:bodyPr>
            <a:normAutofit/>
          </a:bodyPr>
          <a:lstStyle/>
          <a:p>
            <a:r>
              <a:rPr lang="en-NZ" sz="2400" b="1" dirty="0" smtClean="0"/>
              <a:t>EVALUATE</a:t>
            </a:r>
            <a:endParaRPr lang="en-NZ" sz="2400" b="1" dirty="0"/>
          </a:p>
        </p:txBody>
      </p:sp>
      <p:sp>
        <p:nvSpPr>
          <p:cNvPr id="6" name="Content Placeholder 5"/>
          <p:cNvSpPr>
            <a:spLocks noGrp="1"/>
          </p:cNvSpPr>
          <p:nvPr>
            <p:ph sz="quarter" idx="4"/>
          </p:nvPr>
        </p:nvSpPr>
        <p:spPr>
          <a:solidFill>
            <a:schemeClr val="accent1">
              <a:lumMod val="60000"/>
              <a:lumOff val="40000"/>
            </a:schemeClr>
          </a:solidFill>
        </p:spPr>
        <p:txBody>
          <a:bodyPr/>
          <a:lstStyle/>
          <a:p>
            <a:endParaRPr lang="en-NZ" dirty="0"/>
          </a:p>
        </p:txBody>
      </p:sp>
    </p:spTree>
    <p:extLst>
      <p:ext uri="{BB962C8B-B14F-4D97-AF65-F5344CB8AC3E}">
        <p14:creationId xmlns:p14="http://schemas.microsoft.com/office/powerpoint/2010/main" val="2589373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33CC"/>
          </a:solidFill>
          <a:ln>
            <a:solidFill>
              <a:schemeClr val="accent1"/>
            </a:solidFill>
          </a:ln>
        </p:spPr>
        <p:txBody>
          <a:bodyPr/>
          <a:lstStyle/>
          <a:p>
            <a:r>
              <a:rPr lang="en-NZ" dirty="0" smtClean="0"/>
              <a:t>SUMMARY</a:t>
            </a:r>
            <a:endParaRPr lang="en-NZ" dirty="0"/>
          </a:p>
        </p:txBody>
      </p:sp>
      <p:sp>
        <p:nvSpPr>
          <p:cNvPr id="3" name="Text Placeholder 2"/>
          <p:cNvSpPr>
            <a:spLocks noGrp="1"/>
          </p:cNvSpPr>
          <p:nvPr>
            <p:ph type="body" idx="1"/>
          </p:nvPr>
        </p:nvSpPr>
        <p:spPr>
          <a:ln/>
        </p:spPr>
        <p:style>
          <a:lnRef idx="2">
            <a:schemeClr val="accent1">
              <a:shade val="50000"/>
            </a:schemeClr>
          </a:lnRef>
          <a:fillRef idx="1">
            <a:schemeClr val="accent1"/>
          </a:fillRef>
          <a:effectRef idx="0">
            <a:schemeClr val="accent1"/>
          </a:effectRef>
          <a:fontRef idx="minor">
            <a:schemeClr val="lt1"/>
          </a:fontRef>
        </p:style>
        <p:txBody>
          <a:bodyPr/>
          <a:lstStyle/>
          <a:p>
            <a:endParaRPr lang="en-NZ" dirty="0"/>
          </a:p>
        </p:txBody>
      </p:sp>
      <p:sp>
        <p:nvSpPr>
          <p:cNvPr id="4" name="Content Placeholder 3"/>
          <p:cNvSpPr>
            <a:spLocks noGrp="1"/>
          </p:cNvSpPr>
          <p:nvPr>
            <p:ph sz="half" idx="2"/>
          </p:nvPr>
        </p:nvSpPr>
        <p:spPr/>
        <p:txBody>
          <a:bodyPr/>
          <a:lstStyle/>
          <a:p>
            <a:endParaRPr lang="en-NZ"/>
          </a:p>
        </p:txBody>
      </p:sp>
      <p:sp>
        <p:nvSpPr>
          <p:cNvPr id="5" name="Text Placeholder 4"/>
          <p:cNvSpPr>
            <a:spLocks noGrp="1"/>
          </p:cNvSpPr>
          <p:nvPr>
            <p:ph type="body" sz="quarter" idx="3"/>
          </p:nvPr>
        </p:nvSpPr>
        <p:spPr/>
        <p:style>
          <a:lnRef idx="2">
            <a:schemeClr val="accent3">
              <a:shade val="50000"/>
            </a:schemeClr>
          </a:lnRef>
          <a:fillRef idx="1">
            <a:schemeClr val="accent3"/>
          </a:fillRef>
          <a:effectRef idx="0">
            <a:schemeClr val="accent3"/>
          </a:effectRef>
          <a:fontRef idx="minor">
            <a:schemeClr val="lt1"/>
          </a:fontRef>
        </p:style>
        <p:txBody>
          <a:bodyPr/>
          <a:lstStyle/>
          <a:p>
            <a:endParaRPr lang="en-NZ"/>
          </a:p>
        </p:txBody>
      </p:sp>
      <p:sp>
        <p:nvSpPr>
          <p:cNvPr id="6" name="Content Placeholder 5"/>
          <p:cNvSpPr>
            <a:spLocks noGrp="1"/>
          </p:cNvSpPr>
          <p:nvPr>
            <p:ph sz="quarter" idx="4"/>
          </p:nvPr>
        </p:nvSpPr>
        <p:spPr/>
        <p:txBody>
          <a:bodyPr/>
          <a:lstStyle/>
          <a:p>
            <a:endParaRPr lang="en-NZ"/>
          </a:p>
        </p:txBody>
      </p:sp>
    </p:spTree>
    <p:extLst>
      <p:ext uri="{BB962C8B-B14F-4D97-AF65-F5344CB8AC3E}">
        <p14:creationId xmlns:p14="http://schemas.microsoft.com/office/powerpoint/2010/main" val="2573416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NZ" dirty="0" smtClean="0"/>
              <a:t>REMEMBER!</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3798460"/>
              </p:ext>
            </p:extLst>
          </p:nvPr>
        </p:nvGraphicFramePr>
        <p:xfrm>
          <a:off x="1187624" y="1196752"/>
          <a:ext cx="6369685" cy="2469896"/>
        </p:xfrm>
        <a:graphic>
          <a:graphicData uri="http://schemas.openxmlformats.org/drawingml/2006/table">
            <a:tbl>
              <a:tblPr firstRow="1" firstCol="1" bandRow="1">
                <a:tableStyleId>{5C22544A-7EE6-4342-B048-85BDC9FD1C3A}</a:tableStyleId>
              </a:tblPr>
              <a:tblGrid>
                <a:gridCol w="1944216"/>
                <a:gridCol w="4425469"/>
              </a:tblGrid>
              <a:tr h="391948">
                <a:tc>
                  <a:txBody>
                    <a:bodyPr/>
                    <a:lstStyle/>
                    <a:p>
                      <a:pPr algn="l">
                        <a:lnSpc>
                          <a:spcPct val="115000"/>
                        </a:lnSpc>
                        <a:spcAft>
                          <a:spcPts val="0"/>
                        </a:spcAft>
                      </a:pPr>
                      <a:r>
                        <a:rPr lang="en-US" sz="2400" dirty="0">
                          <a:effectLst/>
                        </a:rPr>
                        <a:t>Effectiveness   </a:t>
                      </a:r>
                      <a:endParaRPr lang="en-NZ" sz="2400" dirty="0">
                        <a:effectLst/>
                        <a:latin typeface="Calibri"/>
                        <a:ea typeface="Calibri"/>
                        <a:cs typeface="Times New Roman"/>
                      </a:endParaRPr>
                    </a:p>
                  </a:txBody>
                  <a:tcPr marL="68580" marR="68580" marT="0" marB="0">
                    <a:solidFill>
                      <a:srgbClr val="FF0000"/>
                    </a:solidFill>
                  </a:tcPr>
                </a:tc>
                <a:tc>
                  <a:txBody>
                    <a:bodyPr/>
                    <a:lstStyle/>
                    <a:p>
                      <a:pPr algn="l">
                        <a:lnSpc>
                          <a:spcPct val="115000"/>
                        </a:lnSpc>
                        <a:spcAft>
                          <a:spcPts val="0"/>
                        </a:spcAft>
                      </a:pPr>
                      <a:r>
                        <a:rPr lang="en-US" sz="2400" dirty="0">
                          <a:effectLst/>
                        </a:rPr>
                        <a:t>Must relate this to the purpose</a:t>
                      </a:r>
                      <a:endParaRPr lang="en-NZ" sz="2400" dirty="0">
                        <a:effectLst/>
                        <a:latin typeface="Calibri"/>
                        <a:ea typeface="Calibri"/>
                        <a:cs typeface="Times New Roman"/>
                      </a:endParaRPr>
                    </a:p>
                  </a:txBody>
                  <a:tcPr marL="68580" marR="68580" marT="0" marB="0"/>
                </a:tc>
              </a:tr>
              <a:tr h="0">
                <a:tc>
                  <a:txBody>
                    <a:bodyPr/>
                    <a:lstStyle/>
                    <a:p>
                      <a:pPr algn="l">
                        <a:lnSpc>
                          <a:spcPct val="115000"/>
                        </a:lnSpc>
                        <a:spcAft>
                          <a:spcPts val="0"/>
                        </a:spcAft>
                      </a:pPr>
                      <a:r>
                        <a:rPr lang="en-US" sz="2400" dirty="0">
                          <a:effectLst/>
                        </a:rPr>
                        <a:t>Justification</a:t>
                      </a:r>
                      <a:endParaRPr lang="en-NZ" sz="2400" dirty="0">
                        <a:effectLst/>
                        <a:latin typeface="Calibri"/>
                        <a:ea typeface="Calibri"/>
                        <a:cs typeface="Times New Roman"/>
                      </a:endParaRPr>
                    </a:p>
                  </a:txBody>
                  <a:tcPr marL="68580" marR="68580" marT="0" marB="0">
                    <a:solidFill>
                      <a:srgbClr val="FF33CC"/>
                    </a:solidFill>
                  </a:tcPr>
                </a:tc>
                <a:tc>
                  <a:txBody>
                    <a:bodyPr/>
                    <a:lstStyle/>
                    <a:p>
                      <a:pPr algn="l">
                        <a:lnSpc>
                          <a:spcPct val="115000"/>
                        </a:lnSpc>
                        <a:spcAft>
                          <a:spcPts val="0"/>
                        </a:spcAft>
                      </a:pPr>
                      <a:r>
                        <a:rPr lang="en-US" sz="2400" dirty="0">
                          <a:solidFill>
                            <a:schemeClr val="bg1"/>
                          </a:solidFill>
                          <a:effectLst/>
                        </a:rPr>
                        <a:t>Must include supporting evidence</a:t>
                      </a:r>
                      <a:endParaRPr lang="en-NZ" sz="2400" dirty="0">
                        <a:solidFill>
                          <a:schemeClr val="bg1"/>
                        </a:solidFill>
                        <a:effectLst/>
                        <a:latin typeface="Calibri"/>
                        <a:ea typeface="Calibri"/>
                        <a:cs typeface="Times New Roman"/>
                      </a:endParaRPr>
                    </a:p>
                  </a:txBody>
                  <a:tcPr marL="68580" marR="68580" marT="0" marB="0">
                    <a:solidFill>
                      <a:srgbClr val="7030A0"/>
                    </a:solidFill>
                  </a:tcPr>
                </a:tc>
              </a:tr>
              <a:tr h="0">
                <a:tc gridSpan="2">
                  <a:txBody>
                    <a:bodyPr/>
                    <a:lstStyle/>
                    <a:p>
                      <a:pPr algn="l">
                        <a:lnSpc>
                          <a:spcPct val="115000"/>
                        </a:lnSpc>
                        <a:spcAft>
                          <a:spcPts val="0"/>
                        </a:spcAft>
                      </a:pPr>
                      <a:r>
                        <a:rPr lang="en-US" sz="2400" dirty="0">
                          <a:effectLst/>
                        </a:rPr>
                        <a:t>Must always make clear links to the context, including reference to the background information</a:t>
                      </a:r>
                      <a:endParaRPr lang="en-NZ" sz="2400" dirty="0">
                        <a:effectLst/>
                        <a:latin typeface="Calibri"/>
                        <a:ea typeface="Calibri"/>
                        <a:cs typeface="Times New Roman"/>
                      </a:endParaRPr>
                    </a:p>
                  </a:txBody>
                  <a:tcPr marL="68580" marR="68580" marT="0" marB="0">
                    <a:solidFill>
                      <a:srgbClr val="0070C0"/>
                    </a:solidFill>
                  </a:tcPr>
                </a:tc>
                <a:tc hMerge="1">
                  <a:txBody>
                    <a:bodyPr/>
                    <a:lstStyle/>
                    <a:p>
                      <a:endParaRPr lang="en-NZ"/>
                    </a:p>
                  </a:txBody>
                  <a:tcPr/>
                </a:tc>
              </a:tr>
            </a:tbl>
          </a:graphicData>
        </a:graphic>
      </p:graphicFrame>
    </p:spTree>
    <p:extLst>
      <p:ext uri="{BB962C8B-B14F-4D97-AF65-F5344CB8AC3E}">
        <p14:creationId xmlns:p14="http://schemas.microsoft.com/office/powerpoint/2010/main" val="462877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NZ" dirty="0" smtClean="0"/>
              <a:t>How to get a/ m / e</a:t>
            </a:r>
            <a:endParaRPr lang="en-NZ" dirty="0"/>
          </a:p>
        </p:txBody>
      </p:sp>
      <p:graphicFrame>
        <p:nvGraphicFramePr>
          <p:cNvPr id="4" name="Content Placeholder 3"/>
          <p:cNvGraphicFramePr>
            <a:graphicFrameLocks noGrp="1"/>
          </p:cNvGraphicFramePr>
          <p:nvPr>
            <p:ph idx="1"/>
          </p:nvPr>
        </p:nvGraphicFramePr>
        <p:xfrm>
          <a:off x="1398270" y="1733328"/>
          <a:ext cx="6369685" cy="2313432"/>
        </p:xfrm>
        <a:graphic>
          <a:graphicData uri="http://schemas.openxmlformats.org/drawingml/2006/table">
            <a:tbl>
              <a:tblPr firstRow="1" firstCol="1" bandRow="1">
                <a:tableStyleId>{5C22544A-7EE6-4342-B048-85BDC9FD1C3A}</a:tableStyleId>
              </a:tblPr>
              <a:tblGrid>
                <a:gridCol w="1238885"/>
                <a:gridCol w="5130800"/>
              </a:tblGrid>
              <a:tr h="0">
                <a:tc gridSpan="2">
                  <a:txBody>
                    <a:bodyPr/>
                    <a:lstStyle/>
                    <a:p>
                      <a:pPr algn="l">
                        <a:lnSpc>
                          <a:spcPct val="115000"/>
                        </a:lnSpc>
                        <a:spcAft>
                          <a:spcPts val="0"/>
                        </a:spcAft>
                      </a:pPr>
                      <a:r>
                        <a:rPr lang="en-US" sz="1200">
                          <a:effectLst/>
                        </a:rPr>
                        <a:t>Source</a:t>
                      </a:r>
                      <a:endParaRPr lang="en-NZ" sz="1100">
                        <a:effectLst/>
                        <a:latin typeface="Calibri"/>
                        <a:ea typeface="Calibri"/>
                        <a:cs typeface="Times New Roman"/>
                      </a:endParaRPr>
                    </a:p>
                  </a:txBody>
                  <a:tcPr marL="68580" marR="68580" marT="0" marB="0"/>
                </a:tc>
                <a:tc hMerge="1">
                  <a:txBody>
                    <a:bodyPr/>
                    <a:lstStyle/>
                    <a:p>
                      <a:endParaRPr lang="en-NZ"/>
                    </a:p>
                  </a:txBody>
                  <a:tcPr/>
                </a:tc>
              </a:tr>
              <a:tr h="0">
                <a:tc gridSpan="2">
                  <a:txBody>
                    <a:bodyPr/>
                    <a:lstStyle/>
                    <a:p>
                      <a:pPr algn="l">
                        <a:lnSpc>
                          <a:spcPct val="115000"/>
                        </a:lnSpc>
                        <a:spcAft>
                          <a:spcPts val="0"/>
                        </a:spcAft>
                      </a:pPr>
                      <a:r>
                        <a:rPr lang="en-US" sz="1200">
                          <a:effectLst/>
                        </a:rPr>
                        <a:t>Summary</a:t>
                      </a:r>
                      <a:endParaRPr lang="en-NZ" sz="1100">
                        <a:effectLst/>
                        <a:latin typeface="Calibri"/>
                        <a:ea typeface="Calibri"/>
                        <a:cs typeface="Times New Roman"/>
                      </a:endParaRPr>
                    </a:p>
                  </a:txBody>
                  <a:tcPr marL="68580" marR="68580" marT="0" marB="0"/>
                </a:tc>
                <a:tc hMerge="1">
                  <a:txBody>
                    <a:bodyPr/>
                    <a:lstStyle/>
                    <a:p>
                      <a:endParaRPr lang="en-NZ"/>
                    </a:p>
                  </a:txBody>
                  <a:tcPr/>
                </a:tc>
              </a:tr>
              <a:tr h="0">
                <a:tc>
                  <a:txBody>
                    <a:bodyPr/>
                    <a:lstStyle/>
                    <a:p>
                      <a:pPr algn="l">
                        <a:lnSpc>
                          <a:spcPct val="115000"/>
                        </a:lnSpc>
                        <a:spcAft>
                          <a:spcPts val="0"/>
                        </a:spcAft>
                      </a:pPr>
                      <a:r>
                        <a:rPr lang="en-US" sz="1200">
                          <a:effectLst/>
                        </a:rPr>
                        <a:t>Purpose</a:t>
                      </a:r>
                      <a:endParaRPr lang="en-NZ" sz="11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200">
                          <a:effectLst/>
                        </a:rPr>
                        <a:t>Discusses results with respect to the purpose</a:t>
                      </a:r>
                      <a:endParaRPr lang="en-NZ" sz="1100">
                        <a:effectLst/>
                        <a:latin typeface="Calibri"/>
                        <a:ea typeface="Calibri"/>
                        <a:cs typeface="Times New Roman"/>
                      </a:endParaRPr>
                    </a:p>
                  </a:txBody>
                  <a:tcPr marL="68580" marR="68580" marT="0" marB="0"/>
                </a:tc>
              </a:tr>
              <a:tr h="0">
                <a:tc>
                  <a:txBody>
                    <a:bodyPr/>
                    <a:lstStyle/>
                    <a:p>
                      <a:pPr algn="l">
                        <a:lnSpc>
                          <a:spcPct val="115000"/>
                        </a:lnSpc>
                        <a:spcAft>
                          <a:spcPts val="0"/>
                        </a:spcAft>
                      </a:pPr>
                      <a:r>
                        <a:rPr lang="en-US" sz="1200">
                          <a:effectLst/>
                        </a:rPr>
                        <a:t>Features</a:t>
                      </a:r>
                      <a:endParaRPr lang="en-NZ" sz="1100">
                        <a:effectLst/>
                        <a:latin typeface="Calibri"/>
                        <a:ea typeface="Calibri"/>
                        <a:cs typeface="Times New Roman"/>
                      </a:endParaRPr>
                    </a:p>
                  </a:txBody>
                  <a:tcPr marL="68580" marR="68580" marT="0" marB="0"/>
                </a:tc>
                <a:tc>
                  <a:txBody>
                    <a:bodyPr/>
                    <a:lstStyle/>
                    <a:p>
                      <a:pPr marL="342900" lvl="0" indent="-342900" algn="l">
                        <a:lnSpc>
                          <a:spcPct val="115000"/>
                        </a:lnSpc>
                        <a:spcAft>
                          <a:spcPts val="0"/>
                        </a:spcAft>
                        <a:buFont typeface="Symbol"/>
                        <a:buChar char=""/>
                      </a:pPr>
                      <a:r>
                        <a:rPr lang="en-US" sz="1200">
                          <a:effectLst/>
                        </a:rPr>
                        <a:t>Population measure and variables</a:t>
                      </a:r>
                      <a:endParaRPr lang="en-NZ" sz="1100">
                        <a:effectLst/>
                      </a:endParaRPr>
                    </a:p>
                    <a:p>
                      <a:pPr marL="342900" lvl="0" indent="-342900" algn="l">
                        <a:lnSpc>
                          <a:spcPct val="115000"/>
                        </a:lnSpc>
                        <a:spcAft>
                          <a:spcPts val="0"/>
                        </a:spcAft>
                        <a:buFont typeface="Symbol"/>
                        <a:buChar char=""/>
                      </a:pPr>
                      <a:r>
                        <a:rPr lang="en-US" sz="1200">
                          <a:effectLst/>
                        </a:rPr>
                        <a:t>Sampling methods</a:t>
                      </a:r>
                      <a:endParaRPr lang="en-NZ" sz="1100">
                        <a:effectLst/>
                      </a:endParaRPr>
                    </a:p>
                    <a:p>
                      <a:pPr marL="342900" lvl="0" indent="-342900" algn="l">
                        <a:lnSpc>
                          <a:spcPct val="115000"/>
                        </a:lnSpc>
                        <a:spcAft>
                          <a:spcPts val="0"/>
                        </a:spcAft>
                        <a:buFont typeface="Symbol"/>
                        <a:buChar char=""/>
                      </a:pPr>
                      <a:r>
                        <a:rPr lang="en-US" sz="1200">
                          <a:effectLst/>
                        </a:rPr>
                        <a:t>Survey methods</a:t>
                      </a:r>
                      <a:endParaRPr lang="en-NZ" sz="1100">
                        <a:effectLst/>
                      </a:endParaRPr>
                    </a:p>
                    <a:p>
                      <a:pPr marL="342900" lvl="0" indent="-342900" algn="just">
                        <a:lnSpc>
                          <a:spcPct val="115000"/>
                        </a:lnSpc>
                        <a:spcAft>
                          <a:spcPts val="0"/>
                        </a:spcAft>
                        <a:buFont typeface="Symbol"/>
                        <a:buChar char=""/>
                      </a:pPr>
                      <a:r>
                        <a:rPr lang="en-US" sz="1200">
                          <a:effectLst/>
                        </a:rPr>
                        <a:t>Sampling and possible non-sampling errors</a:t>
                      </a:r>
                      <a:endParaRPr lang="en-NZ" sz="1100">
                        <a:effectLst/>
                      </a:endParaRPr>
                    </a:p>
                    <a:p>
                      <a:pPr marL="342900" lvl="0" indent="-342900" algn="l">
                        <a:lnSpc>
                          <a:spcPct val="115000"/>
                        </a:lnSpc>
                        <a:spcAft>
                          <a:spcPts val="0"/>
                        </a:spcAft>
                        <a:buFont typeface="Symbol"/>
                        <a:buChar char=""/>
                      </a:pPr>
                      <a:r>
                        <a:rPr lang="en-US" sz="1200">
                          <a:effectLst/>
                        </a:rPr>
                        <a:t>Sample size</a:t>
                      </a:r>
                      <a:endParaRPr lang="en-NZ" sz="1100">
                        <a:effectLst/>
                        <a:latin typeface="Calibri"/>
                        <a:ea typeface="Calibri"/>
                        <a:cs typeface="Times New Roman"/>
                      </a:endParaRPr>
                    </a:p>
                  </a:txBody>
                  <a:tcPr marL="68580" marR="68580" marT="0" marB="0"/>
                </a:tc>
              </a:tr>
              <a:tr h="0">
                <a:tc>
                  <a:txBody>
                    <a:bodyPr/>
                    <a:lstStyle/>
                    <a:p>
                      <a:pPr algn="l">
                        <a:lnSpc>
                          <a:spcPct val="115000"/>
                        </a:lnSpc>
                        <a:spcAft>
                          <a:spcPts val="0"/>
                        </a:spcAft>
                      </a:pPr>
                      <a:r>
                        <a:rPr lang="en-US" sz="1200">
                          <a:effectLst/>
                        </a:rPr>
                        <a:t>Effectiveness   </a:t>
                      </a:r>
                      <a:endParaRPr lang="en-NZ" sz="11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200">
                          <a:effectLst/>
                        </a:rPr>
                        <a:t>Must relate this to the purpose</a:t>
                      </a:r>
                      <a:endParaRPr lang="en-NZ" sz="1100">
                        <a:effectLst/>
                        <a:latin typeface="Calibri"/>
                        <a:ea typeface="Calibri"/>
                        <a:cs typeface="Times New Roman"/>
                      </a:endParaRPr>
                    </a:p>
                  </a:txBody>
                  <a:tcPr marL="68580" marR="68580" marT="0" marB="0"/>
                </a:tc>
              </a:tr>
              <a:tr h="0">
                <a:tc>
                  <a:txBody>
                    <a:bodyPr/>
                    <a:lstStyle/>
                    <a:p>
                      <a:pPr algn="l">
                        <a:lnSpc>
                          <a:spcPct val="115000"/>
                        </a:lnSpc>
                        <a:spcAft>
                          <a:spcPts val="0"/>
                        </a:spcAft>
                      </a:pPr>
                      <a:r>
                        <a:rPr lang="en-US" sz="1200">
                          <a:effectLst/>
                        </a:rPr>
                        <a:t>Justification</a:t>
                      </a:r>
                      <a:endParaRPr lang="en-NZ" sz="1100">
                        <a:effectLst/>
                        <a:latin typeface="Calibri"/>
                        <a:ea typeface="Calibri"/>
                        <a:cs typeface="Times New Roman"/>
                      </a:endParaRPr>
                    </a:p>
                  </a:txBody>
                  <a:tcPr marL="68580" marR="68580" marT="0" marB="0"/>
                </a:tc>
                <a:tc>
                  <a:txBody>
                    <a:bodyPr/>
                    <a:lstStyle/>
                    <a:p>
                      <a:pPr algn="l">
                        <a:lnSpc>
                          <a:spcPct val="115000"/>
                        </a:lnSpc>
                        <a:spcAft>
                          <a:spcPts val="0"/>
                        </a:spcAft>
                      </a:pPr>
                      <a:r>
                        <a:rPr lang="en-US" sz="1200">
                          <a:effectLst/>
                        </a:rPr>
                        <a:t>Must include supporting evidence</a:t>
                      </a:r>
                      <a:endParaRPr lang="en-NZ" sz="1100">
                        <a:effectLst/>
                        <a:latin typeface="Calibri"/>
                        <a:ea typeface="Calibri"/>
                        <a:cs typeface="Times New Roman"/>
                      </a:endParaRPr>
                    </a:p>
                  </a:txBody>
                  <a:tcPr marL="68580" marR="68580" marT="0" marB="0"/>
                </a:tc>
              </a:tr>
              <a:tr h="0">
                <a:tc gridSpan="2">
                  <a:txBody>
                    <a:bodyPr/>
                    <a:lstStyle/>
                    <a:p>
                      <a:pPr algn="l">
                        <a:lnSpc>
                          <a:spcPct val="115000"/>
                        </a:lnSpc>
                        <a:spcAft>
                          <a:spcPts val="0"/>
                        </a:spcAft>
                      </a:pPr>
                      <a:r>
                        <a:rPr lang="en-US" sz="1200">
                          <a:effectLst/>
                        </a:rPr>
                        <a:t>Must always make clear links to the context, including reference to the background information</a:t>
                      </a:r>
                      <a:endParaRPr lang="en-NZ" sz="1100">
                        <a:effectLst/>
                        <a:latin typeface="Calibri"/>
                        <a:ea typeface="Calibri"/>
                        <a:cs typeface="Times New Roman"/>
                      </a:endParaRPr>
                    </a:p>
                  </a:txBody>
                  <a:tcPr marL="68580" marR="68580" marT="0" marB="0"/>
                </a:tc>
                <a:tc hMerge="1">
                  <a:txBody>
                    <a:bodyPr/>
                    <a:lstStyle/>
                    <a:p>
                      <a:endParaRPr lang="en-NZ"/>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1920255"/>
              </p:ext>
            </p:extLst>
          </p:nvPr>
        </p:nvGraphicFramePr>
        <p:xfrm>
          <a:off x="822325" y="962184"/>
          <a:ext cx="7521575" cy="3584053"/>
        </p:xfrm>
        <a:graphic>
          <a:graphicData uri="http://schemas.openxmlformats.org/drawingml/2006/table">
            <a:tbl>
              <a:tblPr firstRow="1" firstCol="1" bandRow="1">
                <a:tableStyleId>{5C22544A-7EE6-4342-B048-85BDC9FD1C3A}</a:tableStyleId>
              </a:tblPr>
              <a:tblGrid>
                <a:gridCol w="1517427"/>
                <a:gridCol w="1944216"/>
                <a:gridCol w="4059932"/>
              </a:tblGrid>
              <a:tr h="170440">
                <a:tc gridSpan="3">
                  <a:txBody>
                    <a:bodyPr/>
                    <a:lstStyle/>
                    <a:p>
                      <a:pPr algn="ctr">
                        <a:lnSpc>
                          <a:spcPct val="115000"/>
                        </a:lnSpc>
                        <a:spcAft>
                          <a:spcPts val="0"/>
                        </a:spcAft>
                      </a:pPr>
                      <a:endParaRPr lang="en-NZ" sz="900" dirty="0">
                        <a:effectLst/>
                        <a:latin typeface="Calibri"/>
                        <a:ea typeface="Calibri"/>
                        <a:cs typeface="Times New Roman"/>
                      </a:endParaRPr>
                    </a:p>
                  </a:txBody>
                  <a:tcPr marL="55578" marR="55578" marT="0" marB="0"/>
                </a:tc>
                <a:tc hMerge="1">
                  <a:txBody>
                    <a:bodyPr/>
                    <a:lstStyle/>
                    <a:p>
                      <a:endParaRPr lang="en-NZ"/>
                    </a:p>
                  </a:txBody>
                  <a:tcPr/>
                </a:tc>
                <a:tc hMerge="1">
                  <a:txBody>
                    <a:bodyPr/>
                    <a:lstStyle/>
                    <a:p>
                      <a:endParaRPr lang="en-NZ"/>
                    </a:p>
                  </a:txBody>
                  <a:tcPr/>
                </a:tc>
              </a:tr>
              <a:tr h="170440">
                <a:tc>
                  <a:txBody>
                    <a:bodyPr/>
                    <a:lstStyle/>
                    <a:p>
                      <a:pPr algn="ctr">
                        <a:lnSpc>
                          <a:spcPct val="115000"/>
                        </a:lnSpc>
                        <a:spcAft>
                          <a:spcPts val="0"/>
                        </a:spcAft>
                      </a:pPr>
                      <a:r>
                        <a:rPr lang="en-US" sz="1000" dirty="0">
                          <a:effectLst/>
                        </a:rPr>
                        <a:t>Achievement</a:t>
                      </a:r>
                      <a:endParaRPr lang="en-NZ" sz="900" dirty="0">
                        <a:effectLst/>
                        <a:latin typeface="Calibri"/>
                        <a:ea typeface="Calibri"/>
                        <a:cs typeface="Times New Roman"/>
                      </a:endParaRPr>
                    </a:p>
                  </a:txBody>
                  <a:tcPr marL="55578" marR="55578" marT="0" marB="0">
                    <a:solidFill>
                      <a:srgbClr val="FF0000"/>
                    </a:solidFill>
                  </a:tcPr>
                </a:tc>
                <a:tc>
                  <a:txBody>
                    <a:bodyPr/>
                    <a:lstStyle/>
                    <a:p>
                      <a:pPr algn="ctr">
                        <a:lnSpc>
                          <a:spcPct val="115000"/>
                        </a:lnSpc>
                        <a:spcAft>
                          <a:spcPts val="0"/>
                        </a:spcAft>
                      </a:pPr>
                      <a:r>
                        <a:rPr lang="en-US" sz="1000" dirty="0">
                          <a:effectLst/>
                        </a:rPr>
                        <a:t>Achievement with Merit</a:t>
                      </a:r>
                      <a:endParaRPr lang="en-NZ" sz="900" dirty="0">
                        <a:effectLst/>
                        <a:latin typeface="Calibri"/>
                        <a:ea typeface="Calibri"/>
                        <a:cs typeface="Times New Roman"/>
                      </a:endParaRPr>
                    </a:p>
                  </a:txBody>
                  <a:tcPr marL="55578" marR="55578" marT="0" marB="0" anchor="ctr">
                    <a:solidFill>
                      <a:srgbClr val="FFFF00"/>
                    </a:solidFill>
                  </a:tcPr>
                </a:tc>
                <a:tc>
                  <a:txBody>
                    <a:bodyPr/>
                    <a:lstStyle/>
                    <a:p>
                      <a:pPr algn="ctr">
                        <a:lnSpc>
                          <a:spcPct val="115000"/>
                        </a:lnSpc>
                        <a:spcAft>
                          <a:spcPts val="0"/>
                        </a:spcAft>
                      </a:pPr>
                      <a:r>
                        <a:rPr lang="en-US" sz="1000" dirty="0">
                          <a:solidFill>
                            <a:schemeClr val="bg1"/>
                          </a:solidFill>
                          <a:effectLst/>
                        </a:rPr>
                        <a:t>Achievement with Excellence</a:t>
                      </a:r>
                      <a:endParaRPr lang="en-NZ" sz="900" dirty="0">
                        <a:solidFill>
                          <a:schemeClr val="bg1"/>
                        </a:solidFill>
                        <a:effectLst/>
                        <a:latin typeface="Calibri"/>
                        <a:ea typeface="Calibri"/>
                        <a:cs typeface="Times New Roman"/>
                      </a:endParaRPr>
                    </a:p>
                  </a:txBody>
                  <a:tcPr marL="55578" marR="55578" marT="0" marB="0" anchor="ctr">
                    <a:solidFill>
                      <a:srgbClr val="7030A0"/>
                    </a:solidFill>
                  </a:tcPr>
                </a:tc>
              </a:tr>
              <a:tr h="3238353">
                <a:tc>
                  <a:txBody>
                    <a:bodyPr/>
                    <a:lstStyle/>
                    <a:p>
                      <a:pPr algn="l">
                        <a:lnSpc>
                          <a:spcPct val="115000"/>
                        </a:lnSpc>
                        <a:spcAft>
                          <a:spcPts val="0"/>
                        </a:spcAft>
                      </a:pPr>
                      <a:r>
                        <a:rPr lang="en-US" sz="1000" dirty="0" smtClean="0">
                          <a:effectLst/>
                        </a:rPr>
                        <a:t>F</a:t>
                      </a:r>
                      <a:endParaRPr lang="en-NZ" sz="900" dirty="0">
                        <a:effectLst/>
                      </a:endParaRPr>
                    </a:p>
                    <a:p>
                      <a:pPr algn="l">
                        <a:lnSpc>
                          <a:spcPct val="115000"/>
                        </a:lnSpc>
                        <a:spcAft>
                          <a:spcPts val="0"/>
                        </a:spcAft>
                      </a:pPr>
                      <a:r>
                        <a:rPr lang="en-US" sz="1000" b="1" u="sng" dirty="0">
                          <a:effectLst/>
                        </a:rPr>
                        <a:t>Identifies &amp; comments on at least 3 different features</a:t>
                      </a:r>
                      <a:endParaRPr lang="en-NZ" sz="900" b="1" u="sng" dirty="0">
                        <a:effectLst/>
                        <a:latin typeface="Calibri"/>
                        <a:ea typeface="Calibri"/>
                        <a:cs typeface="Times New Roman"/>
                      </a:endParaRPr>
                    </a:p>
                  </a:txBody>
                  <a:tcPr marL="55578" marR="55578" marT="0" marB="0"/>
                </a:tc>
                <a:tc>
                  <a:txBody>
                    <a:bodyPr/>
                    <a:lstStyle/>
                    <a:p>
                      <a:pPr algn="l">
                        <a:lnSpc>
                          <a:spcPct val="115000"/>
                        </a:lnSpc>
                        <a:spcAft>
                          <a:spcPts val="0"/>
                        </a:spcAft>
                      </a:pPr>
                      <a:r>
                        <a:rPr lang="en-US" sz="1000" dirty="0">
                          <a:effectLst/>
                        </a:rPr>
                        <a:t>Same as Achieved </a:t>
                      </a:r>
                      <a:r>
                        <a:rPr lang="en-US" sz="1000" b="1" u="sng" dirty="0">
                          <a:effectLst/>
                        </a:rPr>
                        <a:t>but adds statistical evidence from the report and discusses the processes used</a:t>
                      </a:r>
                      <a:endParaRPr lang="en-NZ" sz="900" b="1" u="sng" dirty="0">
                        <a:effectLst/>
                        <a:latin typeface="Calibri"/>
                        <a:ea typeface="Calibri"/>
                        <a:cs typeface="Times New Roman"/>
                      </a:endParaRPr>
                    </a:p>
                  </a:txBody>
                  <a:tcPr marL="55578" marR="55578" marT="0" marB="0">
                    <a:solidFill>
                      <a:schemeClr val="accent3">
                        <a:lumMod val="60000"/>
                        <a:lumOff val="40000"/>
                      </a:schemeClr>
                    </a:solidFill>
                  </a:tcPr>
                </a:tc>
                <a:tc>
                  <a:txBody>
                    <a:bodyPr/>
                    <a:lstStyle/>
                    <a:p>
                      <a:pPr algn="l">
                        <a:lnSpc>
                          <a:spcPct val="115000"/>
                        </a:lnSpc>
                        <a:spcAft>
                          <a:spcPts val="0"/>
                        </a:spcAft>
                      </a:pPr>
                      <a:r>
                        <a:rPr lang="en-US" sz="1000" dirty="0">
                          <a:effectLst/>
                        </a:rPr>
                        <a:t>Same as Merit </a:t>
                      </a:r>
                      <a:r>
                        <a:rPr lang="en-US" sz="1000" dirty="0" smtClean="0">
                          <a:effectLst/>
                        </a:rPr>
                        <a:t>but:</a:t>
                      </a:r>
                    </a:p>
                    <a:p>
                      <a:pPr marL="171450" indent="-171450" algn="l">
                        <a:lnSpc>
                          <a:spcPct val="115000"/>
                        </a:lnSpc>
                        <a:spcAft>
                          <a:spcPts val="0"/>
                        </a:spcAft>
                        <a:buFont typeface="Arial" pitchFamily="34" charset="0"/>
                        <a:buChar char="•"/>
                      </a:pPr>
                      <a:r>
                        <a:rPr lang="en-US" sz="1000" dirty="0" smtClean="0">
                          <a:effectLst/>
                        </a:rPr>
                        <a:t> </a:t>
                      </a:r>
                      <a:r>
                        <a:rPr lang="en-US" sz="1000" b="1" dirty="0">
                          <a:effectLst/>
                        </a:rPr>
                        <a:t>examines the quality of the survey process</a:t>
                      </a:r>
                      <a:r>
                        <a:rPr lang="en-US" sz="1000" dirty="0">
                          <a:effectLst/>
                        </a:rPr>
                        <a:t> (loaded questions, questions changing from year to year, framing of questions to get a positive response, adequate sample size) </a:t>
                      </a:r>
                      <a:endParaRPr lang="en-US" sz="1000" dirty="0" smtClean="0">
                        <a:effectLst/>
                      </a:endParaRPr>
                    </a:p>
                    <a:p>
                      <a:pPr marL="171450" indent="-171450" algn="l">
                        <a:lnSpc>
                          <a:spcPct val="115000"/>
                        </a:lnSpc>
                        <a:spcAft>
                          <a:spcPts val="0"/>
                        </a:spcAft>
                        <a:buFont typeface="Arial" pitchFamily="34" charset="0"/>
                        <a:buChar char="•"/>
                      </a:pPr>
                      <a:r>
                        <a:rPr lang="en-US" sz="1000" b="1" dirty="0" smtClean="0">
                          <a:effectLst/>
                        </a:rPr>
                        <a:t>examines</a:t>
                      </a:r>
                      <a:r>
                        <a:rPr lang="en-US" sz="1000" b="1" baseline="0" dirty="0" smtClean="0">
                          <a:effectLst/>
                        </a:rPr>
                        <a:t> </a:t>
                      </a:r>
                      <a:r>
                        <a:rPr lang="en-US" sz="1000" b="1" dirty="0" smtClean="0">
                          <a:effectLst/>
                        </a:rPr>
                        <a:t> </a:t>
                      </a:r>
                      <a:r>
                        <a:rPr lang="en-US" sz="1000" b="1" dirty="0">
                          <a:effectLst/>
                        </a:rPr>
                        <a:t>contextual information </a:t>
                      </a:r>
                      <a:r>
                        <a:rPr lang="en-US" sz="1000" dirty="0">
                          <a:effectLst/>
                        </a:rPr>
                        <a:t>(small footnotes with important information </a:t>
                      </a:r>
                      <a:r>
                        <a:rPr lang="en-US" sz="1000" dirty="0" err="1">
                          <a:effectLst/>
                        </a:rPr>
                        <a:t>eg</a:t>
                      </a:r>
                      <a:r>
                        <a:rPr lang="en-US" sz="1000" dirty="0">
                          <a:effectLst/>
                        </a:rPr>
                        <a:t> small response for a question, further clarification necessary, discussion on some data omitted)</a:t>
                      </a:r>
                      <a:endParaRPr lang="en-NZ" sz="900" dirty="0">
                        <a:effectLst/>
                      </a:endParaRPr>
                    </a:p>
                    <a:p>
                      <a:pPr marL="171450" indent="-171450" algn="l">
                        <a:lnSpc>
                          <a:spcPct val="115000"/>
                        </a:lnSpc>
                        <a:spcAft>
                          <a:spcPts val="0"/>
                        </a:spcAft>
                        <a:buFont typeface="Arial" pitchFamily="34" charset="0"/>
                        <a:buChar char="•"/>
                      </a:pPr>
                      <a:r>
                        <a:rPr lang="en-US" sz="1000" dirty="0">
                          <a:effectLst/>
                        </a:rPr>
                        <a:t>When discussing the purpose and results there are </a:t>
                      </a:r>
                      <a:r>
                        <a:rPr lang="en-US" sz="1000" b="1" dirty="0">
                          <a:effectLst/>
                        </a:rPr>
                        <a:t>further questions </a:t>
                      </a:r>
                      <a:r>
                        <a:rPr lang="en-US" sz="1000" dirty="0">
                          <a:effectLst/>
                        </a:rPr>
                        <a:t>such as: are there supporting studies?, is there funding tied to this report which may promote bias?, is there other data available?</a:t>
                      </a:r>
                      <a:endParaRPr lang="en-NZ" sz="900" dirty="0">
                        <a:effectLst/>
                      </a:endParaRPr>
                    </a:p>
                    <a:p>
                      <a:pPr marL="171450" indent="-171450" algn="l">
                        <a:lnSpc>
                          <a:spcPct val="115000"/>
                        </a:lnSpc>
                        <a:spcAft>
                          <a:spcPts val="0"/>
                        </a:spcAft>
                        <a:buFont typeface="Arial" pitchFamily="34" charset="0"/>
                        <a:buChar char="•"/>
                      </a:pPr>
                      <a:r>
                        <a:rPr lang="en-US" sz="1000" b="1" dirty="0">
                          <a:effectLst/>
                        </a:rPr>
                        <a:t>Discussion of how the report could be improved </a:t>
                      </a:r>
                      <a:r>
                        <a:rPr lang="en-US" sz="1000" dirty="0">
                          <a:effectLst/>
                        </a:rPr>
                        <a:t>such as: change data representations and displays, not change questions between years, continue the survey over a longer time.</a:t>
                      </a:r>
                      <a:endParaRPr lang="en-NZ" sz="900" dirty="0">
                        <a:effectLst/>
                        <a:latin typeface="Calibri"/>
                        <a:ea typeface="Calibri"/>
                        <a:cs typeface="Times New Roman"/>
                      </a:endParaRPr>
                    </a:p>
                  </a:txBody>
                  <a:tcPr marL="55578" marR="55578" marT="0" marB="0">
                    <a:solidFill>
                      <a:srgbClr val="00B0F0"/>
                    </a:solidFill>
                  </a:tcPr>
                </a:tc>
              </a:tr>
            </a:tbl>
          </a:graphicData>
        </a:graphic>
      </p:graphicFrame>
    </p:spTree>
    <p:extLst>
      <p:ext uri="{BB962C8B-B14F-4D97-AF65-F5344CB8AC3E}">
        <p14:creationId xmlns:p14="http://schemas.microsoft.com/office/powerpoint/2010/main" val="408967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NZ" dirty="0" smtClean="0"/>
              <a:t>TICK SHEET</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0619294"/>
              </p:ext>
            </p:extLst>
          </p:nvPr>
        </p:nvGraphicFramePr>
        <p:xfrm>
          <a:off x="1430587" y="1988840"/>
          <a:ext cx="6282825" cy="4866160"/>
        </p:xfrm>
        <a:graphic>
          <a:graphicData uri="http://schemas.openxmlformats.org/drawingml/2006/table">
            <a:tbl>
              <a:tblPr firstRow="1" firstCol="1" bandRow="1">
                <a:tableStyleId>{5C22544A-7EE6-4342-B048-85BDC9FD1C3A}</a:tableStyleId>
              </a:tblPr>
              <a:tblGrid>
                <a:gridCol w="1256565"/>
                <a:gridCol w="1256565"/>
                <a:gridCol w="1256565"/>
                <a:gridCol w="1256565"/>
                <a:gridCol w="1256565"/>
              </a:tblGrid>
              <a:tr h="47584">
                <a:tc>
                  <a:txBody>
                    <a:bodyPr/>
                    <a:lstStyle/>
                    <a:p>
                      <a:pPr>
                        <a:spcBef>
                          <a:spcPts val="600"/>
                        </a:spcBef>
                        <a:spcAft>
                          <a:spcPts val="0"/>
                        </a:spcAft>
                      </a:pPr>
                      <a:r>
                        <a:rPr lang="en-NZ" sz="1200" dirty="0">
                          <a:effectLst/>
                        </a:rPr>
                        <a:t> </a:t>
                      </a:r>
                      <a:endParaRPr lang="en-NZ" sz="900" dirty="0">
                        <a:effectLst/>
                        <a:latin typeface="Arial"/>
                        <a:ea typeface="Times New Roman"/>
                        <a:cs typeface="Times New Roman"/>
                      </a:endParaRPr>
                    </a:p>
                  </a:txBody>
                  <a:tcPr marL="52357" marR="52357" marT="0" marB="0"/>
                </a:tc>
                <a:tc gridSpan="2">
                  <a:txBody>
                    <a:bodyPr/>
                    <a:lstStyle/>
                    <a:p>
                      <a:pPr algn="ctr">
                        <a:spcBef>
                          <a:spcPts val="600"/>
                        </a:spcBef>
                        <a:spcAft>
                          <a:spcPts val="0"/>
                        </a:spcAft>
                      </a:pPr>
                      <a:r>
                        <a:rPr lang="en-NZ" sz="1200" b="1" dirty="0">
                          <a:effectLst/>
                        </a:rPr>
                        <a:t>Achievement</a:t>
                      </a:r>
                      <a:endParaRPr lang="en-NZ" sz="900" b="1" dirty="0">
                        <a:effectLst/>
                      </a:endParaRPr>
                    </a:p>
                    <a:p>
                      <a:pPr algn="ctr">
                        <a:spcBef>
                          <a:spcPts val="600"/>
                        </a:spcBef>
                        <a:spcAft>
                          <a:spcPts val="0"/>
                        </a:spcAft>
                      </a:pPr>
                      <a:r>
                        <a:rPr lang="en-NZ" sz="1200" b="1" dirty="0">
                          <a:effectLst/>
                        </a:rPr>
                        <a:t>2A1+3A2+3A3</a:t>
                      </a:r>
                      <a:endParaRPr lang="en-NZ" sz="900" b="1" dirty="0">
                        <a:effectLst/>
                        <a:latin typeface="Arial"/>
                        <a:ea typeface="Times New Roman"/>
                        <a:cs typeface="Times New Roman"/>
                      </a:endParaRPr>
                    </a:p>
                  </a:txBody>
                  <a:tcPr marL="52357" marR="52357" marT="0" marB="0">
                    <a:solidFill>
                      <a:srgbClr val="7030A0"/>
                    </a:solidFill>
                  </a:tcPr>
                </a:tc>
                <a:tc hMerge="1">
                  <a:txBody>
                    <a:bodyPr/>
                    <a:lstStyle/>
                    <a:p>
                      <a:endParaRPr lang="en-NZ"/>
                    </a:p>
                  </a:txBody>
                  <a:tcPr/>
                </a:tc>
                <a:tc>
                  <a:txBody>
                    <a:bodyPr/>
                    <a:lstStyle/>
                    <a:p>
                      <a:pPr algn="ctr">
                        <a:spcBef>
                          <a:spcPts val="600"/>
                        </a:spcBef>
                        <a:spcAft>
                          <a:spcPts val="0"/>
                        </a:spcAft>
                      </a:pPr>
                      <a:r>
                        <a:rPr lang="en-NZ" sz="1200" b="1" dirty="0">
                          <a:effectLst/>
                        </a:rPr>
                        <a:t>Merit</a:t>
                      </a:r>
                      <a:endParaRPr lang="en-NZ" sz="900" b="1" dirty="0">
                        <a:effectLst/>
                      </a:endParaRPr>
                    </a:p>
                    <a:p>
                      <a:pPr algn="ctr">
                        <a:spcBef>
                          <a:spcPts val="600"/>
                        </a:spcBef>
                        <a:spcAft>
                          <a:spcPts val="0"/>
                        </a:spcAft>
                      </a:pPr>
                      <a:r>
                        <a:rPr lang="en-NZ" sz="1200" b="1" dirty="0">
                          <a:effectLst/>
                        </a:rPr>
                        <a:t>1M1+3M2</a:t>
                      </a:r>
                      <a:endParaRPr lang="en-NZ" sz="900" b="1" dirty="0">
                        <a:effectLst/>
                        <a:latin typeface="Arial"/>
                        <a:ea typeface="Times New Roman"/>
                        <a:cs typeface="Times New Roman"/>
                      </a:endParaRPr>
                    </a:p>
                  </a:txBody>
                  <a:tcPr marL="52357" marR="52357" marT="0" marB="0">
                    <a:solidFill>
                      <a:srgbClr val="FF0000"/>
                    </a:solidFill>
                  </a:tcPr>
                </a:tc>
                <a:tc>
                  <a:txBody>
                    <a:bodyPr/>
                    <a:lstStyle/>
                    <a:p>
                      <a:pPr algn="ctr">
                        <a:spcBef>
                          <a:spcPts val="600"/>
                        </a:spcBef>
                        <a:spcAft>
                          <a:spcPts val="0"/>
                        </a:spcAft>
                      </a:pPr>
                      <a:r>
                        <a:rPr lang="en-NZ" sz="1200" b="1" dirty="0">
                          <a:effectLst/>
                        </a:rPr>
                        <a:t>Excellence</a:t>
                      </a:r>
                      <a:endParaRPr lang="en-NZ" sz="900" b="1" dirty="0">
                        <a:effectLst/>
                      </a:endParaRPr>
                    </a:p>
                    <a:p>
                      <a:pPr algn="ctr">
                        <a:spcBef>
                          <a:spcPts val="600"/>
                        </a:spcBef>
                        <a:spcAft>
                          <a:spcPts val="0"/>
                        </a:spcAft>
                      </a:pPr>
                      <a:r>
                        <a:rPr lang="en-NZ" sz="1200" b="1" dirty="0">
                          <a:effectLst/>
                        </a:rPr>
                        <a:t>1E1+2E2</a:t>
                      </a:r>
                      <a:endParaRPr lang="en-NZ" sz="900" b="1" dirty="0">
                        <a:effectLst/>
                        <a:latin typeface="Arial"/>
                        <a:ea typeface="Times New Roman"/>
                        <a:cs typeface="Times New Roman"/>
                      </a:endParaRPr>
                    </a:p>
                  </a:txBody>
                  <a:tcPr marL="52357" marR="52357" marT="0" marB="0">
                    <a:solidFill>
                      <a:schemeClr val="accent5">
                        <a:lumMod val="75000"/>
                      </a:schemeClr>
                    </a:solidFill>
                  </a:tcPr>
                </a:tc>
              </a:tr>
              <a:tr h="558474">
                <a:tc>
                  <a:txBody>
                    <a:bodyPr/>
                    <a:lstStyle/>
                    <a:p>
                      <a:pPr>
                        <a:spcBef>
                          <a:spcPts val="600"/>
                        </a:spcBef>
                        <a:spcAft>
                          <a:spcPts val="0"/>
                        </a:spcAft>
                      </a:pPr>
                      <a:r>
                        <a:rPr lang="en-NZ" sz="1200">
                          <a:effectLst/>
                        </a:rPr>
                        <a:t> </a:t>
                      </a:r>
                      <a:endParaRPr lang="en-NZ" sz="90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1200" b="1" dirty="0">
                          <a:effectLst/>
                        </a:rPr>
                        <a:t>DESCRIBE</a:t>
                      </a:r>
                      <a:endParaRPr lang="en-NZ" sz="900" b="1" dirty="0">
                        <a:effectLst/>
                        <a:latin typeface="Arial"/>
                        <a:ea typeface="Times New Roman"/>
                        <a:cs typeface="Times New Roman"/>
                      </a:endParaRPr>
                    </a:p>
                  </a:txBody>
                  <a:tcPr marL="52357" marR="52357" marT="0" marB="0" anchor="ctr"/>
                </a:tc>
                <a:tc>
                  <a:txBody>
                    <a:bodyPr/>
                    <a:lstStyle/>
                    <a:p>
                      <a:pPr algn="ctr">
                        <a:spcBef>
                          <a:spcPts val="600"/>
                        </a:spcBef>
                        <a:spcAft>
                          <a:spcPts val="0"/>
                        </a:spcAft>
                      </a:pPr>
                      <a:r>
                        <a:rPr lang="en-NZ" sz="1200" b="1" dirty="0" smtClean="0">
                          <a:effectLst/>
                        </a:rPr>
                        <a:t>EVALUATE</a:t>
                      </a:r>
                      <a:endParaRPr lang="en-NZ" sz="900" b="1" dirty="0">
                        <a:effectLst/>
                        <a:latin typeface="Arial"/>
                        <a:ea typeface="Times New Roman"/>
                        <a:cs typeface="Times New Roman"/>
                      </a:endParaRPr>
                    </a:p>
                  </a:txBody>
                  <a:tcPr marL="52357" marR="52357" marT="0" marB="0" anchor="ctr"/>
                </a:tc>
                <a:tc>
                  <a:txBody>
                    <a:bodyPr/>
                    <a:lstStyle/>
                    <a:p>
                      <a:pPr algn="ctr">
                        <a:spcBef>
                          <a:spcPts val="600"/>
                        </a:spcBef>
                        <a:spcAft>
                          <a:spcPts val="0"/>
                        </a:spcAft>
                      </a:pPr>
                      <a:r>
                        <a:rPr lang="en-NZ" sz="1200" b="1" dirty="0">
                          <a:effectLst/>
                        </a:rPr>
                        <a:t>JUSTIFY</a:t>
                      </a:r>
                      <a:endParaRPr lang="en-NZ" sz="900" b="1" dirty="0">
                        <a:effectLst/>
                      </a:endParaRPr>
                    </a:p>
                    <a:p>
                      <a:pPr algn="ctr">
                        <a:spcBef>
                          <a:spcPts val="600"/>
                        </a:spcBef>
                        <a:spcAft>
                          <a:spcPts val="0"/>
                        </a:spcAft>
                      </a:pPr>
                      <a:r>
                        <a:rPr lang="en-NZ" sz="1200" b="1" dirty="0">
                          <a:effectLst/>
                        </a:rPr>
                        <a:t>EVALUATION</a:t>
                      </a:r>
                      <a:endParaRPr lang="en-NZ" sz="900" b="1" dirty="0">
                        <a:effectLst/>
                        <a:latin typeface="Arial"/>
                        <a:ea typeface="Times New Roman"/>
                        <a:cs typeface="Times New Roman"/>
                      </a:endParaRPr>
                    </a:p>
                  </a:txBody>
                  <a:tcPr marL="52357" marR="52357" marT="0" marB="0" anchor="ctr"/>
                </a:tc>
                <a:tc>
                  <a:txBody>
                    <a:bodyPr/>
                    <a:lstStyle/>
                    <a:p>
                      <a:pPr algn="ctr">
                        <a:spcBef>
                          <a:spcPts val="600"/>
                        </a:spcBef>
                        <a:spcAft>
                          <a:spcPts val="0"/>
                        </a:spcAft>
                      </a:pPr>
                      <a:r>
                        <a:rPr lang="en-NZ" sz="1200" b="1" dirty="0">
                          <a:effectLst/>
                        </a:rPr>
                        <a:t>EVALUATE WITH STATISTICAL INSIGHT</a:t>
                      </a:r>
                      <a:endParaRPr lang="en-NZ" sz="900" b="1" dirty="0">
                        <a:effectLst/>
                        <a:latin typeface="Arial"/>
                        <a:ea typeface="Times New Roman"/>
                        <a:cs typeface="Times New Roman"/>
                      </a:endParaRPr>
                    </a:p>
                  </a:txBody>
                  <a:tcPr marL="52357" marR="52357" marT="0" marB="0" anchor="ctr"/>
                </a:tc>
              </a:tr>
              <a:tr h="558474">
                <a:tc>
                  <a:txBody>
                    <a:bodyPr/>
                    <a:lstStyle/>
                    <a:p>
                      <a:pPr marL="342900" lvl="0" indent="-342900">
                        <a:spcBef>
                          <a:spcPts val="600"/>
                        </a:spcBef>
                        <a:spcAft>
                          <a:spcPts val="0"/>
                        </a:spcAft>
                        <a:buFont typeface="Symbol"/>
                        <a:buChar char=""/>
                      </a:pPr>
                      <a:r>
                        <a:rPr lang="en-NZ" sz="1200" dirty="0">
                          <a:effectLst/>
                        </a:rPr>
                        <a:t>Title </a:t>
                      </a:r>
                      <a:endParaRPr lang="en-NZ" sz="1200" dirty="0" smtClean="0">
                        <a:effectLst/>
                      </a:endParaRPr>
                    </a:p>
                    <a:p>
                      <a:pPr marL="0" lvl="0" indent="0" algn="ctr">
                        <a:spcBef>
                          <a:spcPts val="600"/>
                        </a:spcBef>
                        <a:spcAft>
                          <a:spcPts val="0"/>
                        </a:spcAft>
                        <a:buFont typeface="Symbol"/>
                        <a:buNone/>
                      </a:pPr>
                      <a:r>
                        <a:rPr lang="en-NZ" sz="1200" dirty="0" smtClean="0">
                          <a:effectLst/>
                        </a:rPr>
                        <a:t>Source</a:t>
                      </a:r>
                    </a:p>
                    <a:p>
                      <a:pPr marL="0" lvl="0" indent="0" algn="ctr">
                        <a:spcBef>
                          <a:spcPts val="600"/>
                        </a:spcBef>
                        <a:spcAft>
                          <a:spcPts val="0"/>
                        </a:spcAft>
                        <a:buFont typeface="Symbol"/>
                        <a:buNone/>
                      </a:pPr>
                      <a:r>
                        <a:rPr lang="en-NZ" sz="1200" dirty="0" smtClean="0">
                          <a:effectLst/>
                        </a:rPr>
                        <a:t> Purpose</a:t>
                      </a:r>
                      <a:endParaRPr lang="en-NZ" sz="900" dirty="0">
                        <a:effectLst/>
                        <a:latin typeface="Arial"/>
                        <a:ea typeface="Times New Roman"/>
                        <a:cs typeface="Times New Roman"/>
                      </a:endParaRPr>
                    </a:p>
                  </a:txBody>
                  <a:tcPr marL="52357" marR="52357" marT="0" marB="0"/>
                </a:tc>
                <a:tc>
                  <a:txBody>
                    <a:bodyPr/>
                    <a:lstStyle/>
                    <a:p>
                      <a:pPr algn="ctr">
                        <a:spcBef>
                          <a:spcPts val="600"/>
                        </a:spcBef>
                        <a:spcAft>
                          <a:spcPts val="0"/>
                        </a:spcAft>
                      </a:pPr>
                      <a:endParaRPr lang="en-NZ" sz="900" b="1" dirty="0" smtClean="0">
                        <a:effectLst/>
                        <a:latin typeface="Arial"/>
                        <a:ea typeface="Times New Roman"/>
                        <a:cs typeface="Times New Roman"/>
                      </a:endParaRPr>
                    </a:p>
                    <a:p>
                      <a:pPr algn="ctr">
                        <a:spcBef>
                          <a:spcPts val="600"/>
                        </a:spcBef>
                        <a:spcAft>
                          <a:spcPts val="0"/>
                        </a:spcAft>
                      </a:pPr>
                      <a:r>
                        <a:rPr lang="en-NZ" sz="900" b="1" dirty="0" smtClean="0">
                          <a:effectLst/>
                          <a:latin typeface="Arial"/>
                          <a:ea typeface="Times New Roman"/>
                          <a:cs typeface="Times New Roman"/>
                        </a:rPr>
                        <a:t>A1</a:t>
                      </a:r>
                      <a:endParaRPr lang="en-NZ" sz="900" b="1" dirty="0">
                        <a:effectLst/>
                        <a:latin typeface="Arial"/>
                        <a:ea typeface="Times New Roman"/>
                        <a:cs typeface="Times New Roman"/>
                      </a:endParaRPr>
                    </a:p>
                  </a:txBody>
                  <a:tcPr marL="52357" marR="52357" marT="0" marB="0">
                    <a:solidFill>
                      <a:schemeClr val="bg1">
                        <a:lumMod val="95000"/>
                      </a:schemeClr>
                    </a:solidFill>
                  </a:tcPr>
                </a:tc>
                <a:tc>
                  <a:txBody>
                    <a:bodyPr/>
                    <a:lstStyle/>
                    <a:p>
                      <a:pPr algn="ctr">
                        <a:spcBef>
                          <a:spcPts val="600"/>
                        </a:spcBef>
                        <a:spcAft>
                          <a:spcPts val="0"/>
                        </a:spcAft>
                      </a:pPr>
                      <a:r>
                        <a:rPr lang="en-NZ" sz="1200" b="1" dirty="0">
                          <a:effectLst/>
                        </a:rPr>
                        <a:t> </a:t>
                      </a:r>
                      <a:endParaRPr lang="en-NZ" sz="900" b="1" dirty="0">
                        <a:effectLst/>
                        <a:latin typeface="Arial"/>
                        <a:ea typeface="Times New Roman"/>
                        <a:cs typeface="Times New Roman"/>
                      </a:endParaRPr>
                    </a:p>
                    <a:p>
                      <a:pPr algn="ctr">
                        <a:spcBef>
                          <a:spcPts val="600"/>
                        </a:spcBef>
                        <a:spcAft>
                          <a:spcPts val="0"/>
                        </a:spcAft>
                      </a:pPr>
                      <a:r>
                        <a:rPr lang="en-NZ" sz="900" b="1" dirty="0">
                          <a:effectLst/>
                        </a:rPr>
                        <a:t>A3</a:t>
                      </a:r>
                      <a:endParaRPr lang="en-NZ" sz="900" b="1" dirty="0">
                        <a:effectLst/>
                        <a:latin typeface="Arial"/>
                        <a:ea typeface="Times New Roman"/>
                        <a:cs typeface="Times New Roman"/>
                      </a:endParaRPr>
                    </a:p>
                  </a:txBody>
                  <a:tcPr marL="52357" marR="52357" marT="0" marB="0">
                    <a:solidFill>
                      <a:schemeClr val="bg1">
                        <a:lumMod val="95000"/>
                      </a:schemeClr>
                    </a:solidFill>
                  </a:tcPr>
                </a:tc>
                <a:tc>
                  <a:txBody>
                    <a:bodyPr/>
                    <a:lstStyle/>
                    <a:p>
                      <a:pPr algn="ctr">
                        <a:spcBef>
                          <a:spcPts val="600"/>
                        </a:spcBef>
                        <a:spcAft>
                          <a:spcPts val="0"/>
                        </a:spcAft>
                      </a:pPr>
                      <a:r>
                        <a:rPr lang="en-NZ" sz="1200" b="1" dirty="0">
                          <a:effectLst/>
                        </a:rPr>
                        <a:t> </a:t>
                      </a:r>
                      <a:endParaRPr lang="en-NZ" sz="900" b="1" dirty="0">
                        <a:effectLst/>
                        <a:latin typeface="Arial"/>
                        <a:ea typeface="Times New Roman"/>
                        <a:cs typeface="Times New Roman"/>
                      </a:endParaRPr>
                    </a:p>
                    <a:p>
                      <a:pPr algn="ctr">
                        <a:spcBef>
                          <a:spcPts val="600"/>
                        </a:spcBef>
                        <a:spcAft>
                          <a:spcPts val="0"/>
                        </a:spcAft>
                      </a:pPr>
                      <a:r>
                        <a:rPr lang="en-NZ" sz="900" b="1" dirty="0">
                          <a:effectLst/>
                        </a:rPr>
                        <a:t>M1</a:t>
                      </a:r>
                      <a:endParaRPr lang="en-NZ" sz="900" b="1" dirty="0">
                        <a:effectLst/>
                        <a:latin typeface="Arial"/>
                        <a:ea typeface="Times New Roman"/>
                        <a:cs typeface="Times New Roman"/>
                      </a:endParaRPr>
                    </a:p>
                  </a:txBody>
                  <a:tcPr marL="52357" marR="52357" marT="0" marB="0">
                    <a:solidFill>
                      <a:schemeClr val="bg1">
                        <a:lumMod val="95000"/>
                      </a:schemeClr>
                    </a:solidFill>
                  </a:tcPr>
                </a:tc>
                <a:tc>
                  <a:txBody>
                    <a:bodyPr/>
                    <a:lstStyle/>
                    <a:p>
                      <a:pPr algn="ctr">
                        <a:spcBef>
                          <a:spcPts val="600"/>
                        </a:spcBef>
                        <a:spcAft>
                          <a:spcPts val="0"/>
                        </a:spcAft>
                      </a:pPr>
                      <a:r>
                        <a:rPr lang="en-NZ" sz="1200" b="1" dirty="0">
                          <a:effectLst/>
                        </a:rPr>
                        <a:t> </a:t>
                      </a:r>
                      <a:endParaRPr lang="en-NZ" sz="900" b="1" dirty="0">
                        <a:effectLst/>
                        <a:latin typeface="Arial"/>
                        <a:ea typeface="Times New Roman"/>
                        <a:cs typeface="Times New Roman"/>
                      </a:endParaRPr>
                    </a:p>
                    <a:p>
                      <a:pPr algn="ctr">
                        <a:spcBef>
                          <a:spcPts val="600"/>
                        </a:spcBef>
                        <a:spcAft>
                          <a:spcPts val="0"/>
                        </a:spcAft>
                      </a:pPr>
                      <a:r>
                        <a:rPr lang="en-NZ" sz="900" b="1" dirty="0">
                          <a:effectLst/>
                        </a:rPr>
                        <a:t>E1</a:t>
                      </a:r>
                      <a:endParaRPr lang="en-NZ" sz="900" b="1" dirty="0">
                        <a:effectLst/>
                        <a:latin typeface="Arial"/>
                        <a:ea typeface="Times New Roman"/>
                        <a:cs typeface="Times New Roman"/>
                      </a:endParaRPr>
                    </a:p>
                  </a:txBody>
                  <a:tcPr marL="52357" marR="52357" marT="0" marB="0">
                    <a:solidFill>
                      <a:schemeClr val="bg1">
                        <a:lumMod val="95000"/>
                      </a:schemeClr>
                    </a:solidFill>
                  </a:tcPr>
                </a:tc>
              </a:tr>
              <a:tr h="372316">
                <a:tc>
                  <a:txBody>
                    <a:bodyPr/>
                    <a:lstStyle/>
                    <a:p>
                      <a:pPr marL="342900" lvl="0" indent="-342900">
                        <a:spcBef>
                          <a:spcPts val="600"/>
                        </a:spcBef>
                        <a:spcAft>
                          <a:spcPts val="0"/>
                        </a:spcAft>
                        <a:buFont typeface="Symbol"/>
                        <a:buChar char=""/>
                      </a:pPr>
                      <a:r>
                        <a:rPr lang="en-NZ" sz="1200" dirty="0">
                          <a:effectLst/>
                        </a:rPr>
                        <a:t>Population measures </a:t>
                      </a:r>
                      <a:endParaRPr lang="en-NZ" sz="900"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A2</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A3</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M2</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186158">
                <a:tc>
                  <a:txBody>
                    <a:bodyPr/>
                    <a:lstStyle/>
                    <a:p>
                      <a:pPr marL="342900" lvl="0" indent="-342900">
                        <a:spcBef>
                          <a:spcPts val="600"/>
                        </a:spcBef>
                        <a:spcAft>
                          <a:spcPts val="0"/>
                        </a:spcAft>
                        <a:buFont typeface="Symbol"/>
                        <a:buChar char=""/>
                      </a:pPr>
                      <a:r>
                        <a:rPr lang="en-NZ" sz="1200" dirty="0" smtClean="0">
                          <a:effectLst/>
                        </a:rPr>
                        <a:t>Variables</a:t>
                      </a:r>
                      <a:endParaRPr lang="en-NZ" sz="900"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A3</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M2</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372316">
                <a:tc>
                  <a:txBody>
                    <a:bodyPr/>
                    <a:lstStyle/>
                    <a:p>
                      <a:pPr marL="342900" lvl="0" indent="-342900">
                        <a:spcBef>
                          <a:spcPts val="600"/>
                        </a:spcBef>
                        <a:spcAft>
                          <a:spcPts val="0"/>
                        </a:spcAft>
                        <a:buFont typeface="Symbol"/>
                        <a:buChar char=""/>
                      </a:pPr>
                      <a:r>
                        <a:rPr lang="en-NZ" sz="1200">
                          <a:effectLst/>
                        </a:rPr>
                        <a:t>Sampling methods</a:t>
                      </a:r>
                      <a:endParaRPr lang="en-NZ" sz="90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A3</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M2</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186158">
                <a:tc>
                  <a:txBody>
                    <a:bodyPr/>
                    <a:lstStyle/>
                    <a:p>
                      <a:pPr marL="342900" lvl="0" indent="-342900">
                        <a:spcBef>
                          <a:spcPts val="600"/>
                        </a:spcBef>
                        <a:spcAft>
                          <a:spcPts val="0"/>
                        </a:spcAft>
                        <a:buFont typeface="Symbol"/>
                        <a:buChar char=""/>
                      </a:pPr>
                      <a:r>
                        <a:rPr lang="en-NZ" sz="1200">
                          <a:effectLst/>
                        </a:rPr>
                        <a:t>Sample size</a:t>
                      </a:r>
                      <a:endParaRPr lang="en-NZ" sz="90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A3</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M2</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372316">
                <a:tc>
                  <a:txBody>
                    <a:bodyPr/>
                    <a:lstStyle/>
                    <a:p>
                      <a:pPr marL="342900" lvl="0" indent="-342900">
                        <a:spcBef>
                          <a:spcPts val="600"/>
                        </a:spcBef>
                        <a:spcAft>
                          <a:spcPts val="0"/>
                        </a:spcAft>
                        <a:buFont typeface="Symbol"/>
                        <a:buChar char=""/>
                      </a:pPr>
                      <a:r>
                        <a:rPr lang="en-NZ" sz="1200" dirty="0">
                          <a:effectLst/>
                        </a:rPr>
                        <a:t>Survey methods</a:t>
                      </a:r>
                      <a:endParaRPr lang="en-NZ" sz="900"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A3</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M2</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372316">
                <a:tc>
                  <a:txBody>
                    <a:bodyPr/>
                    <a:lstStyle/>
                    <a:p>
                      <a:pPr marL="342900" lvl="0" indent="-342900">
                        <a:spcBef>
                          <a:spcPts val="600"/>
                        </a:spcBef>
                        <a:spcAft>
                          <a:spcPts val="0"/>
                        </a:spcAft>
                        <a:buFont typeface="Symbol"/>
                        <a:buChar char=""/>
                      </a:pPr>
                      <a:r>
                        <a:rPr lang="en-NZ" sz="1200">
                          <a:effectLst/>
                        </a:rPr>
                        <a:t>Sampling errors</a:t>
                      </a:r>
                      <a:endParaRPr lang="en-NZ" sz="90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A3</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M2</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558474">
                <a:tc>
                  <a:txBody>
                    <a:bodyPr/>
                    <a:lstStyle/>
                    <a:p>
                      <a:pPr marL="342900" lvl="0" indent="-342900">
                        <a:spcBef>
                          <a:spcPts val="600"/>
                        </a:spcBef>
                        <a:spcAft>
                          <a:spcPts val="0"/>
                        </a:spcAft>
                        <a:buFont typeface="Symbol"/>
                        <a:buChar char=""/>
                      </a:pPr>
                      <a:r>
                        <a:rPr lang="en-NZ" sz="1200">
                          <a:effectLst/>
                        </a:rPr>
                        <a:t>Non-sampling error</a:t>
                      </a:r>
                      <a:endParaRPr lang="en-NZ" sz="90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A3</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M2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372316">
                <a:tc>
                  <a:txBody>
                    <a:bodyPr/>
                    <a:lstStyle/>
                    <a:p>
                      <a:pPr marL="342900" lvl="0" indent="-342900">
                        <a:spcBef>
                          <a:spcPts val="600"/>
                        </a:spcBef>
                        <a:spcAft>
                          <a:spcPts val="0"/>
                        </a:spcAft>
                        <a:buFont typeface="Symbol"/>
                        <a:buChar char=""/>
                      </a:pPr>
                      <a:r>
                        <a:rPr lang="en-NZ" sz="1200" dirty="0">
                          <a:effectLst/>
                        </a:rPr>
                        <a:t>Findings of the survey</a:t>
                      </a:r>
                      <a:endParaRPr lang="en-NZ" sz="900"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A3</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a:effectLst/>
                        </a:rPr>
                        <a:t>M2</a:t>
                      </a:r>
                      <a:endParaRPr lang="en-NZ" sz="900" b="1">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E2</a:t>
                      </a:r>
                      <a:endParaRPr lang="en-NZ" sz="900" b="1" dirty="0">
                        <a:effectLst/>
                        <a:latin typeface="Arial"/>
                        <a:ea typeface="Times New Roman"/>
                        <a:cs typeface="Times New Roman"/>
                      </a:endParaRPr>
                    </a:p>
                  </a:txBody>
                  <a:tcPr marL="52357" marR="52357" marT="0" marB="0"/>
                </a:tc>
              </a:tr>
              <a:tr h="372316">
                <a:tc>
                  <a:txBody>
                    <a:bodyPr/>
                    <a:lstStyle/>
                    <a:p>
                      <a:pPr marL="342900" lvl="0" indent="-342900">
                        <a:spcBef>
                          <a:spcPts val="600"/>
                        </a:spcBef>
                        <a:spcAft>
                          <a:spcPts val="0"/>
                        </a:spcAft>
                        <a:buFont typeface="Symbol"/>
                        <a:buChar char=""/>
                      </a:pPr>
                      <a:r>
                        <a:rPr lang="en-NZ" sz="1200" dirty="0">
                          <a:effectLst/>
                        </a:rPr>
                        <a:t>Summary </a:t>
                      </a:r>
                      <a:endParaRPr lang="en-NZ" sz="900"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A1</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A3</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M1</a:t>
                      </a:r>
                      <a:endParaRPr lang="en-NZ" sz="900" b="1" dirty="0">
                        <a:effectLst/>
                        <a:latin typeface="Arial"/>
                        <a:ea typeface="Times New Roman"/>
                        <a:cs typeface="Times New Roman"/>
                      </a:endParaRPr>
                    </a:p>
                  </a:txBody>
                  <a:tcPr marL="52357" marR="52357" marT="0" marB="0"/>
                </a:tc>
                <a:tc>
                  <a:txBody>
                    <a:bodyPr/>
                    <a:lstStyle/>
                    <a:p>
                      <a:pPr algn="ctr">
                        <a:spcBef>
                          <a:spcPts val="600"/>
                        </a:spcBef>
                        <a:spcAft>
                          <a:spcPts val="0"/>
                        </a:spcAft>
                      </a:pPr>
                      <a:r>
                        <a:rPr lang="en-NZ" sz="900" b="1" dirty="0">
                          <a:effectLst/>
                        </a:rPr>
                        <a:t>E1</a:t>
                      </a:r>
                      <a:endParaRPr lang="en-NZ" sz="900" b="1" dirty="0">
                        <a:effectLst/>
                        <a:latin typeface="Arial"/>
                        <a:ea typeface="Times New Roman"/>
                        <a:cs typeface="Times New Roman"/>
                      </a:endParaRPr>
                    </a:p>
                  </a:txBody>
                  <a:tcPr marL="52357" marR="52357" marT="0" marB="0"/>
                </a:tc>
              </a:tr>
            </a:tbl>
          </a:graphicData>
        </a:graphic>
      </p:graphicFrame>
    </p:spTree>
    <p:extLst>
      <p:ext uri="{BB962C8B-B14F-4D97-AF65-F5344CB8AC3E}">
        <p14:creationId xmlns:p14="http://schemas.microsoft.com/office/powerpoint/2010/main" val="106429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solidFill>
            <a:schemeClr val="accent6">
              <a:lumMod val="60000"/>
              <a:lumOff val="40000"/>
            </a:schemeClr>
          </a:solidFill>
        </p:spPr>
        <p:txBody>
          <a:bodyPr>
            <a:normAutofit/>
          </a:bodyPr>
          <a:lstStyle/>
          <a:p>
            <a:r>
              <a:rPr lang="en-NZ" sz="2000" u="sng" dirty="0" smtClean="0"/>
              <a:t>DESCRIBE</a:t>
            </a:r>
          </a:p>
          <a:p>
            <a:pPr marL="0" indent="0"/>
            <a:r>
              <a:rPr lang="en-NZ" sz="2000" dirty="0" smtClean="0"/>
              <a:t>LIST  AT LEAST 3 OF THE ACTUAL VARIABLES MEASURED</a:t>
            </a:r>
            <a:endParaRPr lang="en-NZ" sz="2000" dirty="0"/>
          </a:p>
        </p:txBody>
      </p:sp>
      <p:sp>
        <p:nvSpPr>
          <p:cNvPr id="3" name="Content Placeholder 2"/>
          <p:cNvSpPr>
            <a:spLocks noGrp="1"/>
          </p:cNvSpPr>
          <p:nvPr>
            <p:ph sz="half" idx="2"/>
          </p:nvPr>
        </p:nvSpPr>
        <p:spPr>
          <a:solidFill>
            <a:schemeClr val="accent6">
              <a:lumMod val="75000"/>
            </a:schemeClr>
          </a:solidFill>
        </p:spPr>
        <p:txBody>
          <a:bodyPr>
            <a:normAutofit/>
          </a:bodyPr>
          <a:lstStyle/>
          <a:p>
            <a:r>
              <a:rPr lang="en-NZ" sz="2000" u="sng" dirty="0" smtClean="0"/>
              <a:t>CLASSIFY  AS:</a:t>
            </a:r>
          </a:p>
          <a:p>
            <a:pPr>
              <a:buFont typeface="Arial" pitchFamily="34" charset="0"/>
              <a:buChar char="•"/>
            </a:pPr>
            <a:r>
              <a:rPr lang="en-NZ" sz="1600" i="1" dirty="0" smtClean="0"/>
              <a:t>CATEGORICAL</a:t>
            </a:r>
          </a:p>
          <a:p>
            <a:pPr>
              <a:buFont typeface="Arial" pitchFamily="34" charset="0"/>
              <a:buChar char="•"/>
            </a:pPr>
            <a:r>
              <a:rPr lang="en-NZ" sz="1600" i="1" dirty="0" smtClean="0"/>
              <a:t>ORDINAL</a:t>
            </a:r>
          </a:p>
          <a:p>
            <a:pPr>
              <a:buFont typeface="Arial" pitchFamily="34" charset="0"/>
              <a:buChar char="•"/>
            </a:pPr>
            <a:r>
              <a:rPr lang="en-NZ" sz="1600" i="1" dirty="0" smtClean="0"/>
              <a:t>QUALITATIVE</a:t>
            </a:r>
          </a:p>
          <a:p>
            <a:pPr>
              <a:buFont typeface="Arial" pitchFamily="34" charset="0"/>
              <a:buChar char="•"/>
            </a:pPr>
            <a:r>
              <a:rPr lang="en-NZ" sz="1600" i="1" dirty="0" smtClean="0"/>
              <a:t>NUMERICAL</a:t>
            </a:r>
          </a:p>
          <a:p>
            <a:pPr marL="0" indent="0" algn="ctr"/>
            <a:r>
              <a:rPr lang="en-NZ" sz="2000" u="sng" dirty="0"/>
              <a:t>AND</a:t>
            </a:r>
            <a:endParaRPr lang="en-NZ" sz="2000" u="sng" dirty="0" smtClean="0"/>
          </a:p>
          <a:p>
            <a:pPr marL="0" indent="0"/>
            <a:r>
              <a:rPr lang="en-NZ" sz="2000" u="sng" dirty="0" smtClean="0"/>
              <a:t>EVALUATE WRT </a:t>
            </a:r>
            <a:r>
              <a:rPr lang="en-NZ" sz="2000" u="sng" dirty="0"/>
              <a:t>PURPOSE</a:t>
            </a:r>
          </a:p>
          <a:p>
            <a:pPr>
              <a:buFont typeface="Arial" pitchFamily="34" charset="0"/>
              <a:buChar char="•"/>
            </a:pPr>
            <a:endParaRPr lang="en-NZ" sz="2400" dirty="0"/>
          </a:p>
        </p:txBody>
      </p:sp>
      <p:sp>
        <p:nvSpPr>
          <p:cNvPr id="4" name="Title 3"/>
          <p:cNvSpPr>
            <a:spLocks noGrp="1"/>
          </p:cNvSpPr>
          <p:nvPr>
            <p:ph type="title"/>
          </p:nvPr>
        </p:nvSpPr>
        <p:spPr>
          <a:solidFill>
            <a:schemeClr val="bg2"/>
          </a:solidFill>
        </p:spPr>
        <p:txBody>
          <a:bodyPr/>
          <a:lstStyle/>
          <a:p>
            <a:r>
              <a:rPr lang="en-NZ" dirty="0" smtClean="0"/>
              <a:t>VARIABLES</a:t>
            </a:r>
            <a:endParaRPr lang="en-NZ" dirty="0"/>
          </a:p>
        </p:txBody>
      </p:sp>
    </p:spTree>
    <p:extLst>
      <p:ext uri="{BB962C8B-B14F-4D97-AF65-F5344CB8AC3E}">
        <p14:creationId xmlns:p14="http://schemas.microsoft.com/office/powerpoint/2010/main" val="1698138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NZ" dirty="0" smtClean="0"/>
              <a:t>POPULATION MEASURES</a:t>
            </a:r>
            <a:endParaRPr lang="en-NZ" dirty="0"/>
          </a:p>
        </p:txBody>
      </p:sp>
      <p:sp>
        <p:nvSpPr>
          <p:cNvPr id="3" name="Text Placeholder 2"/>
          <p:cNvSpPr>
            <a:spLocks noGrp="1"/>
          </p:cNvSpPr>
          <p:nvPr>
            <p:ph type="body" idx="1"/>
          </p:nvPr>
        </p:nvSpPr>
        <p:spPr>
          <a:solidFill>
            <a:schemeClr val="accent4">
              <a:lumMod val="60000"/>
              <a:lumOff val="40000"/>
            </a:schemeClr>
          </a:solidFill>
        </p:spPr>
        <p:txBody>
          <a:bodyPr>
            <a:normAutofit/>
          </a:bodyPr>
          <a:lstStyle/>
          <a:p>
            <a:r>
              <a:rPr lang="en-NZ" sz="2400" b="1" dirty="0" smtClean="0"/>
              <a:t>DESCRIBE</a:t>
            </a:r>
            <a:endParaRPr lang="en-NZ" sz="2400" b="1" dirty="0"/>
          </a:p>
        </p:txBody>
      </p:sp>
      <p:sp>
        <p:nvSpPr>
          <p:cNvPr id="4" name="Content Placeholder 3"/>
          <p:cNvSpPr>
            <a:spLocks noGrp="1"/>
          </p:cNvSpPr>
          <p:nvPr>
            <p:ph sz="half" idx="2"/>
          </p:nvPr>
        </p:nvSpPr>
        <p:spPr>
          <a:solidFill>
            <a:srgbClr val="7030A0"/>
          </a:solidFill>
        </p:spPr>
        <p:txBody>
          <a:bodyPr>
            <a:normAutofit/>
          </a:bodyPr>
          <a:lstStyle/>
          <a:p>
            <a:pPr fontAlgn="base"/>
            <a:r>
              <a:rPr lang="en-NZ" sz="1600" dirty="0" smtClean="0"/>
              <a:t>MEAN</a:t>
            </a:r>
          </a:p>
          <a:p>
            <a:pPr fontAlgn="base"/>
            <a:r>
              <a:rPr lang="en-NZ" sz="1600" dirty="0" smtClean="0"/>
              <a:t>MEDIAN</a:t>
            </a:r>
          </a:p>
          <a:p>
            <a:pPr fontAlgn="base"/>
            <a:r>
              <a:rPr lang="en-NZ" sz="1600" dirty="0" smtClean="0"/>
              <a:t>MODE</a:t>
            </a:r>
          </a:p>
          <a:p>
            <a:pPr fontAlgn="base"/>
            <a:r>
              <a:rPr lang="en-NZ" sz="1600" dirty="0" smtClean="0"/>
              <a:t>QUARTILES</a:t>
            </a:r>
          </a:p>
          <a:p>
            <a:pPr fontAlgn="base"/>
            <a:r>
              <a:rPr lang="en-NZ" sz="1600" dirty="0" smtClean="0"/>
              <a:t>STANDARD DEVIATION</a:t>
            </a:r>
          </a:p>
          <a:p>
            <a:pPr fontAlgn="base"/>
            <a:endParaRPr lang="en-NZ" sz="1600" dirty="0"/>
          </a:p>
        </p:txBody>
      </p:sp>
      <p:sp>
        <p:nvSpPr>
          <p:cNvPr id="5" name="Text Placeholder 4"/>
          <p:cNvSpPr>
            <a:spLocks noGrp="1"/>
          </p:cNvSpPr>
          <p:nvPr>
            <p:ph type="body" sz="quarter" idx="3"/>
          </p:nvPr>
        </p:nvSpPr>
        <p:spPr>
          <a:solidFill>
            <a:schemeClr val="accent3">
              <a:lumMod val="40000"/>
              <a:lumOff val="60000"/>
            </a:schemeClr>
          </a:solidFill>
        </p:spPr>
        <p:txBody>
          <a:bodyPr>
            <a:normAutofit/>
          </a:bodyPr>
          <a:lstStyle/>
          <a:p>
            <a:r>
              <a:rPr lang="en-NZ" sz="2400" dirty="0" smtClean="0"/>
              <a:t>EVALUATE</a:t>
            </a:r>
            <a:endParaRPr lang="en-NZ" sz="2400" dirty="0"/>
          </a:p>
        </p:txBody>
      </p:sp>
      <p:sp>
        <p:nvSpPr>
          <p:cNvPr id="6" name="Content Placeholder 5"/>
          <p:cNvSpPr>
            <a:spLocks noGrp="1"/>
          </p:cNvSpPr>
          <p:nvPr>
            <p:ph sz="quarter" idx="4"/>
          </p:nvPr>
        </p:nvSpPr>
        <p:spPr>
          <a:solidFill>
            <a:srgbClr val="C00000"/>
          </a:solidFill>
        </p:spPr>
        <p:txBody>
          <a:bodyPr>
            <a:normAutofit/>
          </a:bodyPr>
          <a:lstStyle/>
          <a:p>
            <a:r>
              <a:rPr lang="en-NZ" sz="1400" i="1" dirty="0" smtClean="0"/>
              <a:t>ADVANTAGES</a:t>
            </a:r>
          </a:p>
          <a:p>
            <a:endParaRPr lang="en-NZ" sz="1400" i="1" dirty="0"/>
          </a:p>
          <a:p>
            <a:r>
              <a:rPr lang="en-NZ" sz="1400" i="1" dirty="0" smtClean="0"/>
              <a:t>DISADVANTAGES</a:t>
            </a:r>
          </a:p>
          <a:p>
            <a:endParaRPr lang="en-NZ" sz="1400" i="1" dirty="0"/>
          </a:p>
          <a:p>
            <a:r>
              <a:rPr lang="en-NZ" sz="1400" i="1" dirty="0" smtClean="0"/>
              <a:t>SUGGESTIONS OF WHICH IS THE BEST TO HAVE USED FOR THIS  DATA.</a:t>
            </a:r>
            <a:endParaRPr lang="en-NZ" sz="1400" i="1" dirty="0"/>
          </a:p>
        </p:txBody>
      </p:sp>
    </p:spTree>
    <p:extLst>
      <p:ext uri="{BB962C8B-B14F-4D97-AF65-F5344CB8AC3E}">
        <p14:creationId xmlns:p14="http://schemas.microsoft.com/office/powerpoint/2010/main" val="3661091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NZ" dirty="0" smtClean="0"/>
              <a:t>SAMPLING METHODS</a:t>
            </a:r>
            <a:endParaRPr lang="en-NZ" dirty="0"/>
          </a:p>
        </p:txBody>
      </p:sp>
      <p:sp>
        <p:nvSpPr>
          <p:cNvPr id="3" name="Text Placeholder 2"/>
          <p:cNvSpPr>
            <a:spLocks noGrp="1"/>
          </p:cNvSpPr>
          <p:nvPr>
            <p:ph type="body" idx="1"/>
          </p:nvPr>
        </p:nvSpPr>
        <p:spPr>
          <a:solidFill>
            <a:schemeClr val="accent1">
              <a:lumMod val="60000"/>
              <a:lumOff val="40000"/>
            </a:schemeClr>
          </a:solidFill>
        </p:spPr>
        <p:txBody>
          <a:bodyPr>
            <a:normAutofit/>
          </a:bodyPr>
          <a:lstStyle/>
          <a:p>
            <a:r>
              <a:rPr lang="en-NZ" sz="2800" dirty="0" smtClean="0">
                <a:latin typeface="+mj-lt"/>
                <a:cs typeface="Calibri" pitchFamily="34" charset="0"/>
              </a:rPr>
              <a:t>DESCRIBE</a:t>
            </a:r>
            <a:endParaRPr lang="en-NZ" sz="2800" dirty="0">
              <a:latin typeface="+mj-lt"/>
              <a:cs typeface="Calibri" pitchFamily="34" charset="0"/>
            </a:endParaRPr>
          </a:p>
        </p:txBody>
      </p:sp>
      <p:sp>
        <p:nvSpPr>
          <p:cNvPr id="4" name="Content Placeholder 3"/>
          <p:cNvSpPr>
            <a:spLocks noGrp="1"/>
          </p:cNvSpPr>
          <p:nvPr>
            <p:ph sz="half" idx="2"/>
          </p:nvPr>
        </p:nvSpPr>
        <p:spPr>
          <a:xfrm>
            <a:off x="827584" y="1700808"/>
            <a:ext cx="3200400" cy="3108960"/>
          </a:xfrm>
          <a:solidFill>
            <a:schemeClr val="accent6">
              <a:lumMod val="75000"/>
            </a:schemeClr>
          </a:solidFill>
          <a:ln>
            <a:solidFill>
              <a:srgbClr val="3399FF"/>
            </a:solidFill>
          </a:ln>
        </p:spPr>
        <p:txBody>
          <a:bodyPr>
            <a:normAutofit fontScale="92500" lnSpcReduction="20000"/>
          </a:bodyPr>
          <a:lstStyle/>
          <a:p>
            <a:pPr fontAlgn="t"/>
            <a:r>
              <a:rPr lang="en-NZ" sz="2000" u="sng" dirty="0"/>
              <a:t>PROBABILITY </a:t>
            </a:r>
            <a:r>
              <a:rPr lang="en-NZ" sz="2000" u="sng" dirty="0" smtClean="0"/>
              <a:t>SAMPLES</a:t>
            </a:r>
          </a:p>
          <a:p>
            <a:pPr fontAlgn="t"/>
            <a:r>
              <a:rPr lang="en-NZ" sz="2000" dirty="0" smtClean="0"/>
              <a:t>Systematic</a:t>
            </a:r>
            <a:endParaRPr lang="en-NZ" sz="2000" dirty="0"/>
          </a:p>
          <a:p>
            <a:pPr fontAlgn="t"/>
            <a:r>
              <a:rPr lang="en-NZ" sz="2000" dirty="0"/>
              <a:t>Cluster</a:t>
            </a:r>
          </a:p>
          <a:p>
            <a:pPr fontAlgn="t"/>
            <a:r>
              <a:rPr lang="en-NZ" sz="2000" dirty="0"/>
              <a:t>Stratified</a:t>
            </a:r>
          </a:p>
          <a:p>
            <a:pPr fontAlgn="t"/>
            <a:r>
              <a:rPr lang="en-NZ" sz="2000" dirty="0"/>
              <a:t>Simple </a:t>
            </a:r>
            <a:r>
              <a:rPr lang="en-NZ" sz="2000" dirty="0" smtClean="0"/>
              <a:t>Random</a:t>
            </a:r>
          </a:p>
          <a:p>
            <a:pPr fontAlgn="t"/>
            <a:r>
              <a:rPr lang="en-NZ" sz="2000" u="sng" dirty="0" smtClean="0"/>
              <a:t>NON-PROBABILITY SAMPLES</a:t>
            </a:r>
            <a:endParaRPr lang="en-NZ" sz="2000" u="sng" dirty="0"/>
          </a:p>
          <a:p>
            <a:pPr fontAlgn="t"/>
            <a:r>
              <a:rPr lang="en-NZ" sz="2000" dirty="0"/>
              <a:t>Person in the Street</a:t>
            </a:r>
          </a:p>
          <a:p>
            <a:pPr fontAlgn="t"/>
            <a:r>
              <a:rPr lang="en-NZ" sz="2000" dirty="0" smtClean="0"/>
              <a:t>Self-Selected</a:t>
            </a:r>
          </a:p>
          <a:p>
            <a:pPr fontAlgn="t"/>
            <a:r>
              <a:rPr lang="en-NZ" sz="2000" dirty="0" smtClean="0"/>
              <a:t>Quota sampling</a:t>
            </a:r>
          </a:p>
          <a:p>
            <a:pPr fontAlgn="t"/>
            <a:endParaRPr lang="en-NZ" dirty="0"/>
          </a:p>
          <a:p>
            <a:endParaRPr lang="en-NZ" dirty="0"/>
          </a:p>
        </p:txBody>
      </p:sp>
      <p:sp>
        <p:nvSpPr>
          <p:cNvPr id="5" name="Text Placeholder 4"/>
          <p:cNvSpPr>
            <a:spLocks noGrp="1"/>
          </p:cNvSpPr>
          <p:nvPr>
            <p:ph type="body" sz="quarter" idx="3"/>
          </p:nvPr>
        </p:nvSpPr>
        <p:spPr>
          <a:solidFill>
            <a:srgbClr val="00B0F0"/>
          </a:solidFill>
        </p:spPr>
        <p:txBody>
          <a:bodyPr>
            <a:normAutofit/>
          </a:bodyPr>
          <a:lstStyle/>
          <a:p>
            <a:r>
              <a:rPr lang="en-NZ" sz="2800" b="1" dirty="0" smtClean="0"/>
              <a:t>EVALUATE</a:t>
            </a:r>
            <a:endParaRPr lang="en-NZ" sz="2800" b="1" dirty="0"/>
          </a:p>
        </p:txBody>
      </p:sp>
      <p:sp>
        <p:nvSpPr>
          <p:cNvPr id="6" name="Content Placeholder 5"/>
          <p:cNvSpPr>
            <a:spLocks noGrp="1"/>
          </p:cNvSpPr>
          <p:nvPr>
            <p:ph sz="quarter" idx="4"/>
          </p:nvPr>
        </p:nvSpPr>
        <p:spPr/>
        <p:style>
          <a:lnRef idx="1">
            <a:schemeClr val="accent1"/>
          </a:lnRef>
          <a:fillRef idx="3">
            <a:schemeClr val="accent1"/>
          </a:fillRef>
          <a:effectRef idx="2">
            <a:schemeClr val="accent1"/>
          </a:effectRef>
          <a:fontRef idx="minor">
            <a:schemeClr val="lt1"/>
          </a:fontRef>
        </p:style>
        <p:txBody>
          <a:bodyPr/>
          <a:lstStyle/>
          <a:p>
            <a:pPr>
              <a:buFont typeface="Arial" pitchFamily="34" charset="0"/>
              <a:buChar char="•"/>
            </a:pPr>
            <a:r>
              <a:rPr lang="en-NZ" dirty="0" smtClean="0"/>
              <a:t>ADVANTAGES</a:t>
            </a:r>
          </a:p>
          <a:p>
            <a:pPr>
              <a:buFont typeface="Arial" pitchFamily="34" charset="0"/>
              <a:buChar char="•"/>
            </a:pPr>
            <a:r>
              <a:rPr lang="en-NZ" dirty="0" smtClean="0"/>
              <a:t>DISASVANTAGES</a:t>
            </a:r>
          </a:p>
          <a:p>
            <a:pPr>
              <a:buFont typeface="Arial" pitchFamily="34" charset="0"/>
              <a:buChar char="•"/>
            </a:pPr>
            <a:r>
              <a:rPr lang="en-NZ" dirty="0" smtClean="0"/>
              <a:t>SUITABILITY WRT PURPOSE</a:t>
            </a:r>
            <a:endParaRPr lang="en-NZ" dirty="0"/>
          </a:p>
        </p:txBody>
      </p:sp>
    </p:spTree>
    <p:extLst>
      <p:ext uri="{BB962C8B-B14F-4D97-AF65-F5344CB8AC3E}">
        <p14:creationId xmlns:p14="http://schemas.microsoft.com/office/powerpoint/2010/main" val="286862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NZ" dirty="0" smtClean="0"/>
              <a:t>SAMPLE SIZE</a:t>
            </a:r>
            <a:endParaRPr lang="en-NZ" dirty="0"/>
          </a:p>
        </p:txBody>
      </p:sp>
      <p:sp>
        <p:nvSpPr>
          <p:cNvPr id="3" name="Text Placeholder 2"/>
          <p:cNvSpPr>
            <a:spLocks noGrp="1"/>
          </p:cNvSpPr>
          <p:nvPr>
            <p:ph type="body" idx="1"/>
          </p:nvPr>
        </p:nvSpPr>
        <p:spPr>
          <a:solidFill>
            <a:srgbClr val="FFFF00"/>
          </a:solidFill>
        </p:spPr>
        <p:txBody>
          <a:bodyPr>
            <a:normAutofit/>
          </a:bodyPr>
          <a:lstStyle/>
          <a:p>
            <a:r>
              <a:rPr lang="en-NZ" sz="2400" b="1" dirty="0" smtClean="0"/>
              <a:t>DESCRIBE</a:t>
            </a:r>
            <a:endParaRPr lang="en-NZ" sz="2400" b="1" dirty="0"/>
          </a:p>
        </p:txBody>
      </p:sp>
      <p:sp>
        <p:nvSpPr>
          <p:cNvPr id="4" name="Content Placeholder 3"/>
          <p:cNvSpPr>
            <a:spLocks noGrp="1"/>
          </p:cNvSpPr>
          <p:nvPr>
            <p:ph sz="half" idx="2"/>
          </p:nvPr>
        </p:nvSpPr>
        <p:spPr>
          <a:solidFill>
            <a:srgbClr val="7030A0"/>
          </a:solidFill>
        </p:spPr>
        <p:txBody>
          <a:bodyPr/>
          <a:lstStyle/>
          <a:p>
            <a:endParaRPr lang="en-NZ" dirty="0"/>
          </a:p>
        </p:txBody>
      </p:sp>
      <p:sp>
        <p:nvSpPr>
          <p:cNvPr id="5" name="Text Placeholder 4"/>
          <p:cNvSpPr>
            <a:spLocks noGrp="1"/>
          </p:cNvSpPr>
          <p:nvPr>
            <p:ph type="body" sz="quarter" idx="3"/>
          </p:nvPr>
        </p:nvSpPr>
        <p:spPr>
          <a:solidFill>
            <a:srgbClr val="7030A0"/>
          </a:solidFill>
        </p:spPr>
        <p:txBody>
          <a:bodyPr>
            <a:normAutofit/>
          </a:bodyPr>
          <a:lstStyle/>
          <a:p>
            <a:r>
              <a:rPr lang="en-NZ" sz="2400" b="1" dirty="0" smtClean="0">
                <a:solidFill>
                  <a:schemeClr val="bg1"/>
                </a:solidFill>
              </a:rPr>
              <a:t>EVALUATE WRT</a:t>
            </a:r>
            <a:endParaRPr lang="en-NZ" sz="2400" b="1" dirty="0">
              <a:solidFill>
                <a:schemeClr val="bg1"/>
              </a:solidFill>
            </a:endParaRPr>
          </a:p>
        </p:txBody>
      </p:sp>
      <p:sp>
        <p:nvSpPr>
          <p:cNvPr id="6" name="Content Placeholder 5"/>
          <p:cNvSpPr>
            <a:spLocks noGrp="1"/>
          </p:cNvSpPr>
          <p:nvPr>
            <p:ph sz="quarter" idx="4"/>
          </p:nvPr>
        </p:nvSpPr>
        <p:spPr>
          <a:solidFill>
            <a:srgbClr val="FFFF00"/>
          </a:solidFill>
        </p:spPr>
        <p:txBody>
          <a:bodyPr/>
          <a:lstStyle/>
          <a:p>
            <a:pPr>
              <a:buFont typeface="Arial" pitchFamily="34" charset="0"/>
              <a:buChar char="•"/>
            </a:pPr>
            <a:r>
              <a:rPr lang="en-NZ" dirty="0" smtClean="0"/>
              <a:t>ORIGINAL POPULATION SIZE</a:t>
            </a:r>
          </a:p>
          <a:p>
            <a:pPr>
              <a:buFont typeface="Arial" pitchFamily="34" charset="0"/>
              <a:buChar char="•"/>
            </a:pPr>
            <a:r>
              <a:rPr lang="en-NZ" dirty="0" smtClean="0"/>
              <a:t>ALLOWABLE SAMPLING ERROR</a:t>
            </a:r>
          </a:p>
          <a:p>
            <a:pPr>
              <a:buFont typeface="Arial" pitchFamily="34" charset="0"/>
              <a:buChar char="•"/>
            </a:pPr>
            <a:r>
              <a:rPr lang="en-NZ" dirty="0" smtClean="0"/>
              <a:t>PURPOSE OF REPORT</a:t>
            </a:r>
          </a:p>
          <a:p>
            <a:pPr marL="0" indent="0"/>
            <a:endParaRPr lang="en-NZ" dirty="0"/>
          </a:p>
        </p:txBody>
      </p:sp>
    </p:spTree>
    <p:extLst>
      <p:ext uri="{BB962C8B-B14F-4D97-AF65-F5344CB8AC3E}">
        <p14:creationId xmlns:p14="http://schemas.microsoft.com/office/powerpoint/2010/main" val="3953623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NZ" dirty="0" smtClean="0"/>
              <a:t>SURVEY METHODS</a:t>
            </a:r>
            <a:endParaRPr lang="en-NZ" dirty="0"/>
          </a:p>
        </p:txBody>
      </p:sp>
      <p:sp>
        <p:nvSpPr>
          <p:cNvPr id="3" name="Text Placeholder 2"/>
          <p:cNvSpPr>
            <a:spLocks noGrp="1"/>
          </p:cNvSpPr>
          <p:nvPr>
            <p:ph type="body" idx="1"/>
          </p:nvPr>
        </p:nvSpPr>
        <p:spPr>
          <a:solidFill>
            <a:schemeClr val="bg2">
              <a:lumMod val="75000"/>
            </a:schemeClr>
          </a:solidFill>
        </p:spPr>
        <p:txBody>
          <a:bodyPr>
            <a:normAutofit/>
          </a:bodyPr>
          <a:lstStyle/>
          <a:p>
            <a:r>
              <a:rPr lang="en-NZ" sz="2400" b="1" dirty="0" smtClean="0"/>
              <a:t>DESCRIBE</a:t>
            </a:r>
            <a:endParaRPr lang="en-NZ" sz="2400" b="1" dirty="0"/>
          </a:p>
        </p:txBody>
      </p:sp>
      <p:sp>
        <p:nvSpPr>
          <p:cNvPr id="4" name="Content Placeholder 3"/>
          <p:cNvSpPr>
            <a:spLocks noGrp="1"/>
          </p:cNvSpPr>
          <p:nvPr>
            <p:ph sz="half" idx="2"/>
          </p:nvPr>
        </p:nvSpPr>
        <p:spPr>
          <a:solidFill>
            <a:srgbClr val="FF33CC"/>
          </a:solidFill>
        </p:spPr>
        <p:txBody>
          <a:bodyPr/>
          <a:lstStyle/>
          <a:p>
            <a:pPr>
              <a:buFont typeface="Arial" pitchFamily="34" charset="0"/>
              <a:buChar char="•"/>
            </a:pPr>
            <a:r>
              <a:rPr lang="en-NZ" sz="1400" dirty="0" smtClean="0"/>
              <a:t>FACE TO FACE INTERVIEW</a:t>
            </a:r>
          </a:p>
          <a:p>
            <a:pPr>
              <a:buFont typeface="Arial" pitchFamily="34" charset="0"/>
              <a:buChar char="•"/>
            </a:pPr>
            <a:r>
              <a:rPr lang="en-NZ" sz="1400" dirty="0" smtClean="0"/>
              <a:t>TELEPHONE SURVEY</a:t>
            </a:r>
          </a:p>
          <a:p>
            <a:pPr>
              <a:buFont typeface="Arial" pitchFamily="34" charset="0"/>
              <a:buChar char="•"/>
            </a:pPr>
            <a:r>
              <a:rPr lang="en-NZ" sz="1400" dirty="0" smtClean="0"/>
              <a:t>COMPUTER-ASSISTED SURVEY</a:t>
            </a:r>
          </a:p>
          <a:p>
            <a:pPr>
              <a:buFont typeface="Arial" pitchFamily="34" charset="0"/>
              <a:buChar char="•"/>
            </a:pPr>
            <a:r>
              <a:rPr lang="en-NZ" sz="1400" dirty="0" smtClean="0"/>
              <a:t>SELF-ADMINISTERED SURVEY</a:t>
            </a:r>
          </a:p>
          <a:p>
            <a:pPr>
              <a:buFont typeface="Arial" pitchFamily="34" charset="0"/>
              <a:buChar char="•"/>
            </a:pPr>
            <a:r>
              <a:rPr lang="en-NZ" sz="1400" dirty="0" smtClean="0"/>
              <a:t>CLUSTER GROUPS</a:t>
            </a:r>
          </a:p>
          <a:p>
            <a:pPr>
              <a:buFont typeface="Arial" pitchFamily="34" charset="0"/>
              <a:buChar char="•"/>
            </a:pPr>
            <a:r>
              <a:rPr lang="en-NZ" sz="1400" dirty="0" smtClean="0"/>
              <a:t>PAPER QUESTIONNAIRE</a:t>
            </a:r>
          </a:p>
          <a:p>
            <a:pPr>
              <a:buFont typeface="Arial" pitchFamily="34" charset="0"/>
              <a:buChar char="•"/>
            </a:pPr>
            <a:r>
              <a:rPr lang="en-NZ" sz="1400" dirty="0" smtClean="0"/>
              <a:t>WEB-BASED QUESTIONNAIRE</a:t>
            </a:r>
            <a:endParaRPr lang="en-NZ" dirty="0"/>
          </a:p>
        </p:txBody>
      </p:sp>
      <p:sp>
        <p:nvSpPr>
          <p:cNvPr id="5" name="Text Placeholder 4"/>
          <p:cNvSpPr>
            <a:spLocks noGrp="1"/>
          </p:cNvSpPr>
          <p:nvPr>
            <p:ph type="body" sz="quarter" idx="3"/>
          </p:nvPr>
        </p:nvSpPr>
        <p:spPr>
          <a:solidFill>
            <a:schemeClr val="accent3"/>
          </a:solidFill>
        </p:spPr>
        <p:txBody>
          <a:bodyPr>
            <a:normAutofit/>
          </a:bodyPr>
          <a:lstStyle/>
          <a:p>
            <a:r>
              <a:rPr lang="en-NZ" sz="2400" b="1" dirty="0" smtClean="0"/>
              <a:t>EVALUATE</a:t>
            </a:r>
            <a:endParaRPr lang="en-NZ" sz="2400" b="1" dirty="0"/>
          </a:p>
        </p:txBody>
      </p:sp>
      <p:sp>
        <p:nvSpPr>
          <p:cNvPr id="6" name="Content Placeholder 5"/>
          <p:cNvSpPr>
            <a:spLocks noGrp="1"/>
          </p:cNvSpPr>
          <p:nvPr>
            <p:ph sz="quarter" idx="4"/>
          </p:nvPr>
        </p:nvSpPr>
        <p:spPr>
          <a:solidFill>
            <a:srgbClr val="3333FF"/>
          </a:solidFill>
        </p:spPr>
        <p:txBody>
          <a:bodyPr/>
          <a:lstStyle/>
          <a:p>
            <a:r>
              <a:rPr lang="en-NZ" dirty="0" smtClean="0"/>
              <a:t>ADVANTAGES AND DISADVANTAGES WRT PURPOSE OF REPORT</a:t>
            </a:r>
            <a:endParaRPr lang="en-NZ" dirty="0"/>
          </a:p>
        </p:txBody>
      </p:sp>
    </p:spTree>
    <p:extLst>
      <p:ext uri="{BB962C8B-B14F-4D97-AF65-F5344CB8AC3E}">
        <p14:creationId xmlns:p14="http://schemas.microsoft.com/office/powerpoint/2010/main" val="960401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20940" cy="548640"/>
          </a:xfrm>
          <a:solidFill>
            <a:srgbClr val="3333FF"/>
          </a:solidFill>
        </p:spPr>
        <p:txBody>
          <a:bodyPr/>
          <a:lstStyle/>
          <a:p>
            <a:r>
              <a:rPr lang="en-NZ" dirty="0" smtClean="0"/>
              <a:t>SAMPLING ERRORS</a:t>
            </a:r>
            <a:endParaRPr lang="en-NZ" dirty="0"/>
          </a:p>
        </p:txBody>
      </p:sp>
      <p:sp>
        <p:nvSpPr>
          <p:cNvPr id="3" name="Text Placeholder 2"/>
          <p:cNvSpPr>
            <a:spLocks noGrp="1"/>
          </p:cNvSpPr>
          <p:nvPr>
            <p:ph type="body"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25000" lnSpcReduction="20000"/>
          </a:bodyPr>
          <a:lstStyle/>
          <a:p>
            <a:endParaRPr lang="en-NZ" sz="2400" b="1" dirty="0" smtClean="0"/>
          </a:p>
          <a:p>
            <a:endParaRPr lang="en-NZ" sz="6000" b="1" dirty="0" smtClean="0"/>
          </a:p>
          <a:p>
            <a:r>
              <a:rPr lang="en-NZ" sz="8000" b="1" dirty="0" smtClean="0"/>
              <a:t>DESCRIBE</a:t>
            </a:r>
            <a:endParaRPr lang="en-NZ" sz="8000" b="1" dirty="0"/>
          </a:p>
        </p:txBody>
      </p:sp>
      <p:sp>
        <p:nvSpPr>
          <p:cNvPr id="4" name="Content Placeholder 3"/>
          <p:cNvSpPr>
            <a:spLocks noGrp="1"/>
          </p:cNvSpPr>
          <p:nvPr>
            <p:ph sz="half" idx="2"/>
          </p:nvPr>
        </p:nvSpPr>
        <p:spPr>
          <a:solidFill>
            <a:srgbClr val="FFFF00"/>
          </a:solidFill>
        </p:spPr>
        <p:txBody>
          <a:bodyPr>
            <a:noAutofit/>
          </a:bodyPr>
          <a:lstStyle/>
          <a:p>
            <a:pPr marL="0" indent="0"/>
            <a:r>
              <a:rPr lang="en-NZ" sz="1600" dirty="0" smtClean="0"/>
              <a:t>SAMPLING ERROR IS AFFECTED BY:</a:t>
            </a:r>
          </a:p>
          <a:p>
            <a:pPr marL="285750" indent="-285750">
              <a:buFont typeface="Arial" pitchFamily="34" charset="0"/>
              <a:buChar char="•"/>
            </a:pPr>
            <a:r>
              <a:rPr lang="en-NZ" sz="1600" dirty="0" smtClean="0"/>
              <a:t>SAMPLE SIZE</a:t>
            </a:r>
          </a:p>
          <a:p>
            <a:pPr marL="285750" indent="-285750">
              <a:buFont typeface="Arial" pitchFamily="34" charset="0"/>
              <a:buChar char="•"/>
            </a:pPr>
            <a:r>
              <a:rPr lang="en-NZ" sz="1600" dirty="0" smtClean="0"/>
              <a:t>SAMPLE DESIGN</a:t>
            </a:r>
          </a:p>
          <a:p>
            <a:pPr marL="285750" indent="-285750">
              <a:buFont typeface="Arial" pitchFamily="34" charset="0"/>
              <a:buChar char="•"/>
            </a:pPr>
            <a:r>
              <a:rPr lang="en-NZ" sz="1600" dirty="0" smtClean="0"/>
              <a:t>VARIABILITY WITHIN THE POPULATION</a:t>
            </a:r>
          </a:p>
          <a:p>
            <a:pPr marL="0" indent="0"/>
            <a:endParaRPr lang="en-NZ" sz="1600" dirty="0"/>
          </a:p>
        </p:txBody>
      </p:sp>
      <p:sp>
        <p:nvSpPr>
          <p:cNvPr id="5" name="Text Placeholder 4"/>
          <p:cNvSpPr>
            <a:spLocks noGrp="1"/>
          </p:cNvSpPr>
          <p:nvPr>
            <p:ph type="body" sz="quarter" idx="3"/>
          </p:nvPr>
        </p:nvSpPr>
        <p:spPr>
          <a:solidFill>
            <a:srgbClr val="FF33CC"/>
          </a:solidFill>
        </p:spPr>
        <p:txBody>
          <a:bodyPr>
            <a:normAutofit/>
          </a:bodyPr>
          <a:lstStyle/>
          <a:p>
            <a:r>
              <a:rPr lang="en-NZ" sz="2000" b="1" dirty="0" smtClean="0"/>
              <a:t>EVALUATE</a:t>
            </a:r>
            <a:endParaRPr lang="en-NZ" sz="2000" b="1" dirty="0"/>
          </a:p>
        </p:txBody>
      </p:sp>
      <p:sp>
        <p:nvSpPr>
          <p:cNvPr id="6" name="Content Placeholder 5"/>
          <p:cNvSpPr>
            <a:spLocks noGrp="1"/>
          </p:cNvSpPr>
          <p:nvPr>
            <p:ph sz="quarter" idx="4"/>
          </p:nvPr>
        </p:nvSpPr>
        <p:spPr>
          <a:solidFill>
            <a:srgbClr val="FF0000"/>
          </a:solidFill>
        </p:spPr>
        <p:txBody>
          <a:bodyPr>
            <a:normAutofit/>
          </a:bodyPr>
          <a:lstStyle/>
          <a:p>
            <a:pPr>
              <a:buFont typeface="Arial" pitchFamily="34" charset="0"/>
              <a:buChar char="•"/>
            </a:pPr>
            <a:r>
              <a:rPr lang="en-NZ" sz="1600" dirty="0" smtClean="0"/>
              <a:t>INCREASING SAMPLE SIZE TENDS TO REDUCE SAMPLING ERROR</a:t>
            </a:r>
          </a:p>
          <a:p>
            <a:pPr>
              <a:buFont typeface="Arial" pitchFamily="34" charset="0"/>
              <a:buChar char="•"/>
            </a:pPr>
            <a:r>
              <a:rPr lang="en-NZ" sz="1600" dirty="0" smtClean="0"/>
              <a:t>RECOMMEND A DIFFERENT SAMPLING  METHOD </a:t>
            </a:r>
          </a:p>
          <a:p>
            <a:pPr>
              <a:buFont typeface="Arial" pitchFamily="34" charset="0"/>
              <a:buChar char="•"/>
            </a:pPr>
            <a:r>
              <a:rPr lang="en-NZ" sz="1600" dirty="0" smtClean="0"/>
              <a:t>RECOMMEND HOW TO CHOOSE  A MORE REPRESENTATIVE SAMPLE</a:t>
            </a:r>
            <a:endParaRPr lang="en-NZ" sz="1600" dirty="0"/>
          </a:p>
        </p:txBody>
      </p:sp>
    </p:spTree>
    <p:extLst>
      <p:ext uri="{BB962C8B-B14F-4D97-AF65-F5344CB8AC3E}">
        <p14:creationId xmlns:p14="http://schemas.microsoft.com/office/powerpoint/2010/main" val="638671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NZ" dirty="0" smtClean="0"/>
              <a:t>NON-SAMPLING ERRORS</a:t>
            </a:r>
            <a:endParaRPr lang="en-NZ" dirty="0"/>
          </a:p>
        </p:txBody>
      </p:sp>
      <p:sp>
        <p:nvSpPr>
          <p:cNvPr id="3" name="Text Placeholder 2"/>
          <p:cNvSpPr>
            <a:spLocks noGrp="1"/>
          </p:cNvSpPr>
          <p:nvPr>
            <p:ph type="body" idx="1"/>
          </p:nvPr>
        </p:nvSpPr>
        <p:spPr>
          <a:solidFill>
            <a:srgbClr val="7030A0"/>
          </a:solidFill>
        </p:spPr>
        <p:txBody>
          <a:bodyPr>
            <a:normAutofit/>
          </a:bodyPr>
          <a:lstStyle/>
          <a:p>
            <a:r>
              <a:rPr lang="en-NZ" sz="2400" b="1" dirty="0" smtClean="0">
                <a:solidFill>
                  <a:schemeClr val="bg1"/>
                </a:solidFill>
              </a:rPr>
              <a:t>DESCRIBE</a:t>
            </a:r>
            <a:endParaRPr lang="en-NZ" sz="2400" b="1" dirty="0">
              <a:solidFill>
                <a:schemeClr val="bg1"/>
              </a:solidFill>
            </a:endParaRPr>
          </a:p>
        </p:txBody>
      </p:sp>
      <p:sp>
        <p:nvSpPr>
          <p:cNvPr id="4" name="Content Placeholder 3"/>
          <p:cNvSpPr>
            <a:spLocks noGrp="1"/>
          </p:cNvSpPr>
          <p:nvPr>
            <p:ph sz="half" idx="2"/>
          </p:nvPr>
        </p:nvSpPr>
        <p:spPr/>
        <p:style>
          <a:lnRef idx="1">
            <a:schemeClr val="accent3"/>
          </a:lnRef>
          <a:fillRef idx="3">
            <a:schemeClr val="accent3"/>
          </a:fillRef>
          <a:effectRef idx="2">
            <a:schemeClr val="accent3"/>
          </a:effectRef>
          <a:fontRef idx="minor">
            <a:schemeClr val="lt1"/>
          </a:fontRef>
        </p:style>
        <p:txBody>
          <a:bodyPr>
            <a:normAutofit/>
          </a:bodyPr>
          <a:lstStyle/>
          <a:p>
            <a:pPr lvl="0">
              <a:buFont typeface="Arial" pitchFamily="34" charset="0"/>
              <a:buChar char="•"/>
            </a:pPr>
            <a:r>
              <a:rPr lang="en-NZ" sz="2000" dirty="0" smtClean="0"/>
              <a:t>COVERAGE ERROR</a:t>
            </a:r>
          </a:p>
          <a:p>
            <a:pPr lvl="0">
              <a:buFont typeface="Arial" pitchFamily="34" charset="0"/>
              <a:buChar char="•"/>
            </a:pPr>
            <a:r>
              <a:rPr lang="en-NZ" sz="2000" dirty="0" smtClean="0"/>
              <a:t>RESPONSE ERRORS</a:t>
            </a:r>
          </a:p>
          <a:p>
            <a:pPr lvl="0">
              <a:buFont typeface="Arial" pitchFamily="34" charset="0"/>
              <a:buChar char="•"/>
            </a:pPr>
            <a:r>
              <a:rPr lang="en-NZ" sz="2000" dirty="0" smtClean="0"/>
              <a:t>NON-RESPONSE ERRORS</a:t>
            </a:r>
          </a:p>
          <a:p>
            <a:pPr lvl="0">
              <a:buFont typeface="Arial" pitchFamily="34" charset="0"/>
              <a:buChar char="•"/>
            </a:pPr>
            <a:r>
              <a:rPr lang="en-NZ" sz="2000" dirty="0" smtClean="0"/>
              <a:t>PROCESSING ERRORS</a:t>
            </a:r>
          </a:p>
          <a:p>
            <a:pPr lvl="0">
              <a:buFont typeface="Arial" pitchFamily="34" charset="0"/>
              <a:buChar char="•"/>
            </a:pPr>
            <a:r>
              <a:rPr lang="en-NZ" sz="2000" dirty="0" smtClean="0"/>
              <a:t>ANALYSIS ERRORS</a:t>
            </a:r>
            <a:r>
              <a:rPr lang="en-NZ" dirty="0" smtClean="0"/>
              <a:t>. </a:t>
            </a:r>
            <a:endParaRPr lang="en-NZ" dirty="0"/>
          </a:p>
          <a:p>
            <a:pPr marL="0" indent="0"/>
            <a:endParaRPr lang="en-NZ" sz="2800" dirty="0"/>
          </a:p>
          <a:p>
            <a:endParaRPr lang="en-NZ" dirty="0"/>
          </a:p>
        </p:txBody>
      </p:sp>
      <p:sp>
        <p:nvSpPr>
          <p:cNvPr id="5" name="Text Placeholder 4"/>
          <p:cNvSpPr>
            <a:spLocks noGrp="1"/>
          </p:cNvSpPr>
          <p:nvPr>
            <p:ph type="body" sz="quarter" idx="3"/>
          </p:nvPr>
        </p:nvSpPr>
        <p:spPr>
          <a:solidFill>
            <a:srgbClr val="FF33CC"/>
          </a:solidFill>
        </p:spPr>
        <p:txBody>
          <a:bodyPr>
            <a:normAutofit/>
          </a:bodyPr>
          <a:lstStyle/>
          <a:p>
            <a:r>
              <a:rPr lang="en-NZ" sz="2400" b="1" dirty="0" smtClean="0">
                <a:solidFill>
                  <a:schemeClr val="bg1"/>
                </a:solidFill>
              </a:rPr>
              <a:t>EVALUATE</a:t>
            </a:r>
            <a:endParaRPr lang="en-NZ" sz="2400" b="1" dirty="0">
              <a:solidFill>
                <a:schemeClr val="bg1"/>
              </a:solidFill>
            </a:endParaRPr>
          </a:p>
        </p:txBody>
      </p:sp>
      <p:sp>
        <p:nvSpPr>
          <p:cNvPr id="6" name="Content Placeholder 5"/>
          <p:cNvSpPr>
            <a:spLocks noGrp="1"/>
          </p:cNvSpPr>
          <p:nvPr>
            <p:ph sz="quarter" idx="4"/>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buFont typeface="Arial" pitchFamily="34" charset="0"/>
              <a:buChar char="•"/>
            </a:pPr>
            <a:r>
              <a:rPr lang="en-NZ" dirty="0" smtClean="0"/>
              <a:t>EXPLAIN HOW THEY OCCURRED</a:t>
            </a:r>
          </a:p>
          <a:p>
            <a:pPr>
              <a:buFont typeface="Arial" pitchFamily="34" charset="0"/>
              <a:buChar char="•"/>
            </a:pPr>
            <a:r>
              <a:rPr lang="en-NZ" dirty="0" smtClean="0"/>
              <a:t>DISCUSS WAYS TO REDUCE SAMPLING ERRORS</a:t>
            </a:r>
            <a:endParaRPr lang="en-NZ" dirty="0"/>
          </a:p>
        </p:txBody>
      </p:sp>
    </p:spTree>
    <p:extLst>
      <p:ext uri="{BB962C8B-B14F-4D97-AF65-F5344CB8AC3E}">
        <p14:creationId xmlns:p14="http://schemas.microsoft.com/office/powerpoint/2010/main" val="2159850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TotalTime>
  <Words>702</Words>
  <Application>Microsoft Office PowerPoint</Application>
  <PresentationFormat>On-screen Show (4:3)</PresentationFormat>
  <Paragraphs>199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HOW TO PASS AS 91266</vt:lpstr>
      <vt:lpstr>TICK SHEET</vt:lpstr>
      <vt:lpstr>VARIABLES</vt:lpstr>
      <vt:lpstr>POPULATION MEASURES</vt:lpstr>
      <vt:lpstr>SAMPLING METHODS</vt:lpstr>
      <vt:lpstr>SAMPLE SIZE</vt:lpstr>
      <vt:lpstr>SURVEY METHODS</vt:lpstr>
      <vt:lpstr>SAMPLING ERRORS</vt:lpstr>
      <vt:lpstr>NON-SAMPLING ERRORS</vt:lpstr>
      <vt:lpstr>NON-SAMPLING ERRORS</vt:lpstr>
      <vt:lpstr>FINDINGS OF THE SURVEY</vt:lpstr>
      <vt:lpstr>SUMMARY</vt:lpstr>
      <vt:lpstr>REMEMBER!</vt:lpstr>
      <vt:lpstr>How to get a/ m / e</vt:lpstr>
    </vt:vector>
  </TitlesOfParts>
  <Company>Silverdale Primary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PASS AS 91266</dc:title>
  <dc:creator>Administrator</dc:creator>
  <cp:lastModifiedBy>Administrator</cp:lastModifiedBy>
  <cp:revision>30</cp:revision>
  <dcterms:created xsi:type="dcterms:W3CDTF">2012-06-13T19:41:01Z</dcterms:created>
  <dcterms:modified xsi:type="dcterms:W3CDTF">2012-06-20T21:50:05Z</dcterms:modified>
</cp:coreProperties>
</file>