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804" r:id="rId3"/>
    <p:sldMasterId id="2147483816" r:id="rId4"/>
    <p:sldMasterId id="2147483828" r:id="rId5"/>
    <p:sldMasterId id="2147483840" r:id="rId6"/>
    <p:sldMasterId id="2147483852" r:id="rId7"/>
  </p:sldMasterIdLst>
  <p:sldIdLst>
    <p:sldId id="256" r:id="rId8"/>
    <p:sldId id="364" r:id="rId9"/>
    <p:sldId id="267" r:id="rId10"/>
    <p:sldId id="268" r:id="rId11"/>
    <p:sldId id="280" r:id="rId12"/>
    <p:sldId id="332" r:id="rId13"/>
    <p:sldId id="333" r:id="rId14"/>
    <p:sldId id="350" r:id="rId15"/>
    <p:sldId id="283" r:id="rId16"/>
    <p:sldId id="284" r:id="rId17"/>
    <p:sldId id="348" r:id="rId18"/>
    <p:sldId id="363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30" r:id="rId32"/>
    <p:sldId id="328" r:id="rId33"/>
    <p:sldId id="329" r:id="rId34"/>
    <p:sldId id="279" r:id="rId35"/>
    <p:sldId id="362" r:id="rId36"/>
    <p:sldId id="273" r:id="rId37"/>
    <p:sldId id="274" r:id="rId38"/>
    <p:sldId id="277" r:id="rId39"/>
    <p:sldId id="276" r:id="rId40"/>
    <p:sldId id="278" r:id="rId41"/>
    <p:sldId id="365" r:id="rId42"/>
    <p:sldId id="270" r:id="rId43"/>
    <p:sldId id="269" r:id="rId44"/>
    <p:sldId id="287" r:id="rId45"/>
    <p:sldId id="260" r:id="rId46"/>
    <p:sldId id="261" r:id="rId47"/>
    <p:sldId id="335" r:id="rId48"/>
    <p:sldId id="366" r:id="rId49"/>
    <p:sldId id="281" r:id="rId50"/>
    <p:sldId id="275" r:id="rId51"/>
    <p:sldId id="349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67" r:id="rId79"/>
    <p:sldId id="257" r:id="rId80"/>
    <p:sldId id="272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3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3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presProps" Target="presProp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61685E-10CF-4287-A52A-1F7B16C2DC9A}" type="datetimeFigureOut">
              <a:rPr lang="en-US" smtClean="0">
                <a:solidFill>
                  <a:srgbClr val="E3DED1"/>
                </a:solidFill>
              </a:rPr>
              <a:pPr/>
              <a:t>11/30/2011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C1B26-5EDE-4F47-B5C0-6A802B67B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61685E-10CF-4287-A52A-1F7B16C2DC9A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0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0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C1B26-5EDE-4F47-B5C0-6A802B67B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8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E3DED1"/>
                </a:solidFill>
              </a:rPr>
              <a:pPr/>
              <a:t>11/30/2011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7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58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56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15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4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72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66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8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16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6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7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34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0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93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5528711-15E6-400F-BE4B-3FB49CA0025C}" type="datetimeFigureOut">
              <a:rPr lang="en-NZ" smtClean="0">
                <a:solidFill>
                  <a:prstClr val="white"/>
                </a:solidFill>
              </a:rPr>
              <a:pPr/>
              <a:t>30/11/2011</a:t>
            </a:fld>
            <a:endParaRPr lang="en-N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N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B962F9A-B58D-40E6-A238-C0E39B096E30}" type="slidenum">
              <a:rPr lang="en-NZ" smtClean="0">
                <a:solidFill>
                  <a:prstClr val="white"/>
                </a:solidFill>
              </a:rPr>
              <a:pPr/>
              <a:t>‹#›</a:t>
            </a:fld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4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0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2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6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5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4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61685E-10CF-4287-A52A-1F7B16C2DC9A}" type="datetimeFigureOut">
              <a:rPr lang="en-US" smtClean="0">
                <a:solidFill>
                  <a:srgbClr val="CCD1B9"/>
                </a:solidFill>
              </a:rPr>
              <a:pPr/>
              <a:t>11/30/2011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C1B26-5EDE-4F47-B5C0-6A802B67B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59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3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61685E-10CF-4287-A52A-1F7B16C2DC9A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1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1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7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58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C1B26-5EDE-4F47-B5C0-6A802B67B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CCD1B9"/>
                </a:solidFill>
              </a:rPr>
              <a:pPr/>
              <a:t>11/30/2011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31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979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88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61685E-10CF-4287-A52A-1F7B16C2DC9A}" type="datetimeFigureOut">
              <a:rPr lang="en-US" smtClean="0">
                <a:solidFill>
                  <a:srgbClr val="E3DED1"/>
                </a:solidFill>
              </a:rPr>
              <a:pPr/>
              <a:t>11/30/2011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C1B26-5EDE-4F47-B5C0-6A802B67B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7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3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61685E-10CF-4287-A52A-1F7B16C2DC9A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43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4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9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20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C1B26-5EDE-4F47-B5C0-6A802B67B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3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E3DED1"/>
                </a:solidFill>
              </a:rPr>
              <a:pPr/>
              <a:t>11/30/2011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4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5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89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14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9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1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37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2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45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573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05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66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35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9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00BB61-01D5-498F-9E61-23B0A1FCA84D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4E189A-E347-4887-9118-A9CF50BAC9D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9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28711-15E6-400F-BE4B-3FB49CA0025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2F9A-B58D-40E6-A238-C0E39B096E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1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5528711-15E6-400F-BE4B-3FB49CA0025C}" type="datetimeFigureOut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30/11/2011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2F9A-B58D-40E6-A238-C0E39B096E3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0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661685E-10CF-4287-A52A-1F7B16C2DC9A}" type="datetimeFigureOut">
              <a:rPr lang="en-US" smtClean="0">
                <a:solidFill>
                  <a:srgbClr val="534949"/>
                </a:solidFill>
              </a:rPr>
              <a:pPr/>
              <a:t>11/30/2011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661685E-10CF-4287-A52A-1F7B16C2DC9A}" type="datetimeFigureOut">
              <a:rPr lang="en-US" smtClean="0">
                <a:solidFill>
                  <a:srgbClr val="323232"/>
                </a:solidFill>
              </a:rPr>
              <a:pPr/>
              <a:t>11/30/2011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E3C1B26-5EDE-4F47-B5C0-6A802B67B85D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2EF0-1FA6-4F98-9EDB-636342E86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7117-9743-4328-8278-5785533D78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Probability – Risk-Free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Lars Thomsen, Avondale College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Re-conceptualising probability</a:t>
            </a:r>
            <a:endParaRPr lang="en-NZ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NZ" dirty="0" smtClean="0"/>
              <a:t>Statistics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NZ" dirty="0" smtClean="0"/>
              <a:t>Probability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NZ" dirty="0" smtClean="0"/>
              <a:t>Sample</a:t>
            </a:r>
          </a:p>
          <a:p>
            <a:r>
              <a:rPr lang="en-NZ" dirty="0" smtClean="0"/>
              <a:t>Population</a:t>
            </a:r>
          </a:p>
          <a:p>
            <a:r>
              <a:rPr lang="en-NZ" dirty="0" smtClean="0"/>
              <a:t>Variability from sampling</a:t>
            </a:r>
          </a:p>
          <a:p>
            <a:r>
              <a:rPr lang="en-NZ" dirty="0" smtClean="0"/>
              <a:t>Median / IQR (or others)</a:t>
            </a:r>
          </a:p>
          <a:p>
            <a:r>
              <a:rPr lang="en-NZ" dirty="0" smtClean="0"/>
              <a:t>Inference</a:t>
            </a:r>
          </a:p>
          <a:p>
            <a:r>
              <a:rPr lang="en-NZ" dirty="0" smtClean="0"/>
              <a:t>Continuous variable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NZ" dirty="0" smtClean="0"/>
              <a:t>Experimental distribution</a:t>
            </a:r>
          </a:p>
          <a:p>
            <a:r>
              <a:rPr lang="en-NZ" dirty="0" smtClean="0"/>
              <a:t>Infinite / not defined?</a:t>
            </a:r>
          </a:p>
          <a:p>
            <a:r>
              <a:rPr lang="en-NZ" dirty="0" smtClean="0"/>
              <a:t>Variability from chance</a:t>
            </a:r>
          </a:p>
          <a:p>
            <a:r>
              <a:rPr lang="en-NZ" dirty="0" smtClean="0"/>
              <a:t>Mean / </a:t>
            </a:r>
            <a:r>
              <a:rPr lang="en-NZ" dirty="0" err="1" smtClean="0"/>
              <a:t>sd</a:t>
            </a:r>
            <a:endParaRPr lang="en-NZ" dirty="0" smtClean="0"/>
          </a:p>
          <a:p>
            <a:r>
              <a:rPr lang="en-NZ" dirty="0" smtClean="0"/>
              <a:t>Model</a:t>
            </a:r>
          </a:p>
          <a:p>
            <a:r>
              <a:rPr lang="en-NZ" dirty="0" smtClean="0"/>
              <a:t>Continuous (histogram) or discrete / categorical  ( two way table) variable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10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Experimental distribution or not?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r>
              <a:rPr lang="en-GB" dirty="0" smtClean="0"/>
              <a:t>Test reaction time of all students in class</a:t>
            </a:r>
          </a:p>
          <a:p>
            <a:r>
              <a:rPr lang="en-GB" dirty="0" smtClean="0"/>
              <a:t>Take a sample of 50 reaction times from C@S</a:t>
            </a:r>
          </a:p>
          <a:p>
            <a:r>
              <a:rPr lang="en-GB" dirty="0" smtClean="0"/>
              <a:t>Compare two samples of 50 reaction times from C@S</a:t>
            </a:r>
          </a:p>
          <a:p>
            <a:r>
              <a:rPr lang="en-GB" dirty="0" smtClean="0"/>
              <a:t>Plant 30 sunflowers and measure the height after 2 weeks</a:t>
            </a:r>
          </a:p>
          <a:p>
            <a:r>
              <a:rPr lang="en-GB" dirty="0" smtClean="0"/>
              <a:t>Measure the length of the right foot of each student in class (in winter)</a:t>
            </a:r>
          </a:p>
          <a:p>
            <a:r>
              <a:rPr lang="en-GB" dirty="0" smtClean="0"/>
              <a:t>DISCUSS!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0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6902" y="1803442"/>
            <a:ext cx="5718048" cy="977486"/>
          </a:xfrm>
        </p:spPr>
        <p:txBody>
          <a:bodyPr/>
          <a:lstStyle/>
          <a:p>
            <a:r>
              <a:rPr lang="en-US" dirty="0" smtClean="0"/>
              <a:t>What we have learnt from AS91038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probability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into CHANCE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Dice bingo</a:t>
            </a:r>
            <a:endParaRPr lang="en-US" i="1" dirty="0"/>
          </a:p>
        </p:txBody>
      </p:sp>
      <p:pic>
        <p:nvPicPr>
          <p:cNvPr id="2051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/>
              <a:t>DICE BINGO!</a:t>
            </a:r>
          </a:p>
          <a:p>
            <a:r>
              <a:rPr lang="en-US" dirty="0" smtClean="0"/>
              <a:t>Fill out a 3x3 grid with numbers from 0-5. You may use numbers more than once. E.g.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To play dice bingo two dice are rolled and the </a:t>
            </a:r>
            <a:r>
              <a:rPr lang="en-US" b="1" dirty="0" smtClean="0"/>
              <a:t>difference </a:t>
            </a:r>
            <a:r>
              <a:rPr lang="en-US" dirty="0" smtClean="0"/>
              <a:t>between them is the number called out. E.g.            = 3</a:t>
            </a:r>
          </a:p>
          <a:p>
            <a:endParaRPr lang="en-US" dirty="0" smtClean="0"/>
          </a:p>
          <a:p>
            <a:r>
              <a:rPr lang="en-US" dirty="0" smtClean="0"/>
              <a:t>The winner is the first to get the whole grid. </a:t>
            </a:r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07279"/>
              </p:ext>
            </p:extLst>
          </p:nvPr>
        </p:nvGraphicFramePr>
        <p:xfrm>
          <a:off x="1691680" y="1988840"/>
          <a:ext cx="225591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970"/>
                <a:gridCol w="751970"/>
                <a:gridCol w="751970"/>
              </a:tblGrid>
              <a:tr h="370840">
                <a:tc>
                  <a:txBody>
                    <a:bodyPr/>
                    <a:lstStyle/>
                    <a:p>
                      <a:r>
                        <a:rPr lang="en-NZ" b="0" dirty="0" smtClean="0"/>
                        <a:t>3</a:t>
                      </a:r>
                      <a:endParaRPr lang="en-N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0" dirty="0" smtClean="0"/>
                        <a:t>0</a:t>
                      </a:r>
                      <a:endParaRPr lang="en-N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0" dirty="0" smtClean="0"/>
                        <a:t>2</a:t>
                      </a:r>
                      <a:endParaRPr lang="en-NZ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35532" r="73982" b="57292"/>
          <a:stretch/>
        </p:blipFill>
        <p:spPr bwMode="auto">
          <a:xfrm>
            <a:off x="3744538" y="4355018"/>
            <a:ext cx="1128889" cy="6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PROBLEM</a:t>
            </a:r>
          </a:p>
          <a:p>
            <a:r>
              <a:rPr lang="en-US" i="1" dirty="0" smtClean="0"/>
              <a:t>Write down an appropriate problem statement for this investigation</a:t>
            </a:r>
          </a:p>
          <a:p>
            <a:r>
              <a:rPr lang="en-US" i="1" dirty="0" smtClean="0"/>
              <a:t>Write down what you think the answer will be</a:t>
            </a:r>
          </a:p>
          <a:p>
            <a:r>
              <a:rPr lang="en-US" i="1" dirty="0" smtClean="0"/>
              <a:t>Write down how you think we could investigate this problem</a:t>
            </a:r>
            <a:endParaRPr lang="en-US" i="1" dirty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pic>
        <p:nvPicPr>
          <p:cNvPr id="4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/>
              <a:t>PLAN</a:t>
            </a:r>
          </a:p>
          <a:p>
            <a:r>
              <a:rPr lang="en-US" dirty="0" smtClean="0"/>
              <a:t>I roll 2 dice and work out the difference between the numbers, I will do this 30 times </a:t>
            </a:r>
          </a:p>
          <a:p>
            <a:r>
              <a:rPr lang="en-US" dirty="0" smtClean="0"/>
              <a:t>I will draw up a table from    1 – 30 and write down the difference of the two dice each time</a:t>
            </a:r>
          </a:p>
          <a:p>
            <a:r>
              <a:rPr lang="en-US" dirty="0" smtClean="0"/>
              <a:t>I will also draw up a tally chart to keep a track of how many times I get 0, 1, 2, 3, 4, or 5 as the difference of the two dice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pic>
        <p:nvPicPr>
          <p:cNvPr id="4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DATA</a:t>
            </a:r>
          </a:p>
          <a:p>
            <a:endParaRPr lang="en-US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853583"/>
              </p:ext>
            </p:extLst>
          </p:nvPr>
        </p:nvGraphicFramePr>
        <p:xfrm>
          <a:off x="2627784" y="692696"/>
          <a:ext cx="2543944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 of the two dice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itchFamily="2" charset="2"/>
                        </a:rPr>
                        <a:t>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9702"/>
              </p:ext>
            </p:extLst>
          </p:nvPr>
        </p:nvGraphicFramePr>
        <p:xfrm>
          <a:off x="467544" y="3284984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 of the two 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ANALYSIS</a:t>
            </a:r>
          </a:p>
          <a:p>
            <a:r>
              <a:rPr lang="en-US" i="1" dirty="0" smtClean="0"/>
              <a:t>Draw a graph of the difference between the two dice against the trial number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99592" y="3356992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99592" y="5445224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459" y="3566461"/>
            <a:ext cx="432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5 -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4 -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3 -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2 -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1 -</a:t>
            </a:r>
          </a:p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06896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Difference of the two dice</a:t>
            </a:r>
          </a:p>
          <a:p>
            <a:r>
              <a:rPr lang="en-US" u="sng" dirty="0" err="1" smtClean="0">
                <a:solidFill>
                  <a:prstClr val="black"/>
                </a:solidFill>
              </a:rPr>
              <a:t>vs</a:t>
            </a:r>
            <a:r>
              <a:rPr lang="en-US" u="sng" dirty="0" smtClean="0">
                <a:solidFill>
                  <a:prstClr val="black"/>
                </a:solidFill>
              </a:rPr>
              <a:t> trial number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54452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1  2  3  4  5  6  7  8  9  10  11 12 13  14 15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30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63896"/>
              </p:ext>
            </p:extLst>
          </p:nvPr>
        </p:nvGraphicFramePr>
        <p:xfrm>
          <a:off x="4308140" y="2871336"/>
          <a:ext cx="2543944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  <a:gridCol w="1296144"/>
              </a:tblGrid>
              <a:tr h="627876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Difference of the two dice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83968" y="24836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e.g.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1102" y="47971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35537" y="45821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75656" y="53732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35403" y="4628561"/>
            <a:ext cx="303203" cy="237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23535" y="4592063"/>
            <a:ext cx="219028" cy="84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92563" y="5876901"/>
            <a:ext cx="477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Trial number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036119" y="4168027"/>
            <a:ext cx="292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Difference of the two dice</a:t>
            </a:r>
          </a:p>
        </p:txBody>
      </p:sp>
      <p:cxnSp>
        <p:nvCxnSpPr>
          <p:cNvPr id="36" name="Straight Connector 35"/>
          <p:cNvCxnSpPr>
            <a:stCxn id="37" idx="3"/>
          </p:cNvCxnSpPr>
          <p:nvPr/>
        </p:nvCxnSpPr>
        <p:spPr>
          <a:xfrm flipH="1">
            <a:off x="1557634" y="4055981"/>
            <a:ext cx="77056" cy="137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613599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0" grpId="0"/>
      <p:bldP spid="21" grpId="0" animBg="1"/>
      <p:bldP spid="22" grpId="0" animBg="1"/>
      <p:bldP spid="23" grpId="0" animBg="1"/>
      <p:bldP spid="30" grpId="0"/>
      <p:bldP spid="31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dirty="0" smtClean="0"/>
              <a:t>ANALYSIS</a:t>
            </a:r>
          </a:p>
          <a:p>
            <a:r>
              <a:rPr lang="en-US" i="1" dirty="0" smtClean="0"/>
              <a:t>Describe what you see in your graph:</a:t>
            </a:r>
          </a:p>
          <a:p>
            <a:pPr lvl="1"/>
            <a:r>
              <a:rPr lang="en-US" i="1" dirty="0" smtClean="0"/>
              <a:t>Draw a horizontal line where you think the outcomes jump around and link this the typical outcome</a:t>
            </a:r>
          </a:p>
          <a:p>
            <a:pPr lvl="1"/>
            <a:r>
              <a:rPr lang="en-US" i="1" dirty="0" smtClean="0"/>
              <a:t>Identify any “runs” of outcomes and link this with whether each </a:t>
            </a:r>
            <a:r>
              <a:rPr lang="en-US" i="1" dirty="0"/>
              <a:t>trial outcome appears to be </a:t>
            </a:r>
            <a:r>
              <a:rPr lang="en-US" i="1" dirty="0" smtClean="0"/>
              <a:t>independent</a:t>
            </a:r>
          </a:p>
          <a:p>
            <a:pPr lvl="1"/>
            <a:r>
              <a:rPr lang="en-US" i="1" dirty="0" smtClean="0"/>
              <a:t>Identify the range of the outcomes and link this with the possibilities for the outcomes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pic>
        <p:nvPicPr>
          <p:cNvPr id="4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</a:t>
            </a:r>
            <a:r>
              <a:rPr lang="en-US" dirty="0" err="1" smtClean="0"/>
              <a:t>conceptualising</a:t>
            </a:r>
            <a:r>
              <a:rPr lang="en-US" dirty="0" smtClean="0"/>
              <a:t> probability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ANALYSIS</a:t>
            </a:r>
          </a:p>
          <a:p>
            <a:r>
              <a:rPr lang="en-US" i="1" dirty="0" smtClean="0"/>
              <a:t>Draw a dot plot for frequency of the difference </a:t>
            </a:r>
            <a:r>
              <a:rPr lang="en-US" i="1" dirty="0"/>
              <a:t>of the two dice</a:t>
            </a:r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>
          <a:xfrm>
            <a:off x="7092280" y="321489"/>
            <a:ext cx="1673352" cy="2816352"/>
          </a:xfrm>
        </p:spPr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3" y="295317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Dot plot of </a:t>
            </a:r>
            <a:r>
              <a:rPr lang="en-US" u="sng" dirty="0">
                <a:solidFill>
                  <a:prstClr val="black"/>
                </a:solidFill>
              </a:rPr>
              <a:t>difference of the two dice</a:t>
            </a:r>
          </a:p>
          <a:p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9664" y="21485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e.g.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8428" y="2953175"/>
            <a:ext cx="3947548" cy="3293058"/>
            <a:chOff x="408428" y="2953175"/>
            <a:chExt cx="3947548" cy="329305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99592" y="3356992"/>
              <a:ext cx="0" cy="2088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99592" y="5445224"/>
              <a:ext cx="33843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9592" y="544522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0     1      2      3      4      5    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4407" y="5876901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Difference of the two dice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-868769" y="4230372"/>
              <a:ext cx="292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Frequency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68841"/>
              </p:ext>
            </p:extLst>
          </p:nvPr>
        </p:nvGraphicFramePr>
        <p:xfrm>
          <a:off x="4156665" y="1982280"/>
          <a:ext cx="475252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208360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Difference of the two dice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|||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971600" y="529412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03648" y="529412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09350" y="5114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420501" y="49136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2131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/>
      <p:bldP spid="25" grpId="0" animBg="1"/>
      <p:bldP spid="26" grpId="0" animBg="1"/>
      <p:bldP spid="28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 smtClean="0"/>
              <a:t>ANALYSIS</a:t>
            </a:r>
          </a:p>
          <a:p>
            <a:r>
              <a:rPr lang="en-US" i="1" dirty="0" smtClean="0"/>
              <a:t>Describe what you see in your dot plot:</a:t>
            </a:r>
          </a:p>
          <a:p>
            <a:pPr lvl="1"/>
            <a:r>
              <a:rPr lang="en-US" i="1" dirty="0" smtClean="0"/>
              <a:t>Identify the “tallest” outcome and link this with the mode “most common”</a:t>
            </a:r>
          </a:p>
          <a:p>
            <a:pPr lvl="1"/>
            <a:r>
              <a:rPr lang="en-US" i="1" dirty="0" smtClean="0"/>
              <a:t>Circle the “towers” that represent at least 50% of the outcomes and link these with </a:t>
            </a:r>
            <a:br>
              <a:rPr lang="en-US" i="1" dirty="0" smtClean="0"/>
            </a:br>
            <a:r>
              <a:rPr lang="en-US" i="1" dirty="0" smtClean="0"/>
              <a:t>“most likely”</a:t>
            </a:r>
          </a:p>
          <a:p>
            <a:pPr lvl="1"/>
            <a:r>
              <a:rPr lang="en-US" i="1" dirty="0" smtClean="0"/>
              <a:t>Outline the shape of the dot plot and link this with the shape of the distribution (skewed, symmetric, bi-modal)</a:t>
            </a:r>
          </a:p>
          <a:p>
            <a:pPr marL="365760" lvl="1" indent="0">
              <a:buNone/>
            </a:pPr>
            <a:endParaRPr lang="en-US" i="1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pic>
        <p:nvPicPr>
          <p:cNvPr id="4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ANALYSIS</a:t>
            </a:r>
          </a:p>
          <a:p>
            <a:r>
              <a:rPr lang="en-US" i="1" dirty="0" smtClean="0"/>
              <a:t>Create a </a:t>
            </a:r>
            <a:r>
              <a:rPr lang="en-US" i="1" dirty="0" err="1" smtClean="0"/>
              <a:t>distoplot</a:t>
            </a:r>
            <a:r>
              <a:rPr lang="en-US" i="1" dirty="0" smtClean="0"/>
              <a:t> by drawing rectangles around your dots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71971" y="258194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prstClr val="black"/>
                </a:solidFill>
              </a:rPr>
              <a:t>Distoplot</a:t>
            </a:r>
            <a:r>
              <a:rPr lang="en-US" u="sng" dirty="0" smtClean="0">
                <a:solidFill>
                  <a:prstClr val="black"/>
                </a:solidFill>
              </a:rPr>
              <a:t> of number of heads</a:t>
            </a:r>
            <a:endParaRPr lang="en-US" u="sng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8428" y="2953175"/>
            <a:ext cx="3947549" cy="3293058"/>
            <a:chOff x="408428" y="2953175"/>
            <a:chExt cx="3947549" cy="329305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99592" y="3356992"/>
              <a:ext cx="0" cy="2088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99592" y="5445224"/>
              <a:ext cx="33843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9592" y="544522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0     1      2      3      4      5      6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9593" y="5876901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Number of heads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-868769" y="4230372"/>
              <a:ext cx="292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Frequency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971600" y="529412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03648" y="529412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09350" y="5114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58904" y="52789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64606" y="50992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75757" y="48984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58904" y="47095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64606" y="45299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75757" y="43291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26955" y="52789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32657" y="50992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43808" y="48984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331011" y="52789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36713" y="50992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843808" y="46859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835696" y="52585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835696" y="50577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28427" y="48383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34129" y="46586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45280" y="44578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58904" y="409747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364606" y="39178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75757" y="3717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848975" y="42414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26955" y="445564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323742" y="491822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826955" y="421651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03648" y="492661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77819" y="35637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848975" y="401623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1131" y="3429000"/>
            <a:ext cx="524407" cy="2009145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78086" y="4160253"/>
            <a:ext cx="540439" cy="1284971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18526" y="4829939"/>
            <a:ext cx="417370" cy="61444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26724" y="3978192"/>
            <a:ext cx="524407" cy="1459953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59633" y="4772878"/>
            <a:ext cx="367092" cy="67234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99593" y="5243279"/>
            <a:ext cx="360039" cy="198127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" name="Picture 60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5" grpId="0" animBg="1"/>
      <p:bldP spid="26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ANALYSIS</a:t>
            </a:r>
          </a:p>
          <a:p>
            <a:r>
              <a:rPr lang="en-US" i="1" dirty="0" smtClean="0"/>
              <a:t>Work out the probability of getting each of the outcomes and write at the top of the box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4745" y="28529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prstClr val="black"/>
                </a:solidFill>
              </a:rPr>
              <a:t>Distoplot</a:t>
            </a:r>
            <a:r>
              <a:rPr lang="en-US" u="sng" dirty="0" smtClean="0">
                <a:solidFill>
                  <a:prstClr val="black"/>
                </a:solidFill>
              </a:rPr>
              <a:t> of number of heads</a:t>
            </a:r>
            <a:endParaRPr lang="en-US" u="sng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8428" y="2953175"/>
            <a:ext cx="3947549" cy="3293058"/>
            <a:chOff x="408428" y="2953175"/>
            <a:chExt cx="3947549" cy="329305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99592" y="3356992"/>
              <a:ext cx="0" cy="2088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99592" y="5445224"/>
              <a:ext cx="33843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9592" y="544522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0     1      2      3      4      5      6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9593" y="5876901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Number of heads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-868769" y="4230372"/>
              <a:ext cx="2923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Frequency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971600" y="529412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03648" y="529412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09350" y="5114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58904" y="52789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64606" y="50992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75757" y="48984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58904" y="47095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64606" y="45299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75757" y="43291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26955" y="52789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32657" y="50992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43808" y="48984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331011" y="52789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36713" y="50992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843808" y="46859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835696" y="52585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835696" y="50577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28427" y="48383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34129" y="46586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45280" y="44578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58904" y="409747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364606" y="39178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75757" y="3717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848975" y="42414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26955" y="445564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323742" y="491822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826955" y="421651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03648" y="492661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77819" y="35637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848975" y="401623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1131" y="3429000"/>
            <a:ext cx="524407" cy="2009145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78086" y="4160253"/>
            <a:ext cx="540439" cy="1281153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18526" y="4829939"/>
            <a:ext cx="417370" cy="61444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26724" y="3978192"/>
            <a:ext cx="524407" cy="1459953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59633" y="4772878"/>
            <a:ext cx="367092" cy="67234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99593" y="5243279"/>
            <a:ext cx="360039" cy="198127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35896" y="3861048"/>
            <a:ext cx="1008112" cy="797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8024" y="356378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3/30 = 0.1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0.1 = 10%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8525" y="4433572"/>
            <a:ext cx="697347" cy="3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02017" y="3727249"/>
            <a:ext cx="697347" cy="3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24243" y="3143569"/>
            <a:ext cx="697347" cy="3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33%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4067" y="4445149"/>
            <a:ext cx="697347" cy="3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4011" y="4853558"/>
            <a:ext cx="697347" cy="3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72309" y="3635795"/>
            <a:ext cx="697347" cy="3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23%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" name="Picture 70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5" grpId="0" animBg="1"/>
      <p:bldP spid="26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" grpId="0"/>
      <p:bldP spid="11" grpId="0"/>
      <p:bldP spid="61" grpId="0"/>
      <p:bldP spid="67" grpId="0"/>
      <p:bldP spid="68" grpId="0"/>
      <p:bldP spid="69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/>
              <a:t>CONCLUSION</a:t>
            </a:r>
          </a:p>
          <a:p>
            <a:r>
              <a:rPr lang="en-US" i="1" dirty="0" smtClean="0"/>
              <a:t>Write an answer to your problem and provide supporting evidence from your investigation:</a:t>
            </a:r>
          </a:p>
          <a:p>
            <a:pPr lvl="1"/>
            <a:r>
              <a:rPr lang="en-US" i="1" dirty="0" smtClean="0"/>
              <a:t>Clearly give an answer “Based on my experiment, I would estimate that….”</a:t>
            </a:r>
          </a:p>
          <a:p>
            <a:pPr lvl="1"/>
            <a:r>
              <a:rPr lang="en-US" i="1" dirty="0" smtClean="0"/>
              <a:t>What are you pretty sure about what do you think (would be the same with another experiment and why)?</a:t>
            </a:r>
          </a:p>
          <a:p>
            <a:pPr lvl="1"/>
            <a:r>
              <a:rPr lang="en-US" i="1" dirty="0" smtClean="0"/>
              <a:t>What are you not so sure about (what do you think would change with another experiment and why)?</a:t>
            </a:r>
          </a:p>
          <a:p>
            <a:pPr lvl="1"/>
            <a:endParaRPr lang="en-US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Carry out an investigation involving chance</a:t>
            </a:r>
            <a:endParaRPr lang="en-US" dirty="0"/>
          </a:p>
        </p:txBody>
      </p:sp>
      <p:pic>
        <p:nvPicPr>
          <p:cNvPr id="4" name="Picture 3" descr="C:\Documents and Settings\won\Local Settings\Temporary Internet Files\Content.IE5\TZZL8AK6\MC900389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1691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Snail Race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77272"/>
            <a:ext cx="7772400" cy="47828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NZ" sz="2800" dirty="0"/>
              <a:t>http://www.transum.org/software/SW/SnailRace/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13790" r="16595" b="27570"/>
          <a:stretch/>
        </p:blipFill>
        <p:spPr bwMode="auto">
          <a:xfrm>
            <a:off x="755576" y="1484784"/>
            <a:ext cx="4979935" cy="33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13790" r="16595" b="27570"/>
          <a:stretch/>
        </p:blipFill>
        <p:spPr bwMode="auto">
          <a:xfrm rot="16200000">
            <a:off x="4275696" y="1629493"/>
            <a:ext cx="4979935" cy="33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PROBLEM</a:t>
            </a:r>
          </a:p>
          <a:p>
            <a:r>
              <a:rPr lang="en-US" dirty="0" smtClean="0"/>
              <a:t>If I flip 6 coins, how many heads will I get?</a:t>
            </a:r>
          </a:p>
          <a:p>
            <a:r>
              <a:rPr lang="en-US" i="1" dirty="0" smtClean="0"/>
              <a:t>Write down what you think the answer will be</a:t>
            </a:r>
          </a:p>
          <a:p>
            <a:r>
              <a:rPr lang="en-US" i="1" dirty="0" smtClean="0"/>
              <a:t>Write down how you think we could investigate this problem</a:t>
            </a:r>
            <a:endParaRPr lang="en-US" i="1" dirty="0"/>
          </a:p>
        </p:txBody>
      </p:sp>
      <p:sp>
        <p:nvSpPr>
          <p:cNvPr id="5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LO: Graph and describe a probability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PROBLEM:</a:t>
            </a:r>
          </a:p>
          <a:p>
            <a:r>
              <a:rPr lang="en-US" dirty="0" smtClean="0"/>
              <a:t>Jessica thinks she’s really good at archery and tells her friends that she can get a bull's-eye 4 out of 5 shots. Her friends want to find out the truth.</a:t>
            </a:r>
          </a:p>
          <a:p>
            <a:pPr marL="45720" indent="0">
              <a:buNone/>
            </a:pPr>
            <a:r>
              <a:rPr lang="en-US" b="1" dirty="0" smtClean="0"/>
              <a:t>NOW YOU…</a:t>
            </a:r>
          </a:p>
          <a:p>
            <a:r>
              <a:rPr lang="en-US" i="1" dirty="0" smtClean="0"/>
              <a:t>Write down an appropriate problem statement for this investigation</a:t>
            </a:r>
          </a:p>
          <a:p>
            <a:r>
              <a:rPr lang="en-US" i="1" dirty="0" smtClean="0"/>
              <a:t>Write down how you think we could investigate this problem</a:t>
            </a:r>
            <a:endParaRPr lang="en-US" i="1" dirty="0"/>
          </a:p>
        </p:txBody>
      </p:sp>
      <p:pic>
        <p:nvPicPr>
          <p:cNvPr id="1026" name="Picture 2" descr="C:\Documents and Settings\won\Local Settings\Temporary Internet Files\Content.IE5\IUP3AQXD\MC9003916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775765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010400" y="205296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en-US" b="1" dirty="0" smtClean="0">
                <a:solidFill>
                  <a:prstClr val="white"/>
                </a:solidFill>
              </a:rPr>
              <a:t>LO: </a:t>
            </a:r>
            <a:r>
              <a:rPr lang="en-US" dirty="0" smtClean="0">
                <a:solidFill>
                  <a:prstClr val="white"/>
                </a:solidFill>
              </a:rPr>
              <a:t>Write problem statements, analysis statements and conclusions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Progression from Y11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1.13 Probability Investigation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NZ" dirty="0" smtClean="0"/>
              <a:t>2.12 Probability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NZ" dirty="0" smtClean="0"/>
              <a:t>Discrete data</a:t>
            </a:r>
          </a:p>
          <a:p>
            <a:pPr>
              <a:spcBef>
                <a:spcPts val="0"/>
              </a:spcBef>
            </a:pPr>
            <a:endParaRPr lang="en-NZ" dirty="0" smtClean="0"/>
          </a:p>
          <a:p>
            <a:pPr>
              <a:spcBef>
                <a:spcPts val="0"/>
              </a:spcBef>
            </a:pPr>
            <a:r>
              <a:rPr lang="en-NZ" dirty="0" smtClean="0"/>
              <a:t>Experiment</a:t>
            </a:r>
            <a:endParaRPr lang="en-NZ" dirty="0"/>
          </a:p>
          <a:p>
            <a:pPr>
              <a:spcBef>
                <a:spcPts val="0"/>
              </a:spcBef>
            </a:pPr>
            <a:r>
              <a:rPr lang="en-NZ" dirty="0" smtClean="0"/>
              <a:t>‘Distoplot’ </a:t>
            </a:r>
          </a:p>
          <a:p>
            <a:pPr>
              <a:spcBef>
                <a:spcPts val="0"/>
              </a:spcBef>
            </a:pPr>
            <a:r>
              <a:rPr lang="en-NZ" dirty="0" smtClean="0"/>
              <a:t>‘Rough shape’</a:t>
            </a:r>
          </a:p>
          <a:p>
            <a:pPr>
              <a:spcBef>
                <a:spcPts val="0"/>
              </a:spcBef>
            </a:pPr>
            <a:endParaRPr lang="en-NZ" dirty="0" smtClean="0"/>
          </a:p>
          <a:p>
            <a:pPr>
              <a:spcBef>
                <a:spcPts val="0"/>
              </a:spcBef>
            </a:pPr>
            <a:r>
              <a:rPr lang="en-NZ" dirty="0" smtClean="0"/>
              <a:t>Proportion</a:t>
            </a:r>
          </a:p>
          <a:p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NZ" dirty="0" smtClean="0"/>
              <a:t>(Discrete and) continuous data</a:t>
            </a:r>
          </a:p>
          <a:p>
            <a:pPr>
              <a:spcBef>
                <a:spcPts val="0"/>
              </a:spcBef>
            </a:pPr>
            <a:r>
              <a:rPr lang="en-NZ" dirty="0" smtClean="0"/>
              <a:t>Experiment</a:t>
            </a:r>
          </a:p>
          <a:p>
            <a:pPr>
              <a:spcBef>
                <a:spcPts val="0"/>
              </a:spcBef>
            </a:pPr>
            <a:r>
              <a:rPr lang="en-NZ" dirty="0" smtClean="0"/>
              <a:t>Histogram</a:t>
            </a:r>
          </a:p>
          <a:p>
            <a:pPr>
              <a:spcBef>
                <a:spcPts val="0"/>
              </a:spcBef>
            </a:pPr>
            <a:r>
              <a:rPr lang="en-NZ" dirty="0" smtClean="0"/>
              <a:t>‘Rough shape’, skew, ‘</a:t>
            </a:r>
            <a:r>
              <a:rPr lang="en-NZ" dirty="0" err="1" smtClean="0"/>
              <a:t>peakedness</a:t>
            </a:r>
            <a:r>
              <a:rPr lang="en-NZ" dirty="0" smtClean="0"/>
              <a:t>’</a:t>
            </a:r>
          </a:p>
          <a:p>
            <a:pPr>
              <a:spcBef>
                <a:spcPts val="0"/>
              </a:spcBef>
            </a:pPr>
            <a:r>
              <a:rPr lang="en-NZ" dirty="0" smtClean="0"/>
              <a:t>Proportion, mean and </a:t>
            </a:r>
            <a:r>
              <a:rPr lang="en-NZ" dirty="0" err="1" smtClean="0"/>
              <a:t>sd</a:t>
            </a:r>
            <a:endParaRPr lang="en-N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71800" y="3429000"/>
            <a:ext cx="19442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71800" y="2708920"/>
            <a:ext cx="19442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71800" y="3789040"/>
            <a:ext cx="19442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71800" y="4149080"/>
            <a:ext cx="19442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71800" y="4869160"/>
            <a:ext cx="19442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standard 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Changes in the Probability Standard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8815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Old 2.6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07574" y="2348880"/>
            <a:ext cx="1004286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82164" y="3549340"/>
            <a:ext cx="144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2.13</a:t>
            </a:r>
          </a:p>
          <a:p>
            <a:r>
              <a:rPr lang="en-GB" dirty="0" smtClean="0"/>
              <a:t>Simulation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03948" y="344958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Tree diagrams</a:t>
            </a:r>
          </a:p>
          <a:p>
            <a:r>
              <a:rPr lang="en-GB" dirty="0" smtClean="0"/>
              <a:t>(old Level 1 probability)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19574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Simulate probability situations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9574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Apply the normal distribution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56176" y="2348880"/>
            <a:ext cx="1152128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32240" y="515719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Risk and relative risk (new)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884640" y="36534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2.12</a:t>
            </a:r>
          </a:p>
          <a:p>
            <a:r>
              <a:rPr lang="en-GB" dirty="0" smtClean="0"/>
              <a:t>Probability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01317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Experimental  distributions</a:t>
            </a:r>
          </a:p>
          <a:p>
            <a:r>
              <a:rPr lang="en-GB" dirty="0" smtClean="0"/>
              <a:t>(progression from new 1.13)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08304" y="4299739"/>
            <a:ext cx="72008" cy="8574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92080" y="4291213"/>
            <a:ext cx="1634741" cy="8659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3"/>
          </p:cNvCxnSpPr>
          <p:nvPr/>
        </p:nvCxnSpPr>
        <p:spPr>
          <a:xfrm flipV="1">
            <a:off x="5760132" y="3833766"/>
            <a:ext cx="1135229" cy="77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50088" cy="914400"/>
          </a:xfrm>
        </p:spPr>
        <p:txBody>
          <a:bodyPr/>
          <a:lstStyle/>
          <a:p>
            <a:r>
              <a:rPr lang="en-GB" dirty="0" smtClean="0"/>
              <a:t>Investigation: age estimation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83560"/>
            <a:ext cx="4608512" cy="4572000"/>
          </a:xfrm>
        </p:spPr>
        <p:txBody>
          <a:bodyPr/>
          <a:lstStyle/>
          <a:p>
            <a:r>
              <a:rPr lang="en-GB" dirty="0" smtClean="0"/>
              <a:t>Estimate the age of this gentleman at the time the picture was taken.</a:t>
            </a:r>
          </a:p>
          <a:p>
            <a:r>
              <a:rPr lang="en-GB" dirty="0" smtClean="0"/>
              <a:t>How good are we?</a:t>
            </a:r>
          </a:p>
          <a:p>
            <a:r>
              <a:rPr lang="en-GB" dirty="0" smtClean="0"/>
              <a:t>Justify your answer!!!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5" b="99233" l="0" r="82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18283"/>
            <a:ext cx="3024335" cy="49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6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or Consistency?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measures do describe the two?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3337"/>
            <a:ext cx="3311648" cy="33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or Consistency?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10 shots for a shooter who is </a:t>
            </a:r>
            <a:r>
              <a:rPr lang="en-GB" dirty="0" smtClean="0"/>
              <a:t>consistently bad.</a:t>
            </a:r>
          </a:p>
          <a:p>
            <a:r>
              <a:rPr lang="en-GB" dirty="0" smtClean="0"/>
              <a:t>Draw a histogram</a:t>
            </a:r>
          </a:p>
          <a:p>
            <a:r>
              <a:rPr lang="en-GB" dirty="0"/>
              <a:t>Calculate mean and </a:t>
            </a:r>
            <a:r>
              <a:rPr lang="en-GB" dirty="0" err="1"/>
              <a:t>sd</a:t>
            </a:r>
            <a:endParaRPr lang="en-GB" dirty="0"/>
          </a:p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3337"/>
            <a:ext cx="3311648" cy="33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7022"/>
            <a:ext cx="2448272" cy="24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or Consistency?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10 shots for a shooter who is inconsistently average.</a:t>
            </a:r>
          </a:p>
          <a:p>
            <a:r>
              <a:rPr lang="en-GB" dirty="0"/>
              <a:t>Draw a </a:t>
            </a:r>
            <a:r>
              <a:rPr lang="en-GB" dirty="0" smtClean="0"/>
              <a:t>histogram</a:t>
            </a:r>
          </a:p>
          <a:p>
            <a:r>
              <a:rPr lang="en-GB" dirty="0" smtClean="0"/>
              <a:t>Calculate mean and </a:t>
            </a:r>
            <a:r>
              <a:rPr lang="en-GB" dirty="0" err="1" smtClean="0"/>
              <a:t>sd</a:t>
            </a:r>
            <a:endParaRPr lang="en-GB" dirty="0"/>
          </a:p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3337"/>
            <a:ext cx="3311648" cy="33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7022"/>
            <a:ext cx="2448272" cy="24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or Consistency?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10 shots for a shooter who is consistently great.</a:t>
            </a:r>
          </a:p>
          <a:p>
            <a:r>
              <a:rPr lang="en-GB" dirty="0"/>
              <a:t>Draw a </a:t>
            </a:r>
            <a:r>
              <a:rPr lang="en-GB" dirty="0" smtClean="0"/>
              <a:t>histogram</a:t>
            </a:r>
          </a:p>
          <a:p>
            <a:r>
              <a:rPr lang="en-GB" dirty="0"/>
              <a:t>Calculate mean and </a:t>
            </a:r>
            <a:r>
              <a:rPr lang="en-GB" dirty="0" err="1"/>
              <a:t>sd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3337"/>
            <a:ext cx="3311648" cy="33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7022"/>
            <a:ext cx="2448272" cy="24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6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experimental distributions with the normal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9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Features of the normal </a:t>
            </a:r>
            <a:r>
              <a:rPr lang="en-GB" sz="3200" dirty="0"/>
              <a:t>d</a:t>
            </a:r>
            <a:r>
              <a:rPr lang="en-GB" sz="3200" dirty="0" smtClean="0"/>
              <a:t>istribution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783560"/>
            <a:ext cx="3826768" cy="4572000"/>
          </a:xfrm>
        </p:spPr>
        <p:txBody>
          <a:bodyPr/>
          <a:lstStyle/>
          <a:p>
            <a:r>
              <a:rPr lang="en-GB" dirty="0" smtClean="0"/>
              <a:t>Continuous random variable</a:t>
            </a:r>
          </a:p>
          <a:p>
            <a:r>
              <a:rPr lang="en-GB" dirty="0" smtClean="0"/>
              <a:t>Bell shape</a:t>
            </a:r>
          </a:p>
          <a:p>
            <a:r>
              <a:rPr lang="en-GB" dirty="0" smtClean="0"/>
              <a:t>Symmetric about </a:t>
            </a:r>
            <a:r>
              <a:rPr lang="el-GR" dirty="0" smtClean="0"/>
              <a:t>μ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1148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6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normal is normal?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14384" r="8664" b="6563"/>
          <a:stretch/>
        </p:blipFill>
        <p:spPr bwMode="auto">
          <a:xfrm>
            <a:off x="2254312" y="2276872"/>
            <a:ext cx="4237023" cy="319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16193" r="7597" b="5814"/>
          <a:stretch/>
        </p:blipFill>
        <p:spPr bwMode="auto">
          <a:xfrm>
            <a:off x="2897109" y="1916832"/>
            <a:ext cx="4272340" cy="31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14894" r="7946" b="5652"/>
          <a:stretch/>
        </p:blipFill>
        <p:spPr bwMode="auto">
          <a:xfrm>
            <a:off x="1367072" y="2420888"/>
            <a:ext cx="4141031" cy="314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15736" r="11043" b="6865"/>
          <a:stretch/>
        </p:blipFill>
        <p:spPr bwMode="auto">
          <a:xfrm>
            <a:off x="3275856" y="2636913"/>
            <a:ext cx="4151886" cy="31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normal is normal?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14384" r="6480" b="5119"/>
          <a:stretch/>
        </p:blipFill>
        <p:spPr bwMode="auto">
          <a:xfrm>
            <a:off x="899592" y="1340768"/>
            <a:ext cx="3240360" cy="243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28871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the normal distribution an appropriate model for the data?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Symmetry (skew)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Bell shape</a:t>
            </a:r>
          </a:p>
          <a:p>
            <a:r>
              <a:rPr lang="en-GB" sz="2400" dirty="0" smtClean="0"/>
              <a:t>How can we justify this?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3"/>
          <a:stretch/>
        </p:blipFill>
        <p:spPr bwMode="auto">
          <a:xfrm>
            <a:off x="4355976" y="2060848"/>
            <a:ext cx="4114800" cy="168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a die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8" r="12697"/>
          <a:stretch/>
        </p:blipFill>
        <p:spPr bwMode="auto">
          <a:xfrm>
            <a:off x="755576" y="1916832"/>
            <a:ext cx="4752528" cy="341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156176" y="1770501"/>
            <a:ext cx="2537768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NZ" dirty="0" smtClean="0"/>
              <a:t>mean: 3.5</a:t>
            </a:r>
          </a:p>
          <a:p>
            <a:pPr marL="68580" indent="0">
              <a:buNone/>
            </a:pPr>
            <a:r>
              <a:rPr lang="en-NZ" dirty="0" err="1" smtClean="0"/>
              <a:t>sd</a:t>
            </a:r>
            <a:r>
              <a:rPr lang="en-NZ" dirty="0" smtClean="0"/>
              <a:t>: 1.7</a:t>
            </a:r>
          </a:p>
          <a:p>
            <a:pPr marL="68580" indent="0">
              <a:buNone/>
            </a:pPr>
            <a:r>
              <a:rPr lang="en-NZ" dirty="0"/>
              <a:t>mean ± 1 </a:t>
            </a:r>
            <a:r>
              <a:rPr lang="en-NZ" dirty="0" err="1"/>
              <a:t>sd</a:t>
            </a:r>
            <a:r>
              <a:rPr lang="en-NZ" dirty="0"/>
              <a:t>:</a:t>
            </a:r>
          </a:p>
          <a:p>
            <a:pPr marL="68580" indent="0">
              <a:buNone/>
            </a:pPr>
            <a:r>
              <a:rPr lang="en-NZ" dirty="0" smtClean="0"/>
              <a:t>1.8 </a:t>
            </a:r>
            <a:r>
              <a:rPr lang="en-NZ" dirty="0"/>
              <a:t>&lt; x &lt; </a:t>
            </a:r>
            <a:r>
              <a:rPr lang="en-NZ" dirty="0" smtClean="0"/>
              <a:t>5.2</a:t>
            </a:r>
          </a:p>
          <a:p>
            <a:pPr marL="68580" indent="0">
              <a:buNone/>
            </a:pPr>
            <a:r>
              <a:rPr lang="en-NZ" dirty="0" smtClean="0"/>
              <a:t>≈ 56%</a:t>
            </a:r>
            <a:endParaRPr lang="en-NZ" dirty="0"/>
          </a:p>
          <a:p>
            <a:pPr marL="6858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03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2.12 Probability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NZ" sz="3200" dirty="0"/>
              <a:t>evaluate statistically based reports</a:t>
            </a:r>
            <a:endParaRPr lang="en-GB" sz="3200" dirty="0"/>
          </a:p>
          <a:p>
            <a:pPr lvl="1"/>
            <a:r>
              <a:rPr lang="en-NZ" dirty="0"/>
              <a:t>interpreting risk and relative risk</a:t>
            </a:r>
            <a:endParaRPr lang="en-GB" dirty="0"/>
          </a:p>
          <a:p>
            <a:pPr marL="68580" lvl="0" indent="0">
              <a:buNone/>
            </a:pPr>
            <a:r>
              <a:rPr lang="en-NZ" sz="3200" dirty="0"/>
              <a:t>investigate situations that involve elements of chance</a:t>
            </a:r>
            <a:endParaRPr lang="en-GB" sz="3200" dirty="0"/>
          </a:p>
          <a:p>
            <a:pPr lvl="1"/>
            <a:r>
              <a:rPr lang="en-NZ" dirty="0"/>
              <a:t>comparing theoretical continuous distributions, such as the normal distribution, with experimental distributions</a:t>
            </a:r>
            <a:endParaRPr lang="en-GB" dirty="0"/>
          </a:p>
          <a:p>
            <a:pPr lvl="1"/>
            <a:r>
              <a:rPr lang="en-NZ" dirty="0"/>
              <a:t>calculating probabilities, using </a:t>
            </a:r>
            <a:r>
              <a:rPr lang="en-NZ" dirty="0" smtClean="0"/>
              <a:t>tools </a:t>
            </a:r>
            <a:r>
              <a:rPr lang="en-NZ" dirty="0"/>
              <a:t>such as </a:t>
            </a:r>
            <a:r>
              <a:rPr lang="en-NZ" dirty="0" smtClean="0"/>
              <a:t>    two-way </a:t>
            </a:r>
            <a:r>
              <a:rPr lang="en-NZ" dirty="0"/>
              <a:t>tables, tree </a:t>
            </a:r>
            <a:r>
              <a:rPr lang="en-NZ" dirty="0" smtClean="0"/>
              <a:t>diagrams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two dice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r="8517"/>
          <a:stretch/>
        </p:blipFill>
        <p:spPr bwMode="auto">
          <a:xfrm>
            <a:off x="755576" y="1916832"/>
            <a:ext cx="4608512" cy="33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156176" y="1770501"/>
            <a:ext cx="2537768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NZ" dirty="0" smtClean="0"/>
              <a:t>mean: 7</a:t>
            </a:r>
          </a:p>
          <a:p>
            <a:pPr marL="68580" indent="0">
              <a:buNone/>
            </a:pPr>
            <a:r>
              <a:rPr lang="en-NZ" dirty="0" err="1" smtClean="0"/>
              <a:t>sd</a:t>
            </a:r>
            <a:r>
              <a:rPr lang="en-NZ" dirty="0" smtClean="0"/>
              <a:t>: 2.4</a:t>
            </a:r>
          </a:p>
          <a:p>
            <a:pPr marL="68580" indent="0">
              <a:buNone/>
            </a:pPr>
            <a:r>
              <a:rPr lang="en-NZ" dirty="0" smtClean="0"/>
              <a:t>mean ± 1 </a:t>
            </a:r>
            <a:r>
              <a:rPr lang="en-NZ" dirty="0" err="1" smtClean="0"/>
              <a:t>sd</a:t>
            </a:r>
            <a:r>
              <a:rPr lang="en-NZ" dirty="0" smtClean="0"/>
              <a:t>:</a:t>
            </a:r>
          </a:p>
          <a:p>
            <a:pPr marL="68580" indent="0">
              <a:buNone/>
            </a:pPr>
            <a:r>
              <a:rPr lang="en-NZ" dirty="0" smtClean="0"/>
              <a:t>4.6 &lt; x &lt; 9.4</a:t>
            </a:r>
          </a:p>
          <a:p>
            <a:pPr marL="68580" indent="0">
              <a:buNone/>
            </a:pPr>
            <a:r>
              <a:rPr lang="en-NZ" dirty="0" smtClean="0"/>
              <a:t>≈ 64%</a:t>
            </a:r>
          </a:p>
          <a:p>
            <a:pPr marL="6858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70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normal is normal?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14384" r="6480" b="5119"/>
          <a:stretch/>
        </p:blipFill>
        <p:spPr bwMode="auto">
          <a:xfrm>
            <a:off x="899592" y="1340768"/>
            <a:ext cx="3240360" cy="243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28871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the normal distribution an appropriate model for the data?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Symmetry (skew)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Bell shape</a:t>
            </a:r>
          </a:p>
          <a:p>
            <a:r>
              <a:rPr lang="en-GB" sz="2400" dirty="0" smtClean="0"/>
              <a:t>How can we justify this?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3"/>
          <a:stretch/>
        </p:blipFill>
        <p:spPr bwMode="auto">
          <a:xfrm>
            <a:off x="4355976" y="2060848"/>
            <a:ext cx="4114800" cy="168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 for 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56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 smtClean="0"/>
              <a:t>What do ‘good’ distributions look like?</a:t>
            </a:r>
            <a:endParaRPr lang="en-NZ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4392488"/>
          </a:xfrm>
        </p:spPr>
        <p:txBody>
          <a:bodyPr/>
          <a:lstStyle/>
          <a:p>
            <a:r>
              <a:rPr lang="en-NZ" dirty="0" smtClean="0"/>
              <a:t>Experimental not sampled</a:t>
            </a:r>
          </a:p>
          <a:p>
            <a:r>
              <a:rPr lang="en-NZ" dirty="0" smtClean="0"/>
              <a:t>Not grouped (but perhaps rounded values)</a:t>
            </a:r>
          </a:p>
          <a:p>
            <a:r>
              <a:rPr lang="en-NZ" dirty="0" smtClean="0"/>
              <a:t>Reasonable sample size</a:t>
            </a:r>
          </a:p>
          <a:p>
            <a:r>
              <a:rPr lang="en-NZ" dirty="0" smtClean="0"/>
              <a:t>Histogram with frequency rather than relative frequency on vertical axis</a:t>
            </a:r>
          </a:p>
          <a:p>
            <a:r>
              <a:rPr lang="en-NZ" dirty="0" smtClean="0"/>
              <a:t>Continuous?</a:t>
            </a:r>
          </a:p>
          <a:p>
            <a:r>
              <a:rPr lang="en-NZ" dirty="0" smtClean="0"/>
              <a:t>THINK – PAIR – SHARE: ideas for experimental distributions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99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Mark the mid-point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614258" cy="1075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8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shot?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391768" cy="439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8222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76" y="3544453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780928"/>
            <a:ext cx="6788364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prstClr val="black"/>
                </a:solidFill>
              </a:rPr>
              <a:t>Are you psychic?</a:t>
            </a:r>
            <a:endParaRPr lang="en-GB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44" y="1772816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2.12 Probability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sz="3200" dirty="0"/>
              <a:t>Methods include a selection from those related to:</a:t>
            </a:r>
            <a:endParaRPr lang="en-NZ" sz="3200" dirty="0"/>
          </a:p>
          <a:p>
            <a:pPr lvl="1"/>
            <a:r>
              <a:rPr lang="en-NZ" sz="2800" dirty="0"/>
              <a:t>risk and relative risk</a:t>
            </a:r>
          </a:p>
          <a:p>
            <a:pPr lvl="1"/>
            <a:r>
              <a:rPr lang="en-NZ" sz="2800" dirty="0"/>
              <a:t>the normal distribution</a:t>
            </a:r>
          </a:p>
          <a:p>
            <a:pPr lvl="1"/>
            <a:r>
              <a:rPr lang="en-NZ" sz="2800" dirty="0"/>
              <a:t>experimental distributions</a:t>
            </a:r>
          </a:p>
          <a:p>
            <a:pPr lvl="1"/>
            <a:r>
              <a:rPr lang="en-NZ" sz="2800" dirty="0"/>
              <a:t>relative frequencies</a:t>
            </a:r>
          </a:p>
          <a:p>
            <a:pPr lvl="1"/>
            <a:r>
              <a:rPr lang="en-NZ" sz="2800" dirty="0"/>
              <a:t>two-way tables</a:t>
            </a:r>
          </a:p>
          <a:p>
            <a:pPr lvl="1"/>
            <a:r>
              <a:rPr lang="en-NZ" sz="2800" dirty="0"/>
              <a:t>probability trees.</a:t>
            </a:r>
          </a:p>
        </p:txBody>
      </p:sp>
    </p:spTree>
    <p:extLst>
      <p:ext uri="{BB962C8B-B14F-4D97-AF65-F5344CB8AC3E}">
        <p14:creationId xmlns:p14="http://schemas.microsoft.com/office/powerpoint/2010/main" val="14444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4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28496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0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90611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2192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9568"/>
            <a:ext cx="2199464" cy="31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0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8050" r="27332" b="19076"/>
          <a:stretch/>
        </p:blipFill>
        <p:spPr bwMode="auto">
          <a:xfrm>
            <a:off x="387556" y="692696"/>
            <a:ext cx="84449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1.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has today the lowest death rate during the 1st year of life (i.e. infant mortality): Singapore, Sweden or Venezuela? </a:t>
            </a:r>
          </a:p>
        </p:txBody>
      </p:sp>
    </p:spTree>
    <p:extLst>
      <p:ext uri="{BB962C8B-B14F-4D97-AF65-F5344CB8AC3E}">
        <p14:creationId xmlns:p14="http://schemas.microsoft.com/office/powerpoint/2010/main" val="226881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has the lowest infant mortality today: Nicaragua, Sri Lanka or Turkey? </a:t>
            </a:r>
          </a:p>
        </p:txBody>
      </p:sp>
    </p:spTree>
    <p:extLst>
      <p:ext uri="{BB962C8B-B14F-4D97-AF65-F5344CB8AC3E}">
        <p14:creationId xmlns:p14="http://schemas.microsoft.com/office/powerpoint/2010/main" val="100527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From the T&amp;L guides: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96855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NZ" sz="2400" b="1" dirty="0"/>
              <a:t>Indicators</a:t>
            </a:r>
            <a:endParaRPr lang="en-NZ" sz="2400" dirty="0"/>
          </a:p>
          <a:p>
            <a:pPr marL="68580" indent="0">
              <a:buNone/>
            </a:pPr>
            <a:r>
              <a:rPr lang="en-NZ" sz="2400" dirty="0"/>
              <a:t>A. Comparing theoretical continuous distributions, such as the normal distribution, with experimental distributions:</a:t>
            </a:r>
          </a:p>
          <a:p>
            <a:pPr lvl="0"/>
            <a:r>
              <a:rPr lang="en-NZ" sz="2400" dirty="0"/>
              <a:t>Describes and compares distributions and recognises when distributions have similar and different characteristics. </a:t>
            </a:r>
            <a:endParaRPr lang="en-NZ" sz="2400" dirty="0" smtClean="0"/>
          </a:p>
          <a:p>
            <a:pPr lvl="0"/>
            <a:r>
              <a:rPr lang="en-NZ" sz="2400" dirty="0" smtClean="0"/>
              <a:t>Carries </a:t>
            </a:r>
            <a:r>
              <a:rPr lang="en-NZ" sz="2400" dirty="0"/>
              <a:t>out experimental investigations of probability </a:t>
            </a:r>
            <a:r>
              <a:rPr lang="en-NZ" sz="2400" dirty="0" smtClean="0"/>
              <a:t>situations …</a:t>
            </a:r>
          </a:p>
          <a:p>
            <a:pPr lvl="0"/>
            <a:r>
              <a:rPr lang="en-NZ" sz="2400" dirty="0" smtClean="0"/>
              <a:t>Is </a:t>
            </a:r>
            <a:r>
              <a:rPr lang="en-NZ" sz="2400" dirty="0"/>
              <a:t>beginning to use mean and standard deviation as sample statistics or as population </a:t>
            </a:r>
            <a:r>
              <a:rPr lang="en-NZ" sz="2400" dirty="0" smtClean="0"/>
              <a:t>parameters.</a:t>
            </a:r>
          </a:p>
          <a:p>
            <a:pPr lvl="0"/>
            <a:r>
              <a:rPr lang="en-NZ" sz="2400" dirty="0" smtClean="0"/>
              <a:t>Chooses </a:t>
            </a:r>
            <a:r>
              <a:rPr lang="en-NZ" sz="2400" dirty="0"/>
              <a:t>an appropriate model to solve a problem. </a:t>
            </a:r>
          </a:p>
        </p:txBody>
      </p:sp>
    </p:spTree>
    <p:extLst>
      <p:ext uri="{BB962C8B-B14F-4D97-AF65-F5344CB8AC3E}">
        <p14:creationId xmlns:p14="http://schemas.microsoft.com/office/powerpoint/2010/main" val="6947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In which country is the average income per person highest today: Botswana, Egypt or Moldova? </a:t>
            </a:r>
          </a:p>
        </p:txBody>
      </p:sp>
    </p:spTree>
    <p:extLst>
      <p:ext uri="{BB962C8B-B14F-4D97-AF65-F5344CB8AC3E}">
        <p14:creationId xmlns:p14="http://schemas.microsoft.com/office/powerpoint/2010/main" val="111993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4.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In which country do people live the longest on average today: Botswana, Egypt or Moldova? </a:t>
            </a:r>
          </a:p>
        </p:txBody>
      </p:sp>
    </p:spTree>
    <p:extLst>
      <p:ext uri="{BB962C8B-B14F-4D97-AF65-F5344CB8AC3E}">
        <p14:creationId xmlns:p14="http://schemas.microsoft.com/office/powerpoint/2010/main" val="117353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5.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In which country today do women on average marry at the oldest age: Algeria, Canada or the Philippines? </a:t>
            </a:r>
          </a:p>
        </p:txBody>
      </p:sp>
    </p:spTree>
    <p:extLst>
      <p:ext uri="{BB962C8B-B14F-4D97-AF65-F5344CB8AC3E}">
        <p14:creationId xmlns:p14="http://schemas.microsoft.com/office/powerpoint/2010/main" val="79150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6.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has the fewest number of children per woman today: Tunisia, Bangladesh or Argentina? </a:t>
            </a:r>
          </a:p>
        </p:txBody>
      </p:sp>
    </p:spTree>
    <p:extLst>
      <p:ext uri="{BB962C8B-B14F-4D97-AF65-F5344CB8AC3E}">
        <p14:creationId xmlns:p14="http://schemas.microsoft.com/office/powerpoint/2010/main" val="132136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7.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emits most tones of CO2 per person today: China, France or USA? </a:t>
            </a:r>
          </a:p>
        </p:txBody>
      </p:sp>
    </p:spTree>
    <p:extLst>
      <p:ext uri="{BB962C8B-B14F-4D97-AF65-F5344CB8AC3E}">
        <p14:creationId xmlns:p14="http://schemas.microsoft.com/office/powerpoint/2010/main" val="316200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1.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has today the lowest death rate during the 1st year of life (i.e. infant mortality): Singapore, Sweden or Venezuela? </a:t>
            </a:r>
          </a:p>
          <a:p>
            <a:pPr marL="0" indent="0">
              <a:buNone/>
            </a:pPr>
            <a:r>
              <a:rPr lang="en-NZ" i="1" dirty="0"/>
              <a:t>Answer</a:t>
            </a:r>
            <a:r>
              <a:rPr lang="en-NZ" dirty="0"/>
              <a:t>: Singapore </a:t>
            </a:r>
          </a:p>
        </p:txBody>
      </p:sp>
    </p:spTree>
    <p:extLst>
      <p:ext uri="{BB962C8B-B14F-4D97-AF65-F5344CB8AC3E}">
        <p14:creationId xmlns:p14="http://schemas.microsoft.com/office/powerpoint/2010/main" val="173859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has the lowest infant mortality today: Nicaragua, Sri Lanka or Turkey? </a:t>
            </a:r>
          </a:p>
          <a:p>
            <a:pPr marL="0" indent="0">
              <a:buNone/>
            </a:pPr>
            <a:r>
              <a:rPr lang="en-NZ" i="1" dirty="0"/>
              <a:t>Answer: </a:t>
            </a:r>
            <a:r>
              <a:rPr lang="en-NZ" dirty="0"/>
              <a:t>Sri Lanka </a:t>
            </a:r>
          </a:p>
        </p:txBody>
      </p:sp>
    </p:spTree>
    <p:extLst>
      <p:ext uri="{BB962C8B-B14F-4D97-AF65-F5344CB8AC3E}">
        <p14:creationId xmlns:p14="http://schemas.microsoft.com/office/powerpoint/2010/main" val="12204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In which country is the average income per person highest today: Botswana, Egypt or Moldova? </a:t>
            </a:r>
          </a:p>
          <a:p>
            <a:pPr marL="0" indent="0">
              <a:buNone/>
            </a:pPr>
            <a:r>
              <a:rPr lang="en-NZ" i="1" dirty="0"/>
              <a:t>Answer: </a:t>
            </a:r>
            <a:r>
              <a:rPr lang="en-NZ" dirty="0"/>
              <a:t>Botswana </a:t>
            </a:r>
          </a:p>
        </p:txBody>
      </p:sp>
    </p:spTree>
    <p:extLst>
      <p:ext uri="{BB962C8B-B14F-4D97-AF65-F5344CB8AC3E}">
        <p14:creationId xmlns:p14="http://schemas.microsoft.com/office/powerpoint/2010/main" val="417951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4.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In which country do people live the longest on average today: Botswana, Egypt or Moldova? </a:t>
            </a:r>
          </a:p>
          <a:p>
            <a:pPr marL="0" indent="0">
              <a:buNone/>
            </a:pPr>
            <a:r>
              <a:rPr lang="en-NZ" i="1" dirty="0"/>
              <a:t>Answer: </a:t>
            </a:r>
            <a:r>
              <a:rPr lang="en-NZ" dirty="0"/>
              <a:t>Egypt </a:t>
            </a:r>
          </a:p>
        </p:txBody>
      </p:sp>
    </p:spTree>
    <p:extLst>
      <p:ext uri="{BB962C8B-B14F-4D97-AF65-F5344CB8AC3E}">
        <p14:creationId xmlns:p14="http://schemas.microsoft.com/office/powerpoint/2010/main" val="378697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5.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In which country today do women on average marry at the oldest age: Algeria, Canada or the Philippines? </a:t>
            </a:r>
          </a:p>
          <a:p>
            <a:pPr marL="0" indent="0">
              <a:buNone/>
            </a:pPr>
            <a:r>
              <a:rPr lang="en-NZ" i="1" dirty="0"/>
              <a:t>Answer: </a:t>
            </a:r>
            <a:r>
              <a:rPr lang="en-NZ" dirty="0"/>
              <a:t>Algeria </a:t>
            </a:r>
          </a:p>
        </p:txBody>
      </p:sp>
    </p:spTree>
    <p:extLst>
      <p:ext uri="{BB962C8B-B14F-4D97-AF65-F5344CB8AC3E}">
        <p14:creationId xmlns:p14="http://schemas.microsoft.com/office/powerpoint/2010/main" val="84540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From the T&amp;L guides: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NZ" sz="2400" b="1" dirty="0"/>
              <a:t>Indicators</a:t>
            </a:r>
            <a:endParaRPr lang="en-NZ" sz="2400" dirty="0"/>
          </a:p>
          <a:p>
            <a:pPr marL="68580" indent="0">
              <a:buNone/>
            </a:pPr>
            <a:r>
              <a:rPr lang="en-NZ" sz="2400" dirty="0" smtClean="0"/>
              <a:t>B</a:t>
            </a:r>
            <a:r>
              <a:rPr lang="en-NZ" sz="2400" dirty="0"/>
              <a:t>. Calculating probabilities, using such tools as two-way tables, tree diagrams, simulations, and technology:</a:t>
            </a:r>
          </a:p>
          <a:p>
            <a:pPr lvl="0"/>
            <a:r>
              <a:rPr lang="en-NZ" sz="2400" dirty="0"/>
              <a:t>Uses two-way frequency tables to solve simple probability </a:t>
            </a:r>
            <a:r>
              <a:rPr lang="en-NZ" sz="2400" dirty="0" smtClean="0"/>
              <a:t>problems ...</a:t>
            </a:r>
            <a:endParaRPr lang="en-NZ" sz="2400" dirty="0"/>
          </a:p>
          <a:p>
            <a:pPr lvl="0"/>
            <a:r>
              <a:rPr lang="en-NZ" sz="2400" dirty="0"/>
              <a:t>Constructs and interprets probability trees </a:t>
            </a:r>
            <a:r>
              <a:rPr lang="en-NZ" sz="2400" dirty="0" smtClean="0"/>
              <a:t>... </a:t>
            </a:r>
            <a:endParaRPr lang="en-NZ" sz="2400" dirty="0"/>
          </a:p>
          <a:p>
            <a:pPr lvl="0"/>
            <a:r>
              <a:rPr lang="en-NZ" sz="2400" dirty="0" smtClean="0"/>
              <a:t>Students </a:t>
            </a:r>
            <a:r>
              <a:rPr lang="en-NZ" sz="2400" dirty="0"/>
              <a:t>learn that situations involving real data from statistical investigations can be investigated from a probabilistic perspective </a:t>
            </a:r>
            <a:r>
              <a:rPr lang="en-NZ" sz="2400" dirty="0" smtClean="0"/>
              <a:t>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3901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6.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has the fewest number of children per woman today: Tunisia, Bangladesh or Argentina? </a:t>
            </a:r>
          </a:p>
          <a:p>
            <a:pPr marL="0" indent="0">
              <a:buNone/>
            </a:pPr>
            <a:r>
              <a:rPr lang="en-NZ" i="1" dirty="0"/>
              <a:t>Answer: </a:t>
            </a:r>
            <a:r>
              <a:rPr lang="en-NZ" dirty="0"/>
              <a:t>Tunisia </a:t>
            </a:r>
          </a:p>
        </p:txBody>
      </p:sp>
    </p:spTree>
    <p:extLst>
      <p:ext uri="{BB962C8B-B14F-4D97-AF65-F5344CB8AC3E}">
        <p14:creationId xmlns:p14="http://schemas.microsoft.com/office/powerpoint/2010/main" val="372018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7.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Which country emits most tones of CO2 per person today: China, France or USA? </a:t>
            </a:r>
          </a:p>
          <a:p>
            <a:pPr marL="0" indent="0">
              <a:buNone/>
            </a:pPr>
            <a:r>
              <a:rPr lang="en-NZ" i="1" dirty="0"/>
              <a:t>Answer: </a:t>
            </a:r>
            <a:r>
              <a:rPr lang="en-NZ" dirty="0"/>
              <a:t>the USA </a:t>
            </a:r>
          </a:p>
        </p:txBody>
      </p:sp>
    </p:spTree>
    <p:extLst>
      <p:ext uri="{BB962C8B-B14F-4D97-AF65-F5344CB8AC3E}">
        <p14:creationId xmlns:p14="http://schemas.microsoft.com/office/powerpoint/2010/main" val="198068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Asking meaningful questions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260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Two-Way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800" dirty="0" smtClean="0"/>
              <a:t>39 of the 120 students in 12MAT failed the probability practice test. As it turns out, even of the 76 students who did do regular homework, 21 students failed the test.</a:t>
            </a:r>
          </a:p>
          <a:p>
            <a:pPr marL="582930" indent="-514350">
              <a:buFont typeface="+mj-lt"/>
              <a:buAutoNum type="alphaLcParenR"/>
            </a:pPr>
            <a:r>
              <a:rPr lang="en-GB" sz="2800" dirty="0" smtClean="0"/>
              <a:t>Represent the data in a table.</a:t>
            </a:r>
          </a:p>
          <a:p>
            <a:pPr marL="582930" indent="-514350">
              <a:buFont typeface="+mj-lt"/>
              <a:buAutoNum type="alphaLcParenR"/>
            </a:pPr>
            <a:r>
              <a:rPr lang="en-GB" sz="2800" dirty="0" smtClean="0"/>
              <a:t>Write down at least one stupid question.</a:t>
            </a:r>
          </a:p>
          <a:p>
            <a:pPr marL="582930" indent="-514350">
              <a:buFont typeface="+mj-lt"/>
              <a:buAutoNum type="alphaLcParenR"/>
            </a:pPr>
            <a:r>
              <a:rPr lang="en-GB" sz="2800" dirty="0" smtClean="0"/>
              <a:t>Write down one question each relevant to the teacher, a lazy student and a student with other commitments.</a:t>
            </a:r>
          </a:p>
          <a:p>
            <a:pPr marL="582930" indent="-514350">
              <a:buFont typeface="+mj-lt"/>
              <a:buAutoNum type="alphaLcParenR"/>
            </a:pPr>
            <a:r>
              <a:rPr lang="en-GB" sz="2800" dirty="0" smtClean="0"/>
              <a:t>Make a case for doing homework.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92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Two-Way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45024"/>
            <a:ext cx="7772400" cy="306896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lphaLcParenR" startAt="2"/>
            </a:pPr>
            <a:r>
              <a:rPr lang="en-GB" sz="2800" dirty="0" smtClean="0"/>
              <a:t>Write down at least one stupid question.</a:t>
            </a:r>
          </a:p>
          <a:p>
            <a:pPr marL="582930" indent="-514350">
              <a:buFont typeface="+mj-lt"/>
              <a:buAutoNum type="alphaLcParenR" startAt="2"/>
            </a:pPr>
            <a:r>
              <a:rPr lang="en-GB" sz="2800" dirty="0" smtClean="0"/>
              <a:t>Write down one question each relevant to the teacher, a lazy student and a student with other commitments.</a:t>
            </a:r>
          </a:p>
          <a:p>
            <a:pPr marL="582930" indent="-514350">
              <a:buFont typeface="+mj-lt"/>
              <a:buAutoNum type="alphaLcParenR" startAt="2"/>
            </a:pPr>
            <a:r>
              <a:rPr lang="en-GB" sz="2800" dirty="0" smtClean="0"/>
              <a:t>Make a case for doing homework.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395689"/>
              </p:ext>
            </p:extLst>
          </p:nvPr>
        </p:nvGraphicFramePr>
        <p:xfrm>
          <a:off x="1078080" y="1528192"/>
          <a:ext cx="5078096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62480"/>
                <a:gridCol w="1154430"/>
                <a:gridCol w="981393"/>
                <a:gridCol w="879793"/>
              </a:tblGrid>
              <a:tr h="370840"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passed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failed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total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homework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76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no homework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44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total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81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39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120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8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From the T&amp;L guides: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NZ" sz="2400" b="1" dirty="0"/>
              <a:t>Indicators</a:t>
            </a:r>
            <a:endParaRPr lang="en-NZ" sz="2400" dirty="0"/>
          </a:p>
          <a:p>
            <a:pPr marL="68580" indent="0">
              <a:buNone/>
            </a:pPr>
            <a:r>
              <a:rPr lang="en-NZ" sz="2400" dirty="0" smtClean="0"/>
              <a:t>B</a:t>
            </a:r>
            <a:r>
              <a:rPr lang="en-NZ" sz="2400" dirty="0"/>
              <a:t>. Calculating probabilities, using such tools as two-way tables, tree diagrams, simulations, and technology:</a:t>
            </a:r>
          </a:p>
          <a:p>
            <a:pPr lvl="0"/>
            <a:r>
              <a:rPr lang="en-NZ" sz="2400" dirty="0"/>
              <a:t>Uses two-way frequency tables to solve simple probability </a:t>
            </a:r>
            <a:r>
              <a:rPr lang="en-NZ" sz="2400" dirty="0" smtClean="0"/>
              <a:t>problems ...</a:t>
            </a:r>
            <a:endParaRPr lang="en-NZ" sz="2400" dirty="0"/>
          </a:p>
          <a:p>
            <a:pPr lvl="0"/>
            <a:r>
              <a:rPr lang="en-NZ" sz="2400" dirty="0"/>
              <a:t>Constructs and interprets probability trees </a:t>
            </a:r>
            <a:r>
              <a:rPr lang="en-NZ" sz="2400" dirty="0" smtClean="0"/>
              <a:t>... </a:t>
            </a:r>
            <a:endParaRPr lang="en-NZ" sz="2400" dirty="0"/>
          </a:p>
          <a:p>
            <a:pPr lvl="0"/>
            <a:r>
              <a:rPr lang="en-NZ" sz="2400" dirty="0" smtClean="0"/>
              <a:t>Students </a:t>
            </a:r>
            <a:r>
              <a:rPr lang="en-NZ" sz="2400" dirty="0"/>
              <a:t>learn that situations involving real data from statistical investigations can be investigated from a probabilistic perspective </a:t>
            </a:r>
            <a:r>
              <a:rPr lang="en-NZ" sz="2400" dirty="0" smtClean="0"/>
              <a:t>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5981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Re-conceptualising probability</a:t>
            </a:r>
            <a:endParaRPr lang="en-NZ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7931224" cy="639762"/>
          </a:xfrm>
        </p:spPr>
        <p:txBody>
          <a:bodyPr/>
          <a:lstStyle/>
          <a:p>
            <a:pPr algn="ctr"/>
            <a:r>
              <a:rPr lang="en-NZ" dirty="0" smtClean="0"/>
              <a:t>Theoretical probability vs. Experimental probability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899592" y="3429000"/>
            <a:ext cx="6840760" cy="639762"/>
          </a:xfrm>
        </p:spPr>
        <p:txBody>
          <a:bodyPr/>
          <a:lstStyle/>
          <a:p>
            <a:pPr algn="ctr"/>
            <a:r>
              <a:rPr lang="en-NZ" dirty="0" smtClean="0"/>
              <a:t>Probability as a way of making sense of data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181346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from</a:t>
            </a:r>
            <a:endParaRPr lang="en-NZ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299695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to</a:t>
            </a:r>
            <a:endParaRPr lang="en-NZ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22108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sz="2400" dirty="0" smtClean="0"/>
              <a:t>Similarities to statistical 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2400" dirty="0" smtClean="0"/>
              <a:t>But: variation through chance, not sampling</a:t>
            </a:r>
          </a:p>
        </p:txBody>
      </p:sp>
    </p:spTree>
    <p:extLst>
      <p:ext uri="{BB962C8B-B14F-4D97-AF65-F5344CB8AC3E}">
        <p14:creationId xmlns:p14="http://schemas.microsoft.com/office/powerpoint/2010/main" val="29216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Gri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2043</Words>
  <Application>Microsoft Office PowerPoint</Application>
  <PresentationFormat>On-screen Show (4:3)</PresentationFormat>
  <Paragraphs>358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Metro</vt:lpstr>
      <vt:lpstr>Grid</vt:lpstr>
      <vt:lpstr>2_Office Theme</vt:lpstr>
      <vt:lpstr>Kilter</vt:lpstr>
      <vt:lpstr>1_Grid</vt:lpstr>
      <vt:lpstr>2_Grid</vt:lpstr>
      <vt:lpstr>1_Office Theme</vt:lpstr>
      <vt:lpstr>Probability – Risk-Free</vt:lpstr>
      <vt:lpstr>What has changed?</vt:lpstr>
      <vt:lpstr>Changes in the Probability Standard</vt:lpstr>
      <vt:lpstr>2.12 Probability</vt:lpstr>
      <vt:lpstr>2.12 Probability</vt:lpstr>
      <vt:lpstr>From the T&amp;L guides:</vt:lpstr>
      <vt:lpstr>From the T&amp;L guides:</vt:lpstr>
      <vt:lpstr>From the T&amp;L guides:</vt:lpstr>
      <vt:lpstr>Re-conceptualising probability</vt:lpstr>
      <vt:lpstr>Re-conceptualising probability</vt:lpstr>
      <vt:lpstr>Experimental distribution or not?</vt:lpstr>
      <vt:lpstr>Introducing probability distributions</vt:lpstr>
      <vt:lpstr>Investigations into CHANCE  Dice bingo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Snail Race</vt:lpstr>
      <vt:lpstr>PowerPoint Presentation</vt:lpstr>
      <vt:lpstr>PowerPoint Presentation</vt:lpstr>
      <vt:lpstr>Progression from Y11</vt:lpstr>
      <vt:lpstr>Making sense of standard deviation</vt:lpstr>
      <vt:lpstr>Investigation: age estimation</vt:lpstr>
      <vt:lpstr>Accuracy or Consistency?</vt:lpstr>
      <vt:lpstr>Accuracy or Consistency?</vt:lpstr>
      <vt:lpstr>Accuracy or Consistency?</vt:lpstr>
      <vt:lpstr>Accuracy or Consistency?</vt:lpstr>
      <vt:lpstr>Comparing experimental distributions with the normal distribution</vt:lpstr>
      <vt:lpstr>Features of the normal distribution</vt:lpstr>
      <vt:lpstr>How normal is normal?</vt:lpstr>
      <vt:lpstr>How normal is normal?</vt:lpstr>
      <vt:lpstr>Rolling a die</vt:lpstr>
      <vt:lpstr>Rolling two dice</vt:lpstr>
      <vt:lpstr>How normal is normal?</vt:lpstr>
      <vt:lpstr>Some ideas for investigations</vt:lpstr>
      <vt:lpstr>What do ‘good’ distributions look like?</vt:lpstr>
      <vt:lpstr>Mark the mid-point</vt:lpstr>
      <vt:lpstr>Good shot?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</vt:lpstr>
      <vt:lpstr>2.</vt:lpstr>
      <vt:lpstr>3.</vt:lpstr>
      <vt:lpstr>4.</vt:lpstr>
      <vt:lpstr>5.</vt:lpstr>
      <vt:lpstr>6.</vt:lpstr>
      <vt:lpstr>7.</vt:lpstr>
      <vt:lpstr>1.</vt:lpstr>
      <vt:lpstr>2.</vt:lpstr>
      <vt:lpstr>3.</vt:lpstr>
      <vt:lpstr>4.</vt:lpstr>
      <vt:lpstr>5.</vt:lpstr>
      <vt:lpstr>6.</vt:lpstr>
      <vt:lpstr>7.</vt:lpstr>
      <vt:lpstr>Two way tables</vt:lpstr>
      <vt:lpstr>Two-Way Tables</vt:lpstr>
      <vt:lpstr>Two-Way Tables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</dc:creator>
  <cp:lastModifiedBy>thn</cp:lastModifiedBy>
  <cp:revision>66</cp:revision>
  <dcterms:created xsi:type="dcterms:W3CDTF">2011-11-19T23:11:07Z</dcterms:created>
  <dcterms:modified xsi:type="dcterms:W3CDTF">2011-11-29T20:38:13Z</dcterms:modified>
</cp:coreProperties>
</file>